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18" r:id="rId2"/>
    <p:sldMasterId id="2147483741" r:id="rId3"/>
    <p:sldMasterId id="2147483760" r:id="rId4"/>
    <p:sldMasterId id="2147483768" r:id="rId5"/>
  </p:sldMasterIdLst>
  <p:notesMasterIdLst>
    <p:notesMasterId r:id="rId37"/>
  </p:notesMasterIdLst>
  <p:sldIdLst>
    <p:sldId id="2007577154" r:id="rId6"/>
    <p:sldId id="306" r:id="rId7"/>
    <p:sldId id="257" r:id="rId8"/>
    <p:sldId id="2007577143" r:id="rId9"/>
    <p:sldId id="2601" r:id="rId10"/>
    <p:sldId id="2007577112" r:id="rId11"/>
    <p:sldId id="371" r:id="rId12"/>
    <p:sldId id="299" r:id="rId13"/>
    <p:sldId id="300" r:id="rId14"/>
    <p:sldId id="301" r:id="rId15"/>
    <p:sldId id="2007577132" r:id="rId16"/>
    <p:sldId id="2007577133" r:id="rId17"/>
    <p:sldId id="2007577134" r:id="rId18"/>
    <p:sldId id="2007577114" r:id="rId19"/>
    <p:sldId id="2007577135" r:id="rId20"/>
    <p:sldId id="2007577138" r:id="rId21"/>
    <p:sldId id="2007577139" r:id="rId22"/>
    <p:sldId id="2007577140" r:id="rId23"/>
    <p:sldId id="2007577141" r:id="rId24"/>
    <p:sldId id="2007577142" r:id="rId25"/>
    <p:sldId id="2007577144" r:id="rId26"/>
    <p:sldId id="2007577145" r:id="rId27"/>
    <p:sldId id="2636" r:id="rId28"/>
    <p:sldId id="2007577147" r:id="rId29"/>
    <p:sldId id="2007577148" r:id="rId30"/>
    <p:sldId id="2007577149" r:id="rId31"/>
    <p:sldId id="2007577150" r:id="rId32"/>
    <p:sldId id="2007577151" r:id="rId33"/>
    <p:sldId id="2007577152" r:id="rId34"/>
    <p:sldId id="2007577153" r:id="rId35"/>
    <p:sldId id="31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902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9441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619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976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C56B05-B9C7-4A38-B071-819DA0A4F9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C829217-FBC6-4EBA-8005-96B49A462E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08FC0A0-765B-4087-A6FF-43FB239070E3}"/>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AB1D53AD-1901-4E31-810F-4F720FC4AF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94EB5D0-5971-446E-A3E9-3CE0DF6AB41C}"/>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817897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4AD8EC-9BA1-44F7-89A3-38F4C0E5857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68C7AFC-2348-44F6-86AB-B8E64007853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1D8A88-946D-4219-B3A3-2D8BB424AC78}"/>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51F209E1-FA89-4836-9A10-0E804BDD5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38A8BDE-4DAD-4718-B09E-357B33624FA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11508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AE5FCE-A266-4B69-9FC7-E28ABB186DD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515368D-523A-457C-8046-F2A0048EA19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7D0195B-37F6-47C9-90D3-4199D17154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2916A26E-41E1-464F-902B-8FA80E43A2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0A3F2DA-2F53-4688-8B2D-C41EAF0E61A4}"/>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039275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9C331F-DCA9-4319-B82D-0167B633697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EAFF0C5-4E6E-459A-975B-74CF16701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F81EFBC-0FFD-4C71-97F0-8CE5054F98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67AF36D-08FF-4F8D-BECA-13BC02EAA2C5}"/>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3E8C24A3-0FE6-47D0-A611-A0D52CB322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34DD002-8AA3-4648-B5C6-3535B58160A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423790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AED8F8-EE6D-490D-A0DF-2B3145FDF1B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3A9C633-0629-4D02-8C45-63A999981C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0F8D8AB-E2B1-462A-A85B-444897C10DE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E606600-B657-472E-B110-269B9E5250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BA947C8-3A1B-47A0-999B-D3CD896708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57523949-D4A1-4AA5-83FF-110097341710}"/>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xmlns="" id="{86726FD3-07F1-4679-A719-CCC2710861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B368B81D-D969-4A84-AB4E-E893F4DDDA61}"/>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40139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E2DA17-D766-4127-B37B-39262AB241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C226E6C-9BF8-43BD-863F-3207D805BA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xmlns="" id="{98FB5BA3-3A34-4FDF-B4D0-1E0171823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37281D35-393F-4473-B358-E34807470E4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352217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7A708EB-1C1E-47A4-A16B-A554F173358D}"/>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xmlns="" id="{B88747E1-9788-4F25-8401-7252A65C7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8A97B8C-91DF-4AD2-A6B2-91B8D83FDB57}"/>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202320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E7E0DD-29EB-439A-9EE8-2FCCD6FE83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75B7DE9-78CF-4459-AA3B-75AA9B0D7A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9050E88-8984-47DC-9109-AFEAF999D2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DDA5CCF-AD73-4E5A-B4F3-218968CE54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7C8A9438-64EE-4194-834D-4893C2FC14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7753EDF-AA5E-4FFE-B0D6-DC0851AE7A1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49044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CF423C5-8BA8-485B-948B-8EE9F1DE73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6FDD2B5-4D15-4844-8783-55D18374375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DA2C3A4-8216-44E2-B3EE-EF2EC9F71F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1D8DB0B-DD48-44B7-9948-38BFD1F0F722}"/>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4DA71228-32E4-428D-92A2-88943EEC50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602F668-7069-4472-B9D5-870629FD0039}"/>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96050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F87E21-02B4-416C-8883-6C968A1505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7B5CFE-B263-4C5E-8416-875F8E44A6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0CA433D-56C7-4488-8972-EC89A4307D49}"/>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C277C37A-A0CB-44F1-B670-EC808D1A34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E6FBEB-3E69-45F6-AFEF-5DF21735AD9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999717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729FBE8-2F89-4B0C-96EF-194DF328DC9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2E6AF8F-C1CB-4D62-BF70-005A83C86AB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4A0642A-1028-4B74-A439-CAA8C2718E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2283C280-7862-44B2-811B-D66F694B5B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1A7308D-B9FC-44B6-A6FB-D8B2F2134B0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722098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CA9CD355-A19F-A06F-BA77-75D7B48E3A27}"/>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8EBD494-F11E-23D6-CEC0-4B82313C04BD}"/>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0" name="圆角矩形 33">
            <a:extLst>
              <a:ext uri="{FF2B5EF4-FFF2-40B4-BE49-F238E27FC236}">
                <a16:creationId xmlns:a16="http://schemas.microsoft.com/office/drawing/2014/main" xmlns="" id="{B6BEF3AB-2784-0C84-78C8-3AF9036A42D9}"/>
              </a:ext>
            </a:extLst>
          </p:cNvPr>
          <p:cNvSpPr/>
          <p:nvPr userDrawn="1"/>
        </p:nvSpPr>
        <p:spPr>
          <a:xfrm>
            <a:off x="177341" y="158750"/>
            <a:ext cx="11834778" cy="6540500"/>
          </a:xfrm>
          <a:prstGeom prst="roundRect">
            <a:avLst>
              <a:gd name="adj" fmla="val 4138"/>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9223B0B-8AC9-A1DB-8C09-1791C5AFB572}"/>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D65C8EA6-CD09-C949-6F21-F7B4D90605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7704" y="0"/>
            <a:ext cx="1632091" cy="1632091"/>
          </a:xfrm>
          <a:prstGeom prst="rect">
            <a:avLst/>
          </a:prstGeom>
        </p:spPr>
      </p:pic>
    </p:spTree>
    <p:extLst>
      <p:ext uri="{BB962C8B-B14F-4D97-AF65-F5344CB8AC3E}">
        <p14:creationId xmlns:p14="http://schemas.microsoft.com/office/powerpoint/2010/main" val="369071732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67.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68.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68.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68.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8.png"/><Relationship Id="rId5" Type="http://schemas.microsoft.com/office/2007/relationships/hdphoto" Target="../media/hdphoto5.wdp"/><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20.xml"/><Relationship Id="rId16" Type="http://schemas.openxmlformats.org/officeDocument/2006/relationships/image" Target="../media/image88.png"/><Relationship Id="rId1" Type="http://schemas.openxmlformats.org/officeDocument/2006/relationships/slideLayout" Target="../slideLayouts/slideLayout1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sv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notesSlide" Target="../notesSlides/notesSlide2.xml"/><Relationship Id="rId16" Type="http://schemas.microsoft.com/office/2007/relationships/hdphoto" Target="../media/hdphoto4.wdp"/><Relationship Id="rId1" Type="http://schemas.openxmlformats.org/officeDocument/2006/relationships/slideLayout" Target="../slideLayouts/slideLayout41.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2.png"/><Relationship Id="rId10"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audio" Target="../media/audio2.wav"/><Relationship Id="rId1" Type="http://schemas.openxmlformats.org/officeDocument/2006/relationships/slideLayout" Target="../slideLayouts/slideLayout15.xml"/><Relationship Id="rId6" Type="http://schemas.microsoft.com/office/2007/relationships/hdphoto" Target="../media/hdphoto6.wdp"/><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0.png"/><Relationship Id="rId7"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101.png"/><Relationship Id="rId5" Type="http://schemas.openxmlformats.org/officeDocument/2006/relationships/image" Target="../media/image21.pn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44.jpe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notesSlide" Target="../notesSlides/notesSlide7.xm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60.png"/><Relationship Id="rId1" Type="http://schemas.openxmlformats.org/officeDocument/2006/relationships/themeOverride" Target="../theme/themeOverride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93480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1222744" y="1262855"/>
            <a:ext cx="10388231" cy="820609"/>
          </a:xfrm>
          <a:prstGeom prst="rect">
            <a:avLst/>
          </a:prstGeom>
        </p:spPr>
        <p:txBody>
          <a:bodyPr wrap="square">
            <a:spAutoFit/>
          </a:bodyPr>
          <a:lstStyle/>
          <a:p>
            <a:pPr lvl="0" algn="just">
              <a:lnSpc>
                <a:spcPct val="150000"/>
              </a:lnSpc>
              <a:defRPr/>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Tỉnh</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khô</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vẻ</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mặt</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không</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để</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lộ</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tình</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cảm</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thái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độ</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gì</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xmlns=""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Trâm</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bầu</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cây</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cùng</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với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bàng</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mọc</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nhiều</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ở Nam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Bộ</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xmlns=""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xmlns=""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Cambria" panose="02040503050406030204" pitchFamily="18" charset="0"/>
                <a:ea typeface="Cambria" panose="02040503050406030204" pitchFamily="18" charset="0"/>
                <a:cs typeface="Arial-Rounded" panose="020B0500000000000000" pitchFamily="34" charset="0"/>
              </a:rPr>
              <a:t>Em đọc kĩ bài đọc và trả lời các câu hỏi</a:t>
            </a:r>
          </a:p>
          <a:p>
            <a:pPr lvl="0" algn="just"/>
            <a:r>
              <a:rPr lang="vi-VN" sz="2400" b="1" kern="0" dirty="0">
                <a:solidFill>
                  <a:srgbClr val="C00000"/>
                </a:solidFill>
                <a:latin typeface="Cambria" panose="02040503050406030204" pitchFamily="18" charset="0"/>
                <a:ea typeface="Cambria" panose="02040503050406030204" pitchFamily="18"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Cambria" panose="02040503050406030204" pitchFamily="18" charset="0"/>
                <a:ea typeface="Cambria" panose="02040503050406030204" pitchFamily="18"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xmlns=""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Cambria" panose="02040503050406030204" pitchFamily="18" charset="0"/>
                  <a:ea typeface="Cambria" panose="02040503050406030204" pitchFamily="18"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818140" y="4211379"/>
            <a:ext cx="8115748" cy="820609"/>
          </a:xfrm>
          <a:prstGeom prst="rect">
            <a:avLst/>
          </a:prstGeom>
        </p:spPr>
        <p:txBody>
          <a:bodyPr wrap="none">
            <a:spAutoFit/>
          </a:bodyPr>
          <a:lstStyle/>
          <a:p>
            <a:pPr>
              <a:lnSpc>
                <a:spcPct val="150000"/>
              </a:lnSpc>
            </a:pP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xmlns=""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xmlns=""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674277"/>
              <a:ext cx="6051012" cy="1174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532596" y="3792000"/>
            <a:ext cx="7658100" cy="2308324"/>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xmlns="" id="{9BD80DD6-A199-47BC-935A-BAB56E1CEB00}"/>
              </a:ext>
            </a:extLst>
          </p:cNvPr>
          <p:cNvSpPr txBox="1"/>
          <p:nvPr/>
        </p:nvSpPr>
        <p:spPr>
          <a:xfrm>
            <a:off x="2240427" y="2989192"/>
            <a:ext cx="51493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8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8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8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xmlns="" id="{12FC4A88-212C-4114-92AE-8BA7DEA72148}"/>
              </a:ext>
            </a:extLst>
          </p:cNvPr>
          <p:cNvSpPr txBox="1"/>
          <p:nvPr/>
        </p:nvSpPr>
        <p:spPr>
          <a:xfrm>
            <a:off x="2132431" y="1269678"/>
            <a:ext cx="560252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a:t>
            </a:r>
            <a:endParaRPr kumimoji="0" lang="zh-CN" altLang="en-US" sz="13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endParaRPr>
          </a:p>
        </p:txBody>
      </p:sp>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C3B812-AE4C-4D9E-8C21-2AC080024A3A}"/>
              </a:ext>
            </a:extLst>
          </p:cNvPr>
          <p:cNvPicPr>
            <a:picLocks noChangeAspect="1"/>
          </p:cNvPicPr>
          <p:nvPr/>
        </p:nvPicPr>
        <p:blipFill>
          <a:blip r:embed="rId3"/>
          <a:stretch>
            <a:fillRect/>
          </a:stretch>
        </p:blipFill>
        <p:spPr>
          <a:xfrm>
            <a:off x="3510672" y="0"/>
            <a:ext cx="5608806" cy="1072989"/>
          </a:xfrm>
          <a:prstGeom prst="rect">
            <a:avLst/>
          </a:prstGeom>
        </p:spPr>
      </p:pic>
      <p:pic>
        <p:nvPicPr>
          <p:cNvPr id="6" name="Picture 5">
            <a:extLst>
              <a:ext uri="{FF2B5EF4-FFF2-40B4-BE49-F238E27FC236}">
                <a16:creationId xmlns:a16="http://schemas.microsoft.com/office/drawing/2014/main" xmlns=""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xmlns=""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Bút chì xanh đỏ</a:t>
            </a:r>
          </a:p>
          <a:p>
            <a:r>
              <a:rPr lang="vi-VN" sz="2600" dirty="0">
                <a:latin typeface="Cambria" panose="02040503050406030204" pitchFamily="18" charset="0"/>
                <a:ea typeface="Cambria" panose="02040503050406030204" pitchFamily="18" charset="0"/>
                <a:cs typeface="Arial-Rounded" panose="020B0500000000000000" pitchFamily="34" charset="0"/>
              </a:rPr>
              <a:t>Em gọt hai đầu</a:t>
            </a:r>
          </a:p>
          <a:p>
            <a:r>
              <a:rPr lang="vi-VN" sz="2600" dirty="0">
                <a:latin typeface="Cambria" panose="02040503050406030204" pitchFamily="18" charset="0"/>
                <a:ea typeface="Cambria" panose="02040503050406030204" pitchFamily="18" charset="0"/>
                <a:cs typeface="Arial-Rounded" panose="020B0500000000000000" pitchFamily="34" charset="0"/>
              </a:rPr>
              <a:t>Em thử hai màu</a:t>
            </a:r>
          </a:p>
          <a:p>
            <a:r>
              <a:rPr lang="vi-VN" sz="2600" dirty="0">
                <a:latin typeface="Cambria" panose="02040503050406030204" pitchFamily="18" charset="0"/>
                <a:ea typeface="Cambria" panose="02040503050406030204" pitchFamily="18" charset="0"/>
                <a:cs typeface="Arial-Rounded" panose="020B0500000000000000" pitchFamily="34" charset="0"/>
              </a:rPr>
              <a:t>Xanh tươi, đỏ thắm.</a:t>
            </a:r>
          </a:p>
          <a:p>
            <a:endParaRPr lang="vi-VN" sz="2600" dirty="0">
              <a:latin typeface="Cambria" panose="02040503050406030204" pitchFamily="18" charset="0"/>
              <a:ea typeface="Cambria" panose="02040503050406030204" pitchFamily="18" charset="0"/>
              <a:cs typeface="Arial-Rounded" panose="020B0500000000000000" pitchFamily="34" charset="0"/>
            </a:endParaRPr>
          </a:p>
          <a:p>
            <a:r>
              <a:rPr lang="vi-VN" sz="2600" dirty="0">
                <a:latin typeface="Cambria" panose="02040503050406030204" pitchFamily="18" charset="0"/>
                <a:ea typeface="Cambria" panose="02040503050406030204" pitchFamily="18" charset="0"/>
                <a:cs typeface="Arial-Rounded" panose="020B0500000000000000" pitchFamily="34" charset="0"/>
              </a:rPr>
              <a:t>Em vẽ làng xóm</a:t>
            </a:r>
          </a:p>
          <a:p>
            <a:r>
              <a:rPr lang="vi-VN" sz="2600" dirty="0">
                <a:latin typeface="Cambria" panose="02040503050406030204" pitchFamily="18" charset="0"/>
                <a:ea typeface="Cambria" panose="02040503050406030204" pitchFamily="18" charset="0"/>
                <a:cs typeface="Arial-Rounded" panose="020B0500000000000000" pitchFamily="34" charset="0"/>
              </a:rPr>
              <a:t>Tre xanh, lúa xanh</a:t>
            </a:r>
          </a:p>
          <a:p>
            <a:r>
              <a:rPr lang="vi-VN" sz="2600" dirty="0">
                <a:latin typeface="Cambria" panose="02040503050406030204" pitchFamily="18" charset="0"/>
                <a:ea typeface="Cambria" panose="02040503050406030204" pitchFamily="18" charset="0"/>
                <a:cs typeface="Arial-Rounded" panose="020B0500000000000000" pitchFamily="34" charset="0"/>
              </a:rPr>
              <a:t>Sông máng lượn quanh</a:t>
            </a:r>
          </a:p>
          <a:p>
            <a:r>
              <a:rPr lang="vi-VN" sz="2600" dirty="0">
                <a:latin typeface="Cambria" panose="02040503050406030204" pitchFamily="18" charset="0"/>
                <a:ea typeface="Cambria" panose="02040503050406030204" pitchFamily="18" charset="0"/>
                <a:cs typeface="Arial-Rounded" panose="020B0500000000000000" pitchFamily="34" charset="0"/>
              </a:rPr>
              <a:t>Một màu xanh mát</a:t>
            </a:r>
          </a:p>
          <a:p>
            <a:r>
              <a:rPr lang="vi-VN" sz="2600" dirty="0">
                <a:latin typeface="Cambria" panose="02040503050406030204" pitchFamily="18" charset="0"/>
                <a:ea typeface="Cambria" panose="02040503050406030204" pitchFamily="18" charset="0"/>
                <a:cs typeface="Arial-Rounded" panose="020B0500000000000000" pitchFamily="34" charset="0"/>
              </a:rPr>
              <a:t>Trời mây bát ngát</a:t>
            </a:r>
          </a:p>
          <a:p>
            <a:r>
              <a:rPr lang="vi-VN" sz="2600" dirty="0">
                <a:latin typeface="Cambria" panose="02040503050406030204" pitchFamily="18" charset="0"/>
                <a:ea typeface="Cambria" panose="02040503050406030204" pitchFamily="18" charset="0"/>
                <a:cs typeface="Arial-Rounded" panose="020B0500000000000000" pitchFamily="34" charset="0"/>
              </a:rPr>
              <a:t>Xanh ngắt mùa thu</a:t>
            </a:r>
          </a:p>
          <a:p>
            <a:r>
              <a:rPr lang="vi-VN" sz="2600" dirty="0">
                <a:latin typeface="Cambria" panose="02040503050406030204" pitchFamily="18" charset="0"/>
                <a:ea typeface="Cambria" panose="02040503050406030204" pitchFamily="18" charset="0"/>
                <a:cs typeface="Arial-Rounded" panose="020B0500000000000000" pitchFamily="34" charset="0"/>
              </a:rPr>
              <a:t>Xanh màu ước mơ...</a:t>
            </a:r>
            <a:endParaRPr lang="en-US" sz="2600"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TextBox 18">
            <a:extLst>
              <a:ext uri="{FF2B5EF4-FFF2-40B4-BE49-F238E27FC236}">
                <a16:creationId xmlns:a16="http://schemas.microsoft.com/office/drawing/2014/main" xmlns=""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Em quay đầu đỏ</a:t>
            </a:r>
          </a:p>
          <a:p>
            <a:r>
              <a:rPr lang="vi-VN" sz="2600" dirty="0">
                <a:latin typeface="Cambria" panose="02040503050406030204" pitchFamily="18" charset="0"/>
                <a:ea typeface="Cambria" panose="02040503050406030204" pitchFamily="18" charset="0"/>
                <a:cs typeface="Arial-Rounded" panose="020B0500000000000000" pitchFamily="34" charset="0"/>
              </a:rPr>
              <a:t>Vẽ nhà em ở</a:t>
            </a:r>
          </a:p>
          <a:p>
            <a:r>
              <a:rPr lang="vi-VN" sz="2600" dirty="0">
                <a:latin typeface="Cambria" panose="02040503050406030204" pitchFamily="18" charset="0"/>
                <a:ea typeface="Cambria" panose="02040503050406030204" pitchFamily="18" charset="0"/>
                <a:cs typeface="Arial-Rounded" panose="020B0500000000000000" pitchFamily="34" charset="0"/>
              </a:rPr>
              <a:t>Mái ngói đỏ tươi</a:t>
            </a:r>
          </a:p>
          <a:p>
            <a:r>
              <a:rPr lang="vi-VN" sz="2600" dirty="0">
                <a:latin typeface="Cambria" panose="02040503050406030204" pitchFamily="18" charset="0"/>
                <a:ea typeface="Cambria" panose="02040503050406030204" pitchFamily="18" charset="0"/>
                <a:cs typeface="Arial-Rounded" panose="020B0500000000000000" pitchFamily="34" charset="0"/>
              </a:rPr>
              <a:t>Trường học trên đồi</a:t>
            </a:r>
          </a:p>
          <a:p>
            <a:r>
              <a:rPr lang="vi-VN" sz="2600" dirty="0">
                <a:latin typeface="Cambria" panose="02040503050406030204" pitchFamily="18" charset="0"/>
                <a:ea typeface="Cambria" panose="02040503050406030204" pitchFamily="18" charset="0"/>
                <a:cs typeface="Arial-Rounded" panose="020B0500000000000000" pitchFamily="34" charset="0"/>
              </a:rPr>
              <a:t>Em tô đỏ thắm</a:t>
            </a:r>
          </a:p>
          <a:p>
            <a:r>
              <a:rPr lang="vi-VN" sz="2600" dirty="0">
                <a:latin typeface="Cambria" panose="02040503050406030204" pitchFamily="18" charset="0"/>
                <a:ea typeface="Cambria" panose="02040503050406030204" pitchFamily="18" charset="0"/>
                <a:cs typeface="Arial-Rounded" panose="020B0500000000000000" pitchFamily="34" charset="0"/>
              </a:rPr>
              <a:t>Cây gạo đầu xóm</a:t>
            </a:r>
          </a:p>
          <a:p>
            <a:r>
              <a:rPr lang="vi-VN" sz="2600" dirty="0">
                <a:latin typeface="Cambria" panose="02040503050406030204" pitchFamily="18" charset="0"/>
                <a:ea typeface="Cambria" panose="02040503050406030204" pitchFamily="18" charset="0"/>
                <a:cs typeface="Arial-Rounded" panose="020B0500000000000000" pitchFamily="34" charset="0"/>
              </a:rPr>
              <a:t>Hoa nở chói ngời</a:t>
            </a:r>
          </a:p>
          <a:p>
            <a:r>
              <a:rPr lang="vi-VN" sz="2600" dirty="0">
                <a:latin typeface="Cambria" panose="02040503050406030204" pitchFamily="18" charset="0"/>
                <a:ea typeface="Cambria" panose="02040503050406030204" pitchFamily="18" charset="0"/>
                <a:cs typeface="Arial-Rounded" panose="020B0500000000000000" pitchFamily="34" charset="0"/>
              </a:rPr>
              <a:t>A! nắng lên rồi</a:t>
            </a:r>
          </a:p>
          <a:p>
            <a:r>
              <a:rPr lang="vi-VN" sz="2600" dirty="0">
                <a:latin typeface="Cambria" panose="02040503050406030204" pitchFamily="18" charset="0"/>
                <a:ea typeface="Cambria" panose="02040503050406030204" pitchFamily="18" charset="0"/>
                <a:cs typeface="Arial-Rounded" panose="020B0500000000000000" pitchFamily="34" charset="0"/>
              </a:rPr>
              <a:t>Mặt trời đỏ chót</a:t>
            </a:r>
          </a:p>
          <a:p>
            <a:r>
              <a:rPr lang="vi-VN" sz="2600" dirty="0">
                <a:latin typeface="Cambria" panose="02040503050406030204" pitchFamily="18" charset="0"/>
                <a:ea typeface="Cambria" panose="02040503050406030204" pitchFamily="18" charset="0"/>
                <a:cs typeface="Arial-Rounded" panose="020B0500000000000000" pitchFamily="34" charset="0"/>
              </a:rPr>
              <a:t>Lá cờ Tổ quốc</a:t>
            </a:r>
          </a:p>
          <a:p>
            <a:r>
              <a:rPr lang="vi-VN" sz="2600" dirty="0">
                <a:latin typeface="Cambria" panose="02040503050406030204" pitchFamily="18" charset="0"/>
                <a:ea typeface="Cambria" panose="02040503050406030204" pitchFamily="18"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xmlns=""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Chị ơi bức tranh</a:t>
            </a:r>
          </a:p>
          <a:p>
            <a:r>
              <a:rPr lang="vi-VN" sz="2600" dirty="0">
                <a:latin typeface="Cambria" panose="02040503050406030204" pitchFamily="18" charset="0"/>
                <a:ea typeface="Cambria" panose="02040503050406030204" pitchFamily="18" charset="0"/>
                <a:cs typeface="Arial-Rounded" panose="020B0500000000000000" pitchFamily="34" charset="0"/>
              </a:rPr>
              <a:t>Quê ta đẹp quá!</a:t>
            </a:r>
            <a:endParaRPr lang="en-US" sz="26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Cambria" panose="02040503050406030204" pitchFamily="18" charset="0"/>
                <a:ea typeface="Cambria" panose="02040503050406030204" pitchFamily="18" charset="0"/>
                <a:cs typeface="Arial-Rounded" panose="020B0500000000000000" pitchFamily="34" charset="0"/>
              </a:rPr>
              <a:t>(</a:t>
            </a:r>
            <a:r>
              <a:rPr lang="en-US" sz="2600" dirty="0" err="1">
                <a:latin typeface="Cambria" panose="02040503050406030204" pitchFamily="18" charset="0"/>
                <a:ea typeface="Cambria" panose="02040503050406030204" pitchFamily="18" charset="0"/>
                <a:cs typeface="Arial-Rounded" panose="020B0500000000000000" pitchFamily="34" charset="0"/>
              </a:rPr>
              <a:t>Định</a:t>
            </a:r>
            <a:r>
              <a:rPr lang="en-US" sz="2600" dirty="0">
                <a:latin typeface="Cambria" panose="02040503050406030204" pitchFamily="18" charset="0"/>
                <a:ea typeface="Cambria" panose="02040503050406030204" pitchFamily="18" charset="0"/>
                <a:cs typeface="Arial-Rounded" panose="020B0500000000000000" pitchFamily="34" charset="0"/>
              </a:rPr>
              <a:t> </a:t>
            </a:r>
            <a:r>
              <a:rPr lang="en-US" sz="2600" dirty="0" err="1">
                <a:latin typeface="Cambria" panose="02040503050406030204" pitchFamily="18" charset="0"/>
                <a:ea typeface="Cambria" panose="02040503050406030204" pitchFamily="18" charset="0"/>
                <a:cs typeface="Arial-Rounded" panose="020B0500000000000000" pitchFamily="34" charset="0"/>
              </a:rPr>
              <a:t>Hải</a:t>
            </a:r>
            <a:r>
              <a:rPr lang="en-US" sz="2600" dirty="0">
                <a:latin typeface="Cambria" panose="02040503050406030204" pitchFamily="18" charset="0"/>
                <a:ea typeface="Cambria" panose="02040503050406030204" pitchFamily="18" charset="0"/>
                <a:cs typeface="Arial-Rounded" panose="020B0500000000000000" pitchFamily="34" charset="0"/>
              </a:rPr>
              <a:t>)</a:t>
            </a:r>
            <a:endParaRPr lang="en-US" sz="26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mbria" panose="02040503050406030204" pitchFamily="18" charset="0"/>
                <a:ea typeface="Cambria" panose="02040503050406030204" pitchFamily="18" charset="0"/>
              </a:rPr>
              <a:t>Đọc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thầm</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bài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thơ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3" grpId="0"/>
      <p:bldP spid="21"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576879"/>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741940" y="3969256"/>
            <a:ext cx="7611485" cy="1200329"/>
          </a:xfrm>
          <a:prstGeom prst="rect">
            <a:avLst/>
          </a:prstGeom>
        </p:spPr>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872345" y="1622047"/>
            <a:ext cx="3038525" cy="5828932"/>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423853"/>
              <a:ext cx="5843238" cy="1545198"/>
            </a:xfrm>
            <a:prstGeom prst="rect">
              <a:avLst/>
            </a:prstGeom>
          </p:spPr>
          <p:txBody>
            <a:bodyPr wrap="square">
              <a:spAutoFit/>
            </a:bodyPr>
            <a:lstStyle/>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xanh, xanh tươi,…</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693001" y="3429000"/>
            <a:ext cx="8440366" cy="2308324"/>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 Các từ chỉ màu sắc được nói đến trong bài</a:t>
            </a:r>
          </a:p>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xanh, xanh tươi, xanh mát, xanh ngắt</a:t>
            </a:r>
          </a:p>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606532" y="1483824"/>
            <a:ext cx="3038525" cy="5828932"/>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423853"/>
              <a:ext cx="5843238" cy="1492620"/>
            </a:xfrm>
            <a:prstGeom prst="rect">
              <a:avLst/>
            </a:prstGeom>
          </p:spPr>
          <p:txBody>
            <a:bodyPr wrap="square">
              <a:spAutoFit/>
            </a:bodyPr>
            <a:lstStyle/>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Vì quê hương mình đẹp.</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Vì bạn nhỏ vẽ giỏi.</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xmlns="" id="{8B234C8E-52C6-4B39-B9D3-6E6DBE1346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8803" y="3460189"/>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xmlns="" id="{40312C1C-6320-4E21-BECE-EEF28BAF8374}"/>
              </a:ext>
            </a:extLst>
          </p:cNvPr>
          <p:cNvSpPr txBox="1"/>
          <p:nvPr/>
        </p:nvSpPr>
        <p:spPr>
          <a:xfrm>
            <a:off x="1786270" y="261239"/>
            <a:ext cx="8560260" cy="646331"/>
          </a:xfrm>
          <a:prstGeom prst="rect">
            <a:avLst/>
          </a:prstGeom>
          <a:noFill/>
        </p:spPr>
        <p:txBody>
          <a:bodyPr wrap="square">
            <a:spAutoFit/>
          </a:bodyPr>
          <a:lstStyle/>
          <a:p>
            <a:r>
              <a:rPr lang="vi-VN"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d. Xếp các từ ngữ dưới đây vào 2 nhóm:</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5" name="Cloud 4">
            <a:extLst>
              <a:ext uri="{FF2B5EF4-FFF2-40B4-BE49-F238E27FC236}">
                <a16:creationId xmlns:a16="http://schemas.microsoft.com/office/drawing/2014/main" xmlns=""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tô</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3" name="Cloud 12">
            <a:extLst>
              <a:ext uri="{FF2B5EF4-FFF2-40B4-BE49-F238E27FC236}">
                <a16:creationId xmlns:a16="http://schemas.microsoft.com/office/drawing/2014/main" xmlns=""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bút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chì</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7" name="Cloud 16">
            <a:extLst>
              <a:ext uri="{FF2B5EF4-FFF2-40B4-BE49-F238E27FC236}">
                <a16:creationId xmlns:a16="http://schemas.microsoft.com/office/drawing/2014/main" xmlns=""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cây</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gạo</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8" name="Cloud 17">
            <a:extLst>
              <a:ext uri="{FF2B5EF4-FFF2-40B4-BE49-F238E27FC236}">
                <a16:creationId xmlns:a16="http://schemas.microsoft.com/office/drawing/2014/main" xmlns=""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bức</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tranh</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Cloud 18">
            <a:extLst>
              <a:ext uri="{FF2B5EF4-FFF2-40B4-BE49-F238E27FC236}">
                <a16:creationId xmlns:a16="http://schemas.microsoft.com/office/drawing/2014/main" xmlns=""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vẽ</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Cloud 19">
            <a:extLst>
              <a:ext uri="{FF2B5EF4-FFF2-40B4-BE49-F238E27FC236}">
                <a16:creationId xmlns:a16="http://schemas.microsoft.com/office/drawing/2014/main" xmlns=""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làng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xóm</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Cloud 20">
            <a:extLst>
              <a:ext uri="{FF2B5EF4-FFF2-40B4-BE49-F238E27FC236}">
                <a16:creationId xmlns:a16="http://schemas.microsoft.com/office/drawing/2014/main" xmlns=""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gọt</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6" name="Oval 5">
            <a:extLst>
              <a:ext uri="{FF2B5EF4-FFF2-40B4-BE49-F238E27FC236}">
                <a16:creationId xmlns:a16="http://schemas.microsoft.com/office/drawing/2014/main" xmlns=""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Từ</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ngữ</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chỉ</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sự</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vật</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2" name="Oval 21">
            <a:extLst>
              <a:ext uri="{FF2B5EF4-FFF2-40B4-BE49-F238E27FC236}">
                <a16:creationId xmlns:a16="http://schemas.microsoft.com/office/drawing/2014/main" xmlns=""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Từ</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ngữ</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chỉ</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hoạt</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động</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1" nodeType="clickEffect">
                                  <p:stCondLst>
                                    <p:cond delay="0"/>
                                  </p:stCondLst>
                                  <p:childTnLst>
                                    <p:animMotion origin="layout" path="M -1.875E-6 1.11111E-6 L 0.41211 0.53819 " pathEditMode="relative" rAng="0" ptsTypes="AA">
                                      <p:cBhvr>
                                        <p:cTn id="35" dur="2000" fill="hold"/>
                                        <p:tgtEl>
                                          <p:spTgt spid="5"/>
                                        </p:tgtEl>
                                        <p:attrNameLst>
                                          <p:attrName>ppt_x</p:attrName>
                                          <p:attrName>ppt_y</p:attrName>
                                        </p:attrNameLst>
                                      </p:cBhvr>
                                      <p:rCtr x="20599" y="26898"/>
                                    </p:animMotion>
                                  </p:childTnLst>
                                </p:cTn>
                              </p:par>
                            </p:childTnLst>
                          </p:cTn>
                        </p:par>
                        <p:par>
                          <p:cTn id="36" fill="hold">
                            <p:stCondLst>
                              <p:cond delay="2000"/>
                            </p:stCondLst>
                            <p:childTnLst>
                              <p:par>
                                <p:cTn id="37" presetID="6" presetClass="emph" presetSubtype="0" fill="hold" grpId="2" nodeType="afterEffect">
                                  <p:stCondLst>
                                    <p:cond delay="0"/>
                                  </p:stCondLst>
                                  <p:childTnLst>
                                    <p:animScale>
                                      <p:cBhvr>
                                        <p:cTn id="38" dur="2000" fill="hold"/>
                                        <p:tgtEl>
                                          <p:spTgt spid="5"/>
                                        </p:tgtEl>
                                      </p:cBhvr>
                                      <p:by x="50000" y="50000"/>
                                    </p:animScale>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2.5E-6 1.11111E-6 L -0.29297 0.49653 " pathEditMode="relative" rAng="0" ptsTypes="AA">
                                      <p:cBhvr>
                                        <p:cTn id="42" dur="2000" fill="hold"/>
                                        <p:tgtEl>
                                          <p:spTgt spid="13"/>
                                        </p:tgtEl>
                                        <p:attrNameLst>
                                          <p:attrName>ppt_x</p:attrName>
                                          <p:attrName>ppt_y</p:attrName>
                                        </p:attrNameLst>
                                      </p:cBhvr>
                                      <p:rCtr x="-14648" y="24815"/>
                                    </p:animMotion>
                                  </p:childTnLst>
                                </p:cTn>
                              </p:par>
                            </p:childTnLst>
                          </p:cTn>
                        </p:par>
                        <p:par>
                          <p:cTn id="43" fill="hold">
                            <p:stCondLst>
                              <p:cond delay="2000"/>
                            </p:stCondLst>
                            <p:childTnLst>
                              <p:par>
                                <p:cTn id="44" presetID="6" presetClass="emph" presetSubtype="0" fill="hold" grpId="2" nodeType="afterEffect">
                                  <p:stCondLst>
                                    <p:cond delay="0"/>
                                  </p:stCondLst>
                                  <p:childTnLst>
                                    <p:animScale>
                                      <p:cBhvr>
                                        <p:cTn id="45" dur="2000" fill="hold"/>
                                        <p:tgtEl>
                                          <p:spTgt spid="13"/>
                                        </p:tgtEl>
                                      </p:cBhvr>
                                      <p:by x="50000" y="50000"/>
                                    </p:animScale>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1" nodeType="clickEffect">
                                  <p:stCondLst>
                                    <p:cond delay="0"/>
                                  </p:stCondLst>
                                  <p:childTnLst>
                                    <p:animMotion origin="layout" path="M -2.29167E-6 1.11111E-6 L -0.39284 0.50069 " pathEditMode="relative" rAng="0" ptsTypes="AA">
                                      <p:cBhvr>
                                        <p:cTn id="49" dur="2000" fill="hold"/>
                                        <p:tgtEl>
                                          <p:spTgt spid="17"/>
                                        </p:tgtEl>
                                        <p:attrNameLst>
                                          <p:attrName>ppt_x</p:attrName>
                                          <p:attrName>ppt_y</p:attrName>
                                        </p:attrNameLst>
                                      </p:cBhvr>
                                      <p:rCtr x="-19648" y="25023"/>
                                    </p:animMotion>
                                  </p:childTnLst>
                                </p:cTn>
                              </p:par>
                            </p:childTnLst>
                          </p:cTn>
                        </p:par>
                        <p:par>
                          <p:cTn id="50" fill="hold">
                            <p:stCondLst>
                              <p:cond delay="2000"/>
                            </p:stCondLst>
                            <p:childTnLst>
                              <p:par>
                                <p:cTn id="51" presetID="6" presetClass="emph" presetSubtype="0" fill="hold" grpId="2" nodeType="afterEffect">
                                  <p:stCondLst>
                                    <p:cond delay="0"/>
                                  </p:stCondLst>
                                  <p:childTnLst>
                                    <p:animScale>
                                      <p:cBhvr>
                                        <p:cTn id="52" dur="2000" fill="hold"/>
                                        <p:tgtEl>
                                          <p:spTgt spid="17"/>
                                        </p:tgtEl>
                                      </p:cBhvr>
                                      <p:by x="50000" y="50000"/>
                                    </p:animScale>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1" nodeType="clickEffect">
                                  <p:stCondLst>
                                    <p:cond delay="0"/>
                                  </p:stCondLst>
                                  <p:childTnLst>
                                    <p:animMotion origin="layout" path="M -4.58333E-6 -4.44444E-6 L 0.2198 0.3132 " pathEditMode="relative" rAng="0" ptsTypes="AA">
                                      <p:cBhvr>
                                        <p:cTn id="56" dur="2000" fill="hold"/>
                                        <p:tgtEl>
                                          <p:spTgt spid="18"/>
                                        </p:tgtEl>
                                        <p:attrNameLst>
                                          <p:attrName>ppt_x</p:attrName>
                                          <p:attrName>ppt_y</p:attrName>
                                        </p:attrNameLst>
                                      </p:cBhvr>
                                      <p:rCtr x="10990" y="15648"/>
                                    </p:animMotion>
                                  </p:childTnLst>
                                </p:cTn>
                              </p:par>
                            </p:childTnLst>
                          </p:cTn>
                        </p:par>
                        <p:par>
                          <p:cTn id="57" fill="hold">
                            <p:stCondLst>
                              <p:cond delay="2000"/>
                            </p:stCondLst>
                            <p:childTnLst>
                              <p:par>
                                <p:cTn id="58" presetID="6" presetClass="emph" presetSubtype="0" fill="hold" grpId="2" nodeType="afterEffect">
                                  <p:stCondLst>
                                    <p:cond delay="0"/>
                                  </p:stCondLst>
                                  <p:childTnLst>
                                    <p:animScale>
                                      <p:cBhvr>
                                        <p:cTn id="59" dur="2000" fill="hold"/>
                                        <p:tgtEl>
                                          <p:spTgt spid="18"/>
                                        </p:tgtEl>
                                      </p:cBhvr>
                                      <p:by x="50000" y="50000"/>
                                    </p:animScale>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4.375E-6 -4.44444E-6 L 0.3957 0.30903 " pathEditMode="relative" rAng="0" ptsTypes="AA">
                                      <p:cBhvr>
                                        <p:cTn id="63" dur="2000" fill="hold"/>
                                        <p:tgtEl>
                                          <p:spTgt spid="19"/>
                                        </p:tgtEl>
                                        <p:attrNameLst>
                                          <p:attrName>ppt_x</p:attrName>
                                          <p:attrName>ppt_y</p:attrName>
                                        </p:attrNameLst>
                                      </p:cBhvr>
                                      <p:rCtr x="19779" y="15440"/>
                                    </p:animMotion>
                                  </p:childTnLst>
                                </p:cTn>
                              </p:par>
                            </p:childTnLst>
                          </p:cTn>
                        </p:par>
                        <p:par>
                          <p:cTn id="64" fill="hold">
                            <p:stCondLst>
                              <p:cond delay="2000"/>
                            </p:stCondLst>
                            <p:childTnLst>
                              <p:par>
                                <p:cTn id="65" presetID="6" presetClass="emph" presetSubtype="0" fill="hold" grpId="2" nodeType="afterEffect">
                                  <p:stCondLst>
                                    <p:cond delay="0"/>
                                  </p:stCondLst>
                                  <p:childTnLst>
                                    <p:animScale>
                                      <p:cBhvr>
                                        <p:cTn id="66" dur="2000" fill="hold"/>
                                        <p:tgtEl>
                                          <p:spTgt spid="19"/>
                                        </p:tgtEl>
                                      </p:cBhvr>
                                      <p:by x="50000" y="50000"/>
                                    </p:animScale>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5E-6 -4.44444E-6 L -0.11042 0.3882 " pathEditMode="relative" rAng="0" ptsTypes="AA">
                                      <p:cBhvr>
                                        <p:cTn id="70" dur="2000" fill="hold"/>
                                        <p:tgtEl>
                                          <p:spTgt spid="20"/>
                                        </p:tgtEl>
                                        <p:attrNameLst>
                                          <p:attrName>ppt_x</p:attrName>
                                          <p:attrName>ppt_y</p:attrName>
                                        </p:attrNameLst>
                                      </p:cBhvr>
                                      <p:rCtr x="-5521" y="19398"/>
                                    </p:animMotion>
                                  </p:childTnLst>
                                </p:cTn>
                              </p:par>
                            </p:childTnLst>
                          </p:cTn>
                        </p:par>
                        <p:par>
                          <p:cTn id="71" fill="hold">
                            <p:stCondLst>
                              <p:cond delay="2000"/>
                            </p:stCondLst>
                            <p:childTnLst>
                              <p:par>
                                <p:cTn id="72" presetID="6" presetClass="emph" presetSubtype="0" fill="hold" grpId="2" nodeType="afterEffect">
                                  <p:stCondLst>
                                    <p:cond delay="0"/>
                                  </p:stCondLst>
                                  <p:childTnLst>
                                    <p:animScale>
                                      <p:cBhvr>
                                        <p:cTn id="73" dur="2000" fill="hold"/>
                                        <p:tgtEl>
                                          <p:spTgt spid="20"/>
                                        </p:tgtEl>
                                      </p:cBhvr>
                                      <p:by x="50000" y="50000"/>
                                    </p:animScale>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1.875E-6 -4.44444E-6 L 0.09336 0.32014 " pathEditMode="relative" rAng="0" ptsTypes="AA">
                                      <p:cBhvr>
                                        <p:cTn id="77" dur="2000" fill="hold"/>
                                        <p:tgtEl>
                                          <p:spTgt spid="21"/>
                                        </p:tgtEl>
                                        <p:attrNameLst>
                                          <p:attrName>ppt_x</p:attrName>
                                          <p:attrName>ppt_y</p:attrName>
                                        </p:attrNameLst>
                                      </p:cBhvr>
                                      <p:rCtr x="4661" y="15995"/>
                                    </p:animMotion>
                                  </p:childTnLst>
                                </p:cTn>
                              </p:par>
                            </p:childTnLst>
                          </p:cTn>
                        </p:par>
                        <p:par>
                          <p:cTn id="78" fill="hold">
                            <p:stCondLst>
                              <p:cond delay="2000"/>
                            </p:stCondLst>
                            <p:childTnLst>
                              <p:par>
                                <p:cTn id="79" presetID="6" presetClass="emph" presetSubtype="0" fill="hold" grpId="2" nodeType="afterEffect">
                                  <p:stCondLst>
                                    <p:cond delay="0"/>
                                  </p:stCondLst>
                                  <p:childTnLst>
                                    <p:animScale>
                                      <p:cBhvr>
                                        <p:cTn id="8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xmlns=""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a16="http://schemas.microsoft.com/office/drawing/2014/main" xmlns="" id="{03D439C8-E1EC-4399-BC16-6D02A6AA90E0}"/>
              </a:ext>
            </a:extLst>
          </p:cNvPr>
          <p:cNvPicPr>
            <a:picLocks noChangeAspect="1"/>
          </p:cNvPicPr>
          <p:nvPr/>
        </p:nvPicPr>
        <p:blipFill>
          <a:blip r:embed="rId3"/>
          <a:stretch>
            <a:fillRect/>
          </a:stretch>
        </p:blipFill>
        <p:spPr>
          <a:xfrm>
            <a:off x="-8989" y="1914797"/>
            <a:ext cx="12192000" cy="4962525"/>
          </a:xfrm>
          <a:prstGeom prst="rect">
            <a:avLst/>
          </a:prstGeom>
        </p:spPr>
      </p:pic>
      <p:sp>
        <p:nvSpPr>
          <p:cNvPr id="79" name="任意多边形 27">
            <a:extLst>
              <a:ext uri="{FF2B5EF4-FFF2-40B4-BE49-F238E27FC236}">
                <a16:creationId xmlns:a16="http://schemas.microsoft.com/office/drawing/2014/main" xmlns=""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xmlns=""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5" name="图片 2">
            <a:extLst>
              <a:ext uri="{FF2B5EF4-FFF2-40B4-BE49-F238E27FC236}">
                <a16:creationId xmlns:a16="http://schemas.microsoft.com/office/drawing/2014/main" xmlns="" id="{FE5206ED-CE0C-1139-6038-401A9D67C5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08033" y="241493"/>
            <a:ext cx="7800008" cy="5887850"/>
          </a:xfrm>
          <a:prstGeom prst="rect">
            <a:avLst/>
          </a:prstGeom>
        </p:spPr>
      </p:pic>
      <p:pic>
        <p:nvPicPr>
          <p:cNvPr id="6" name="Picture 5">
            <a:extLst>
              <a:ext uri="{FF2B5EF4-FFF2-40B4-BE49-F238E27FC236}">
                <a16:creationId xmlns:a16="http://schemas.microsoft.com/office/drawing/2014/main" xmlns="" id="{7EE06897-1C1B-29A4-9639-1B4AD4777E14}"/>
              </a:ext>
            </a:extLst>
          </p:cNvPr>
          <p:cNvPicPr>
            <a:picLocks noChangeAspect="1"/>
          </p:cNvPicPr>
          <p:nvPr/>
        </p:nvPicPr>
        <p:blipFill>
          <a:blip r:embed="rId6"/>
          <a:stretch>
            <a:fillRect/>
          </a:stretch>
        </p:blipFill>
        <p:spPr>
          <a:xfrm>
            <a:off x="3186437" y="563473"/>
            <a:ext cx="6346486" cy="5645385"/>
          </a:xfrm>
          <a:prstGeom prst="rect">
            <a:avLst/>
          </a:prstGeom>
        </p:spPr>
      </p:pic>
    </p:spTree>
    <p:extLst>
      <p:ext uri="{BB962C8B-B14F-4D97-AF65-F5344CB8AC3E}">
        <p14:creationId xmlns:p14="http://schemas.microsoft.com/office/powerpoint/2010/main" val="419860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xmlns="" id="{A7360286-B27F-4D39-8FD0-75DD077A0BE1}"/>
              </a:ext>
            </a:extLst>
          </p:cNvPr>
          <p:cNvSpPr txBox="1"/>
          <p:nvPr/>
        </p:nvSpPr>
        <p:spPr>
          <a:xfrm>
            <a:off x="1095374" y="3429000"/>
            <a:ext cx="9983752" cy="1938992"/>
          </a:xfrm>
          <a:prstGeom prst="rect">
            <a:avLst/>
          </a:prstGeom>
          <a:noFill/>
        </p:spPr>
        <p:txBody>
          <a:bodyPr wrap="square" rtlCol="0">
            <a:spAutoFit/>
          </a:bodyPr>
          <a:lstStyle/>
          <a:p>
            <a:pPr algn="ctr"/>
            <a:r>
              <a:rPr lang="en-US" sz="4000" u="sng"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Đáp</a:t>
            </a:r>
            <a:r>
              <a:rPr lang="en-US" sz="4000" u="sng"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u="sng"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án</a:t>
            </a:r>
            <a:r>
              <a:rPr lang="en-US" sz="4000" u="sng"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a:p>
            <a:pPr algn="just"/>
            <a:r>
              <a:rPr lang="vi-VN" sz="4000" dirty="0">
                <a:latin typeface="Cambria" panose="02040503050406030204" pitchFamily="18" charset="0"/>
                <a:ea typeface="Cambria" panose="02040503050406030204" pitchFamily="18" charset="0"/>
                <a:cs typeface="Arial-Rounded" panose="020B0500000000000000" pitchFamily="34" charset="0"/>
              </a:rPr>
              <a:t>Bức tranh của bạn nhỏ có nhiều cảnh vật</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latin typeface="Cambria" panose="02040503050406030204" pitchFamily="18" charset="0"/>
                <a:ea typeface="Cambria" panose="02040503050406030204" pitchFamily="18" charset="0"/>
                <a:cs typeface="Arial-Rounded" panose="020B0500000000000000" pitchFamily="34" charset="0"/>
              </a:rPr>
              <a:t> làng xóm</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latin typeface="Cambria" panose="02040503050406030204" pitchFamily="18" charset="0"/>
                <a:ea typeface="Cambria" panose="02040503050406030204" pitchFamily="18" charset="0"/>
                <a:cs typeface="Arial-Rounded" panose="020B0500000000000000" pitchFamily="34" charset="0"/>
              </a:rPr>
              <a:t> sông máng</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latin typeface="Cambria" panose="02040503050406030204" pitchFamily="18" charset="0"/>
                <a:ea typeface="Cambria" panose="02040503050406030204" pitchFamily="18" charset="0"/>
                <a:cs typeface="Arial-Rounded" panose="020B0500000000000000" pitchFamily="34" charset="0"/>
              </a:rPr>
              <a:t> trường học</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vi-VN"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trời mây,…</a:t>
            </a:r>
            <a:endParaRPr lang="en-US" sz="40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CB004B6-C211-4CEC-88D1-C08D41059F9D}"/>
              </a:ext>
            </a:extLst>
          </p:cNvPr>
          <p:cNvSpPr txBox="1"/>
          <p:nvPr/>
        </p:nvSpPr>
        <p:spPr>
          <a:xfrm>
            <a:off x="1032465" y="1784562"/>
            <a:ext cx="3962400" cy="4893647"/>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Bút chì xanh đỏ</a:t>
            </a:r>
          </a:p>
          <a:p>
            <a:r>
              <a:rPr lang="vi-VN" sz="2600" dirty="0">
                <a:latin typeface="Cambria" panose="02040503050406030204" pitchFamily="18" charset="0"/>
                <a:ea typeface="Cambria" panose="02040503050406030204" pitchFamily="18" charset="0"/>
                <a:cs typeface="Arial-Rounded" panose="020B0500000000000000" pitchFamily="34" charset="0"/>
              </a:rPr>
              <a:t>Em gọt hai đầu</a:t>
            </a:r>
          </a:p>
          <a:p>
            <a:r>
              <a:rPr lang="vi-VN" sz="2600" dirty="0">
                <a:latin typeface="Cambria" panose="02040503050406030204" pitchFamily="18" charset="0"/>
                <a:ea typeface="Cambria" panose="02040503050406030204" pitchFamily="18" charset="0"/>
                <a:cs typeface="Arial-Rounded" panose="020B0500000000000000" pitchFamily="34" charset="0"/>
              </a:rPr>
              <a:t>Em thử hai màu</a:t>
            </a:r>
          </a:p>
          <a:p>
            <a:r>
              <a:rPr lang="vi-VN" sz="2600" dirty="0">
                <a:latin typeface="Cambria" panose="02040503050406030204" pitchFamily="18" charset="0"/>
                <a:ea typeface="Cambria" panose="02040503050406030204" pitchFamily="18" charset="0"/>
                <a:cs typeface="Arial-Rounded" panose="020B0500000000000000" pitchFamily="34" charset="0"/>
              </a:rPr>
              <a:t>Xanh tươi, đỏ thắm.</a:t>
            </a:r>
          </a:p>
          <a:p>
            <a:endParaRPr lang="vi-VN" sz="2600" dirty="0">
              <a:latin typeface="Cambria" panose="02040503050406030204" pitchFamily="18" charset="0"/>
              <a:ea typeface="Cambria" panose="02040503050406030204" pitchFamily="18" charset="0"/>
              <a:cs typeface="Arial-Rounded" panose="020B0500000000000000" pitchFamily="34" charset="0"/>
            </a:endParaRPr>
          </a:p>
          <a:p>
            <a:r>
              <a:rPr lang="vi-VN" sz="2600" dirty="0">
                <a:latin typeface="Cambria" panose="02040503050406030204" pitchFamily="18" charset="0"/>
                <a:ea typeface="Cambria" panose="02040503050406030204" pitchFamily="18" charset="0"/>
                <a:cs typeface="Arial-Rounded" panose="020B0500000000000000" pitchFamily="34" charset="0"/>
              </a:rPr>
              <a:t>Em vẽ làng xóm</a:t>
            </a:r>
          </a:p>
          <a:p>
            <a:r>
              <a:rPr lang="vi-VN" sz="2600" dirty="0">
                <a:latin typeface="Cambria" panose="02040503050406030204" pitchFamily="18" charset="0"/>
                <a:ea typeface="Cambria" panose="02040503050406030204" pitchFamily="18" charset="0"/>
                <a:cs typeface="Arial-Rounded" panose="020B0500000000000000" pitchFamily="34" charset="0"/>
              </a:rPr>
              <a:t>Tre xanh, lúa xanh</a:t>
            </a:r>
          </a:p>
          <a:p>
            <a:r>
              <a:rPr lang="vi-VN" sz="2600" dirty="0">
                <a:latin typeface="Cambria" panose="02040503050406030204" pitchFamily="18" charset="0"/>
                <a:ea typeface="Cambria" panose="02040503050406030204" pitchFamily="18" charset="0"/>
                <a:cs typeface="Arial-Rounded" panose="020B0500000000000000" pitchFamily="34" charset="0"/>
              </a:rPr>
              <a:t>Sông máng lượn quanh</a:t>
            </a:r>
          </a:p>
          <a:p>
            <a:r>
              <a:rPr lang="vi-VN" sz="2600" dirty="0">
                <a:latin typeface="Cambria" panose="02040503050406030204" pitchFamily="18" charset="0"/>
                <a:ea typeface="Cambria" panose="02040503050406030204" pitchFamily="18" charset="0"/>
                <a:cs typeface="Arial-Rounded" panose="020B0500000000000000" pitchFamily="34" charset="0"/>
              </a:rPr>
              <a:t>Một màu xanh mát</a:t>
            </a:r>
          </a:p>
          <a:p>
            <a:r>
              <a:rPr lang="vi-VN" sz="2600" dirty="0">
                <a:latin typeface="Cambria" panose="02040503050406030204" pitchFamily="18" charset="0"/>
                <a:ea typeface="Cambria" panose="02040503050406030204" pitchFamily="18" charset="0"/>
                <a:cs typeface="Arial-Rounded" panose="020B0500000000000000" pitchFamily="34" charset="0"/>
              </a:rPr>
              <a:t>Trời mây bát ngát</a:t>
            </a:r>
          </a:p>
          <a:p>
            <a:r>
              <a:rPr lang="vi-VN" sz="2600" dirty="0">
                <a:latin typeface="Cambria" panose="02040503050406030204" pitchFamily="18" charset="0"/>
                <a:ea typeface="Cambria" panose="02040503050406030204" pitchFamily="18" charset="0"/>
                <a:cs typeface="Arial-Rounded" panose="020B0500000000000000" pitchFamily="34" charset="0"/>
              </a:rPr>
              <a:t>Xanh ngắt mùa thu</a:t>
            </a:r>
          </a:p>
          <a:p>
            <a:r>
              <a:rPr lang="vi-VN" sz="2600" dirty="0">
                <a:latin typeface="Cambria" panose="02040503050406030204" pitchFamily="18" charset="0"/>
                <a:ea typeface="Cambria" panose="02040503050406030204" pitchFamily="18" charset="0"/>
                <a:cs typeface="Arial-Rounded" panose="020B0500000000000000" pitchFamily="34" charset="0"/>
              </a:rPr>
              <a:t>Xanh màu ước mơ...</a:t>
            </a:r>
            <a:endParaRPr lang="en-US" sz="2600" dirty="0">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xmlns="" id="{CCD19B16-027B-41CD-973A-860BEB750EF1}"/>
              </a:ext>
            </a:extLst>
          </p:cNvPr>
          <p:cNvPicPr>
            <a:picLocks noChangeAspect="1"/>
          </p:cNvPicPr>
          <p:nvPr/>
        </p:nvPicPr>
        <p:blipFill>
          <a:blip r:embed="rId3"/>
          <a:stretch>
            <a:fillRect/>
          </a:stretch>
        </p:blipFill>
        <p:spPr>
          <a:xfrm>
            <a:off x="3638262" y="868758"/>
            <a:ext cx="5608806" cy="1072989"/>
          </a:xfrm>
          <a:prstGeom prst="rect">
            <a:avLst/>
          </a:prstGeom>
        </p:spPr>
      </p:pic>
      <p:sp>
        <p:nvSpPr>
          <p:cNvPr id="6" name="TextBox 5">
            <a:extLst>
              <a:ext uri="{FF2B5EF4-FFF2-40B4-BE49-F238E27FC236}">
                <a16:creationId xmlns:a16="http://schemas.microsoft.com/office/drawing/2014/main" xmlns="" id="{03C4E2C8-2906-4B77-B344-5425590DA60E}"/>
              </a:ext>
            </a:extLst>
          </p:cNvPr>
          <p:cNvSpPr txBox="1"/>
          <p:nvPr/>
        </p:nvSpPr>
        <p:spPr>
          <a:xfrm>
            <a:off x="6442665" y="1784562"/>
            <a:ext cx="3962400" cy="2092881"/>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Em quay đầu đỏ</a:t>
            </a:r>
          </a:p>
          <a:p>
            <a:r>
              <a:rPr lang="vi-VN" sz="2600" dirty="0">
                <a:latin typeface="Cambria" panose="02040503050406030204" pitchFamily="18" charset="0"/>
                <a:ea typeface="Cambria" panose="02040503050406030204" pitchFamily="18" charset="0"/>
                <a:cs typeface="Arial-Rounded" panose="020B0500000000000000" pitchFamily="34" charset="0"/>
              </a:rPr>
              <a:t>Vẽ nhà em ở</a:t>
            </a:r>
          </a:p>
          <a:p>
            <a:r>
              <a:rPr lang="vi-VN" sz="2600" dirty="0">
                <a:latin typeface="Cambria" panose="02040503050406030204" pitchFamily="18" charset="0"/>
                <a:ea typeface="Cambria" panose="02040503050406030204" pitchFamily="18" charset="0"/>
                <a:cs typeface="Arial-Rounded" panose="020B0500000000000000" pitchFamily="34" charset="0"/>
              </a:rPr>
              <a:t>Mái ngói đỏ tươi</a:t>
            </a:r>
          </a:p>
          <a:p>
            <a:r>
              <a:rPr lang="vi-VN" sz="2600" dirty="0">
                <a:latin typeface="Cambria" panose="02040503050406030204" pitchFamily="18" charset="0"/>
                <a:ea typeface="Cambria" panose="02040503050406030204" pitchFamily="18" charset="0"/>
                <a:cs typeface="Arial-Rounded" panose="020B0500000000000000" pitchFamily="34" charset="0"/>
              </a:rPr>
              <a:t>Trường học trên đồi</a:t>
            </a:r>
          </a:p>
          <a:p>
            <a:r>
              <a:rPr lang="vi-VN" sz="2600" dirty="0">
                <a:latin typeface="Cambria" panose="02040503050406030204" pitchFamily="18" charset="0"/>
                <a:ea typeface="Cambria" panose="02040503050406030204" pitchFamily="18" charset="0"/>
                <a:cs typeface="Arial-Rounded" panose="020B0500000000000000" pitchFamily="34" charset="0"/>
              </a:rPr>
              <a:t>Em tô đỏ thắm</a:t>
            </a:r>
          </a:p>
        </p:txBody>
      </p:sp>
      <p:sp>
        <p:nvSpPr>
          <p:cNvPr id="2" name="TextBox 1">
            <a:extLst>
              <a:ext uri="{FF2B5EF4-FFF2-40B4-BE49-F238E27FC236}">
                <a16:creationId xmlns:a16="http://schemas.microsoft.com/office/drawing/2014/main" xmlns="" id="{207904E7-75EE-EAC4-15DB-975DD6E7728A}"/>
              </a:ext>
            </a:extLst>
          </p:cNvPr>
          <p:cNvSpPr txBox="1"/>
          <p:nvPr/>
        </p:nvSpPr>
        <p:spPr>
          <a:xfrm>
            <a:off x="520994" y="393405"/>
            <a:ext cx="10026503"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 Nghe – viết: </a:t>
            </a:r>
            <a:r>
              <a:rPr lang="vi-VN" sz="2800" b="1" i="1" dirty="0">
                <a:latin typeface="Cambria" panose="02040503050406030204" pitchFamily="18" charset="0"/>
                <a:ea typeface="Cambria" panose="02040503050406030204" pitchFamily="18" charset="0"/>
              </a:rPr>
              <a:t>Vẽ quê hương </a:t>
            </a:r>
            <a:r>
              <a:rPr lang="vi-VN" sz="2800" b="1" dirty="0">
                <a:latin typeface="Cambria" panose="02040503050406030204" pitchFamily="18" charset="0"/>
                <a:ea typeface="Cambria" panose="02040503050406030204" pitchFamily="18" charset="0"/>
              </a:rPr>
              <a:t>(từ đầu đến </a:t>
            </a:r>
            <a:r>
              <a:rPr lang="vi-VN" sz="2800" b="1" i="1" dirty="0">
                <a:latin typeface="Cambria" panose="02040503050406030204" pitchFamily="18" charset="0"/>
                <a:ea typeface="Cambria" panose="02040503050406030204" pitchFamily="18" charset="0"/>
              </a:rPr>
              <a:t>Em tô đỏ thắm</a:t>
            </a:r>
            <a:r>
              <a:rPr lang="vi-VN" sz="2800" b="1" dirty="0">
                <a:latin typeface="Cambria" panose="02040503050406030204" pitchFamily="18" charset="0"/>
                <a:ea typeface="Cambria" panose="02040503050406030204" pitchFamily="18" charset="0"/>
              </a:rPr>
              <a:t>).</a:t>
            </a:r>
            <a:br>
              <a:rPr lang="vi-VN" sz="2800" b="1" dirty="0">
                <a:latin typeface="Cambria" panose="02040503050406030204" pitchFamily="18" charset="0"/>
                <a:ea typeface="Cambria" panose="02040503050406030204" pitchFamily="18" charset="0"/>
              </a:rPr>
            </a:b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7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xmlns=""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xmlns=""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xmlns=""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xmlns=""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xmlns=""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308758" y="380446"/>
            <a:ext cx="3418845" cy="1543364"/>
          </a:xfrm>
          <a:prstGeom prst="rect">
            <a:avLst/>
          </a:prstGeom>
        </p:spPr>
      </p:pic>
      <p:sp>
        <p:nvSpPr>
          <p:cNvPr id="8" name="Rectangle 7">
            <a:extLst>
              <a:ext uri="{FF2B5EF4-FFF2-40B4-BE49-F238E27FC236}">
                <a16:creationId xmlns:a16="http://schemas.microsoft.com/office/drawing/2014/main" xmlns="" id="{FBEA67FB-6390-4D11-8F36-6FF088F77027}"/>
              </a:ext>
            </a:extLst>
          </p:cNvPr>
          <p:cNvSpPr/>
          <p:nvPr/>
        </p:nvSpPr>
        <p:spPr>
          <a:xfrm>
            <a:off x="3075334" y="1087493"/>
            <a:ext cx="7836504"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xmlns="" id="{F311E33A-EE2C-4CE3-9AE6-9B43AA9FF853}"/>
              </a:ext>
            </a:extLst>
          </p:cNvPr>
          <p:cNvPicPr>
            <a:picLocks noChangeAspect="1"/>
          </p:cNvPicPr>
          <p:nvPr/>
        </p:nvPicPr>
        <p:blipFill>
          <a:blip r:embed="rId4"/>
          <a:stretch>
            <a:fillRect/>
          </a:stretch>
        </p:blipFill>
        <p:spPr>
          <a:xfrm>
            <a:off x="1818492" y="2138370"/>
            <a:ext cx="1140512" cy="932744"/>
          </a:xfrm>
          <a:prstGeom prst="rect">
            <a:avLst/>
          </a:prstGeom>
        </p:spPr>
      </p:pic>
      <p:pic>
        <p:nvPicPr>
          <p:cNvPr id="10" name="Picture 9">
            <a:extLst>
              <a:ext uri="{FF2B5EF4-FFF2-40B4-BE49-F238E27FC236}">
                <a16:creationId xmlns:a16="http://schemas.microsoft.com/office/drawing/2014/main" xmlns="" id="{AB00F3B7-AD6B-4216-8524-54DFB1C66468}"/>
              </a:ext>
            </a:extLst>
          </p:cNvPr>
          <p:cNvPicPr>
            <a:picLocks noChangeAspect="1"/>
          </p:cNvPicPr>
          <p:nvPr/>
        </p:nvPicPr>
        <p:blipFill>
          <a:blip r:embed="rId4"/>
          <a:stretch>
            <a:fillRect/>
          </a:stretch>
        </p:blipFill>
        <p:spPr>
          <a:xfrm>
            <a:off x="1837127" y="3413803"/>
            <a:ext cx="1103242" cy="902264"/>
          </a:xfrm>
          <a:prstGeom prst="rect">
            <a:avLst/>
          </a:prstGeom>
        </p:spPr>
      </p:pic>
      <p:sp>
        <p:nvSpPr>
          <p:cNvPr id="11" name="Rectangle 10">
            <a:extLst>
              <a:ext uri="{FF2B5EF4-FFF2-40B4-BE49-F238E27FC236}">
                <a16:creationId xmlns:a16="http://schemas.microsoft.com/office/drawing/2014/main" xmlns="" id="{179DD20B-7979-4395-B442-C842C7BA8EBE}"/>
              </a:ext>
            </a:extLst>
          </p:cNvPr>
          <p:cNvSpPr/>
          <p:nvPr/>
        </p:nvSpPr>
        <p:spPr>
          <a:xfrm>
            <a:off x="3110087" y="2420076"/>
            <a:ext cx="8357544" cy="584775"/>
          </a:xfrm>
          <a:prstGeom prst="rect">
            <a:avLst/>
          </a:prstGeom>
        </p:spPr>
        <p:txBody>
          <a:bodyPr wrap="none">
            <a:spAutoFit/>
          </a:bodyPr>
          <a:lstStyle/>
          <a:p>
            <a:pPr defTabSz="457200">
              <a:defRPr/>
            </a:pP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xmlns="" id="{95322F02-09C7-4C9B-A697-67029A7AB3B5}"/>
              </a:ext>
            </a:extLst>
          </p:cNvPr>
          <p:cNvSpPr/>
          <p:nvPr/>
        </p:nvSpPr>
        <p:spPr>
          <a:xfrm>
            <a:off x="3075334" y="3572547"/>
            <a:ext cx="7905947" cy="584775"/>
          </a:xfrm>
          <a:prstGeom prst="rect">
            <a:avLst/>
          </a:prstGeom>
        </p:spPr>
        <p:txBody>
          <a:bodyPr wrap="none">
            <a:spAutoFit/>
          </a:bodyPr>
          <a:lstStyle/>
          <a:p>
            <a:pPr defTabSz="457200">
              <a:defRPr/>
            </a:pP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2</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 Em cần lưu ý điều gì khi trình bày bài viết</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xmlns=""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xmlns=""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xmlns=""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xmlns=""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xmlns=""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xmlns=""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xmlns=""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xmlns=""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xmlns=""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xmlns=""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xmlns=""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xmlns=""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xmlns=""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xmlns=""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xmlns="" id="{B4631132-9614-4F6C-87F6-8512BC518EF0}"/>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48" name="图片 8">
            <a:extLst>
              <a:ext uri="{FF2B5EF4-FFF2-40B4-BE49-F238E27FC236}">
                <a16:creationId xmlns:a16="http://schemas.microsoft.com/office/drawing/2014/main" xmlns=""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xmlns=""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xmlns=""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xmlns=""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xmlns=""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xmlns=""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xmlns=""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xmlns=""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xmlns=""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xmlns=""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xmlns=""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xmlns=""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xmlns=""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xmlns=""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xmlns=""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xmlns="" id="{2309B9FA-85AA-4D0F-9F51-2C730A478D35}"/>
              </a:ext>
            </a:extLst>
          </p:cNvPr>
          <p:cNvSpPr txBox="1"/>
          <p:nvPr/>
        </p:nvSpPr>
        <p:spPr>
          <a:xfrm>
            <a:off x="4583126" y="696477"/>
            <a:ext cx="4196983" cy="707886"/>
          </a:xfrm>
          <a:prstGeom prst="rect">
            <a:avLst/>
          </a:prstGeom>
          <a:noFill/>
        </p:spPr>
        <p:txBody>
          <a:bodyPr wrap="none" rtlCol="0">
            <a:spAutoFit/>
          </a:bodyPr>
          <a:lstStyle/>
          <a:p>
            <a:pPr>
              <a:defRPr/>
            </a:pPr>
            <a:r>
              <a:rPr lang="en-US" sz="4000" b="1" dirty="0" err="1">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Tiêu</a:t>
            </a:r>
            <a:r>
              <a:rPr lang="en-US" sz="4000" b="1" dirty="0">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 </a:t>
            </a:r>
            <a:r>
              <a:rPr lang="en-US" sz="4000" b="1" dirty="0" err="1">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chí</a:t>
            </a:r>
            <a:r>
              <a:rPr lang="en-US" sz="4000" b="1" dirty="0">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 </a:t>
            </a:r>
            <a:r>
              <a:rPr lang="en-US" sz="4000" b="1" dirty="0" err="1">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đánh</a:t>
            </a:r>
            <a:r>
              <a:rPr lang="en-US" sz="4000" b="1" dirty="0">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 </a:t>
            </a:r>
            <a:r>
              <a:rPr lang="en-US" sz="4000" b="1" dirty="0" err="1">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giá</a:t>
            </a:r>
            <a:endParaRPr lang="en-US" sz="4000" b="1" dirty="0">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xmlns=""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xmlns=""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xmlns=""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xmlns="" id="{DB76D5B8-1BEF-4759-B872-541175AD2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xmlns="" id="{26A6A777-EA1D-4B6E-855C-AB2D570F06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xmlns="" id="{B3AE2C01-97E0-4C58-BA50-2384914304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xmlns=""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xmlns=""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xmlns=""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xmlns=""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xmlns=""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xmlns=""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xmlns=""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05125" y="1120372"/>
            <a:ext cx="8753475" cy="3539430"/>
          </a:xfrm>
          <a:prstGeom prst="rect">
            <a:avLst/>
          </a:prstGeom>
          <a:noFill/>
        </p:spPr>
        <p:txBody>
          <a:bodyPr wrap="square">
            <a:spAutoFit/>
          </a:bodyPr>
          <a:lstStyle/>
          <a:p>
            <a:pPr algn="just">
              <a:defRPr/>
            </a:pPr>
            <a:r>
              <a:rPr lang="en-US"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Bài</a:t>
            </a:r>
            <a:r>
              <a:rPr lang="en-US" sz="8800" dirty="0">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 </a:t>
            </a:r>
            <a:r>
              <a:rPr lang="en-US" sz="8800" dirty="0" err="1">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làm</a:t>
            </a:r>
            <a:r>
              <a:rPr lang="en-US" sz="8800" dirty="0">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 </a:t>
            </a:r>
            <a:r>
              <a:rPr lang="en-US" sz="8800" dirty="0" err="1">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mẫu</a:t>
            </a:r>
            <a:endParaRPr lang="en-US" sz="8800" dirty="0">
              <a:solidFill>
                <a:srgbClr val="FF0C56"/>
              </a:solidFill>
              <a:effectLst>
                <a:glow rad="127000">
                  <a:srgbClr val="FF6699">
                    <a:alpha val="50000"/>
                  </a:srgbClr>
                </a:glo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71800" y="1489703"/>
            <a:ext cx="8753475" cy="4031873"/>
          </a:xfrm>
          <a:prstGeom prst="rect">
            <a:avLst/>
          </a:prstGeom>
          <a:noFill/>
        </p:spPr>
        <p:txBody>
          <a:bodyPr wrap="square">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10">
            <a:extLst>
              <a:ext uri="{FF2B5EF4-FFF2-40B4-BE49-F238E27FC236}">
                <a16:creationId xmlns:a16="http://schemas.microsoft.com/office/drawing/2014/main" xmlns=""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10" name="任意多边形 27">
            <a:extLst>
              <a:ext uri="{FF2B5EF4-FFF2-40B4-BE49-F238E27FC236}">
                <a16:creationId xmlns:a16="http://schemas.microsoft.com/office/drawing/2014/main" xmlns=""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1" name="任意多边形 10">
            <a:extLst>
              <a:ext uri="{FF2B5EF4-FFF2-40B4-BE49-F238E27FC236}">
                <a16:creationId xmlns:a16="http://schemas.microsoft.com/office/drawing/2014/main" xmlns=""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a16="http://schemas.microsoft.com/office/drawing/2014/main" xmlns=""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5" name="任意多边形 27">
            <a:extLst>
              <a:ext uri="{FF2B5EF4-FFF2-40B4-BE49-F238E27FC236}">
                <a16:creationId xmlns:a16="http://schemas.microsoft.com/office/drawing/2014/main" xmlns=""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7" name="任意多边形 10">
            <a:extLst>
              <a:ext uri="{FF2B5EF4-FFF2-40B4-BE49-F238E27FC236}">
                <a16:creationId xmlns:a16="http://schemas.microsoft.com/office/drawing/2014/main" xmlns=""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49" name="图片 48" descr="云2副本">
            <a:extLst>
              <a:ext uri="{FF2B5EF4-FFF2-40B4-BE49-F238E27FC236}">
                <a16:creationId xmlns:a16="http://schemas.microsoft.com/office/drawing/2014/main" xmlns=""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xmlns=""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pic>
        <p:nvPicPr>
          <p:cNvPr id="11" name="Picture 10">
            <a:extLst>
              <a:ext uri="{FF2B5EF4-FFF2-40B4-BE49-F238E27FC236}">
                <a16:creationId xmlns:a16="http://schemas.microsoft.com/office/drawing/2014/main" xmlns="" id="{E8739DCB-D90C-E5E1-FDA0-09CA972E05C4}"/>
              </a:ext>
            </a:extLst>
          </p:cNvPr>
          <p:cNvPicPr>
            <a:picLocks noChangeAspect="1"/>
          </p:cNvPicPr>
          <p:nvPr/>
        </p:nvPicPr>
        <p:blipFill>
          <a:blip r:embed="rId5"/>
          <a:stretch>
            <a:fillRect/>
          </a:stretch>
        </p:blipFill>
        <p:spPr>
          <a:xfrm>
            <a:off x="2996119" y="-203609"/>
            <a:ext cx="5905198" cy="1971332"/>
          </a:xfrm>
          <a:prstGeom prst="rect">
            <a:avLst/>
          </a:prstGeom>
        </p:spPr>
      </p:pic>
      <p:pic>
        <p:nvPicPr>
          <p:cNvPr id="15" name="图片 1" descr="背景页">
            <a:extLst>
              <a:ext uri="{FF2B5EF4-FFF2-40B4-BE49-F238E27FC236}">
                <a16:creationId xmlns:a16="http://schemas.microsoft.com/office/drawing/2014/main" xmlns="" id="{92E9802E-F403-9C8E-17AC-CBF48EDEC169}"/>
              </a:ext>
            </a:extLst>
          </p:cNvPr>
          <p:cNvPicPr>
            <a:picLocks noChangeAspect="1"/>
          </p:cNvPicPr>
          <p:nvPr/>
        </p:nvPicPr>
        <p:blipFill>
          <a:blip r:embed="rId6"/>
          <a:stretch>
            <a:fillRect/>
          </a:stretch>
        </p:blipFill>
        <p:spPr>
          <a:xfrm>
            <a:off x="-1270" y="2545873"/>
            <a:ext cx="12192000" cy="4962525"/>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xmlns="" id="{BCACA939-8B8F-6FBF-EA92-D36F52D15C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8145" b="96461" l="57261" r="95251">
                        <a14:foregroundMark x1="89612" y1="82976" x2="89612" y2="82976"/>
                        <a14:foregroundMark x1="91188" y1="74606" x2="83226" y2="95471"/>
                        <a14:foregroundMark x1="83226" y1="95471" x2="58731" y2="89527"/>
                        <a14:foregroundMark x1="60752" y1="91832" x2="77405" y2="95067"/>
                        <a14:foregroundMark x1="77405" y1="95067" x2="85125" y2="94865"/>
                        <a14:foregroundMark x1="85125" y1="94865" x2="89976" y2="87222"/>
                        <a14:foregroundMark x1="89976" y1="87222" x2="92482" y2="78609"/>
                        <a14:foregroundMark x1="92482" y1="78609" x2="92199" y2="73999"/>
                      </a14:backgroundRemoval>
                    </a14:imgEffect>
                  </a14:imgLayer>
                </a14:imgProps>
              </a:ext>
              <a:ext uri="{28A0092B-C50C-407E-A947-70E740481C1C}">
                <a14:useLocalDpi xmlns:a14="http://schemas.microsoft.com/office/drawing/2010/main" val="0"/>
              </a:ext>
            </a:extLst>
          </a:blip>
          <a:srcRect l="52512" t="64605"/>
          <a:stretch/>
        </p:blipFill>
        <p:spPr>
          <a:xfrm>
            <a:off x="9333137" y="3584943"/>
            <a:ext cx="3257545" cy="2427394"/>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xmlns="" id="{C3831655-C0D7-582D-7E00-59E7245A212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5184" b="96159" l="5457" r="51011">
                        <a14:foregroundMark x1="51011" y1="81156" x2="51011" y2="81156"/>
                        <a14:foregroundMark x1="35934" y1="65184" x2="35934" y2="65184"/>
                      </a14:backgroundRemoval>
                    </a14:imgEffect>
                  </a14:imgLayer>
                </a14:imgProps>
              </a:ext>
              <a:ext uri="{28A0092B-C50C-407E-A947-70E740481C1C}">
                <a14:useLocalDpi xmlns:a14="http://schemas.microsoft.com/office/drawing/2010/main" val="0"/>
              </a:ext>
            </a:extLst>
          </a:blip>
          <a:srcRect t="61868" r="44784"/>
          <a:stretch/>
        </p:blipFill>
        <p:spPr>
          <a:xfrm>
            <a:off x="1223962" y="5477727"/>
            <a:ext cx="2999521" cy="2070932"/>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xmlns="" id="{CC71D7BB-D028-A092-B69F-841333428F48}"/>
              </a:ext>
            </a:extLst>
          </p:cNvPr>
          <p:cNvPicPr>
            <a:picLocks noChangeAspect="1"/>
          </p:cNvPicPr>
          <p:nvPr/>
        </p:nvPicPr>
        <p:blipFill rotWithShape="1">
          <a:blip r:embed="rId11" cstate="print">
            <a:extLst>
              <a:ext uri="{BEBA8EAE-BF5A-486C-A8C5-ECC9F3942E4B}">
                <a14:imgProps xmlns:a14="http://schemas.microsoft.com/office/drawing/2010/main">
                  <a14:imgLayer r:embed="rId8">
                    <a14:imgEffect>
                      <a14:backgroundRemoval t="3235" b="30853" l="49192" r="93735">
                        <a14:foregroundMark x1="49232" y1="12899" x2="49232" y2="12899"/>
                        <a14:foregroundMark x1="57478" y1="30853" x2="57478" y2="30853"/>
                      </a14:backgroundRemoval>
                    </a14:imgEffect>
                  </a14:imgLayer>
                </a14:imgProps>
              </a:ext>
              <a:ext uri="{28A0092B-C50C-407E-A947-70E740481C1C}">
                <a14:useLocalDpi xmlns:a14="http://schemas.microsoft.com/office/drawing/2010/main" val="0"/>
              </a:ext>
            </a:extLst>
          </a:blip>
          <a:srcRect l="45620" t="-295" r="854" b="67283"/>
          <a:stretch/>
        </p:blipFill>
        <p:spPr>
          <a:xfrm>
            <a:off x="8732551" y="88833"/>
            <a:ext cx="3671675" cy="2263966"/>
          </a:xfrm>
          <a:prstGeom prst="rect">
            <a:avLst/>
          </a:prstGeom>
        </p:spPr>
      </p:pic>
      <p:pic>
        <p:nvPicPr>
          <p:cNvPr id="21" name="Picture 20">
            <a:extLst>
              <a:ext uri="{FF2B5EF4-FFF2-40B4-BE49-F238E27FC236}">
                <a16:creationId xmlns:a16="http://schemas.microsoft.com/office/drawing/2014/main" xmlns="" id="{580C57C9-9AEF-E98D-C003-85291D4115E3}"/>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6606" y1="20727" x2="41253" y2="25091"/>
                        <a14:foregroundMark x1="41414" y1="20444" x2="41414" y2="20444"/>
                      </a14:backgroundRemoval>
                    </a14:imgEffect>
                  </a14:imgLayer>
                </a14:imgProps>
              </a:ext>
              <a:ext uri="{28A0092B-C50C-407E-A947-70E740481C1C}">
                <a14:useLocalDpi xmlns:a14="http://schemas.microsoft.com/office/drawing/2010/main" val="0"/>
              </a:ext>
            </a:extLst>
          </a:blip>
          <a:stretch>
            <a:fillRect/>
          </a:stretch>
        </p:blipFill>
        <p:spPr>
          <a:xfrm>
            <a:off x="-85237" y="3154429"/>
            <a:ext cx="3323599" cy="3323599"/>
          </a:xfrm>
          <a:prstGeom prst="rect">
            <a:avLst/>
          </a:prstGeom>
        </p:spPr>
      </p:pic>
      <p:pic>
        <p:nvPicPr>
          <p:cNvPr id="9" name="Picture 8" descr="A green and white logo&#10;&#10;Description automatically generated">
            <a:extLst>
              <a:ext uri="{FF2B5EF4-FFF2-40B4-BE49-F238E27FC236}">
                <a16:creationId xmlns:a16="http://schemas.microsoft.com/office/drawing/2014/main" xmlns="" id="{DB089B7B-55F2-2A8A-F775-5D0A50355A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149" y="-46499"/>
            <a:ext cx="1848816" cy="1848816"/>
          </a:xfrm>
          <a:prstGeom prst="rect">
            <a:avLst/>
          </a:prstGeom>
        </p:spPr>
      </p:pic>
      <p:pic>
        <p:nvPicPr>
          <p:cNvPr id="28" name="Picture 27" descr="A cartoon of kids riding on a pencil&#10;&#10;Description automatically generated">
            <a:extLst>
              <a:ext uri="{FF2B5EF4-FFF2-40B4-BE49-F238E27FC236}">
                <a16:creationId xmlns:a16="http://schemas.microsoft.com/office/drawing/2014/main" xmlns="" id="{3A8B794A-2CA9-A556-EEF0-7773B7034A53}"/>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9128" b="99108" l="9980" r="89970">
                        <a14:foregroundMark x1="16109" y1="80178" x2="16109" y2="80178"/>
                        <a14:foregroundMark x1="35410" y1="89594" x2="66211" y2="93558"/>
                        <a14:foregroundMark x1="67123" y1="99405" x2="67123" y2="99405"/>
                        <a14:foregroundMark x1="65198" y1="24975" x2="65198" y2="24975"/>
                        <a14:foregroundMark x1="68794" y1="19326" x2="68794" y2="19326"/>
                        <a14:foregroundMark x1="67528" y1="19128" x2="69453" y2="19326"/>
                        <a14:foregroundMark x1="39159" y1="28444" x2="37589" y2="40337"/>
                        <a14:foregroundMark x1="46809" y1="76115" x2="51570" y2="71259"/>
                        <a14:foregroundMark x1="15856" y1="79187" x2="20010" y2="79683"/>
                      </a14:backgroundRemoval>
                    </a14:imgEffect>
                  </a14:imgLayer>
                </a14:imgProps>
              </a:ext>
              <a:ext uri="{28A0092B-C50C-407E-A947-70E740481C1C}">
                <a14:useLocalDpi xmlns:a14="http://schemas.microsoft.com/office/drawing/2010/main" val="0"/>
              </a:ext>
            </a:extLst>
          </a:blip>
          <a:srcRect l="-654" t="18342"/>
          <a:stretch/>
        </p:blipFill>
        <p:spPr>
          <a:xfrm>
            <a:off x="3379580" y="3305255"/>
            <a:ext cx="7895590" cy="3274118"/>
          </a:xfrm>
          <a:prstGeom prst="rect">
            <a:avLst/>
          </a:prstGeom>
        </p:spPr>
      </p:pic>
      <p:sp>
        <p:nvSpPr>
          <p:cNvPr id="2" name="TextBox 1">
            <a:extLst>
              <a:ext uri="{FF2B5EF4-FFF2-40B4-BE49-F238E27FC236}">
                <a16:creationId xmlns:a16="http://schemas.microsoft.com/office/drawing/2014/main" xmlns="" id="{8A288A0B-9615-2F0E-60A4-716B32520656}"/>
              </a:ext>
            </a:extLst>
          </p:cNvPr>
          <p:cNvSpPr txBox="1"/>
          <p:nvPr/>
        </p:nvSpPr>
        <p:spPr>
          <a:xfrm>
            <a:off x="2626242" y="4582632"/>
            <a:ext cx="2668772"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6,7)</a:t>
            </a:r>
          </a:p>
        </p:txBody>
      </p:sp>
      <p:pic>
        <p:nvPicPr>
          <p:cNvPr id="3" name="Picture 2">
            <a:extLst>
              <a:ext uri="{FF2B5EF4-FFF2-40B4-BE49-F238E27FC236}">
                <a16:creationId xmlns:a16="http://schemas.microsoft.com/office/drawing/2014/main" xmlns="" id="{306D347C-C298-4A34-5A4C-DA10685004CC}"/>
              </a:ext>
            </a:extLst>
          </p:cNvPr>
          <p:cNvPicPr>
            <a:picLocks noChangeAspect="1"/>
          </p:cNvPicPr>
          <p:nvPr/>
        </p:nvPicPr>
        <p:blipFill>
          <a:blip r:embed="rId17"/>
          <a:stretch>
            <a:fillRect/>
          </a:stretch>
        </p:blipFill>
        <p:spPr>
          <a:xfrm>
            <a:off x="2636874" y="1535923"/>
            <a:ext cx="7651143" cy="2956816"/>
          </a:xfrm>
          <a:prstGeom prst="rect">
            <a:avLst/>
          </a:prstGeom>
        </p:spPr>
      </p:pic>
    </p:spTree>
    <p:extLst>
      <p:ext uri="{BB962C8B-B14F-4D97-AF65-F5344CB8AC3E}">
        <p14:creationId xmlns:p14="http://schemas.microsoft.com/office/powerpoint/2010/main" val="15373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621997B4-268C-4C54-962E-F849F6821E22}"/>
              </a:ext>
            </a:extLst>
          </p:cNvPr>
          <p:cNvSpPr txBox="1"/>
          <p:nvPr/>
        </p:nvSpPr>
        <p:spPr>
          <a:xfrm>
            <a:off x="3461924" y="138223"/>
            <a:ext cx="5438274" cy="830997"/>
          </a:xfrm>
          <a:prstGeom prst="rect">
            <a:avLst/>
          </a:prstGeom>
          <a:noFill/>
        </p:spPr>
        <p:txBody>
          <a:bodyPr wrap="square" rtlCol="0">
            <a:spAutoFit/>
          </a:bodyPr>
          <a:lstStyle/>
          <a:p>
            <a:pPr algn="ctr">
              <a:defRPr/>
            </a:pPr>
            <a:r>
              <a:rPr lang="en-US" sz="4800" dirty="0" err="1">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Trao</a:t>
            </a:r>
            <a:r>
              <a:rPr lang="en-US" sz="4800" dirty="0">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 </a:t>
            </a:r>
            <a:r>
              <a:rPr lang="en-US" sz="4800" dirty="0" err="1">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đổi</a:t>
            </a:r>
            <a:r>
              <a:rPr lang="en-US" sz="4800" dirty="0">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 </a:t>
            </a:r>
            <a:r>
              <a:rPr lang="en-US" sz="4800" dirty="0" err="1">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bài</a:t>
            </a:r>
            <a:r>
              <a:rPr lang="en-US" sz="4800" dirty="0">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 </a:t>
            </a:r>
            <a:r>
              <a:rPr lang="en-US" sz="4800" dirty="0" err="1">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viết</a:t>
            </a:r>
            <a:endParaRPr lang="en-US" sz="4800" dirty="0">
              <a:solidFill>
                <a:srgbClr val="AF06AA"/>
              </a:solidFill>
              <a:effectLst>
                <a:glow rad="127000">
                  <a:srgbClr val="AF06AA">
                    <a:alpha val="30000"/>
                  </a:srgbClr>
                </a:glow>
              </a:effectLst>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xmlns=""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xmlns="" id="{D528A687-0C5B-4299-B972-924BA8F9A4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xmlns=""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xmlns=""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xmlns="" id="{F24C189E-40D9-46B1-9A1B-56E07796B0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xmlns=""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xmlns=""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xmlns="" id="{5545B68C-A764-4DBF-BF50-56888BF6F94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xmlns=""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xmlns="" id="{A2FE90D3-EB15-4914-9D2D-A76DF46B2205}"/>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descr="背景页">
            <a:extLst>
              <a:ext uri="{FF2B5EF4-FFF2-40B4-BE49-F238E27FC236}">
                <a16:creationId xmlns:a16="http://schemas.microsoft.com/office/drawing/2014/main" xmlns=""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xmlns="" id="{829A18A7-A881-44FE-9567-3163A13485D1}"/>
              </a:ext>
            </a:extLst>
          </p:cNvPr>
          <p:cNvCxnSpPr/>
          <p:nvPr/>
        </p:nvCxnSpPr>
        <p:spPr>
          <a:xfrm>
            <a:off x="4533901" y="3069981"/>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xmlns=""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xmlns=""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xmlns=""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xmlns=""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xmlns=""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95" name="图片 94">
            <a:extLst>
              <a:ext uri="{FF2B5EF4-FFF2-40B4-BE49-F238E27FC236}">
                <a16:creationId xmlns:a16="http://schemas.microsoft.com/office/drawing/2014/main" xmlns=""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xmlns=""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xmlns=""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xmlns=""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7" name="图片 2">
            <a:extLst>
              <a:ext uri="{FF2B5EF4-FFF2-40B4-BE49-F238E27FC236}">
                <a16:creationId xmlns:a16="http://schemas.microsoft.com/office/drawing/2014/main" xmlns="" id="{9E46748A-B6F4-AA4E-CF75-528FEF3B47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8" name="Picture 7">
            <a:extLst>
              <a:ext uri="{FF2B5EF4-FFF2-40B4-BE49-F238E27FC236}">
                <a16:creationId xmlns:a16="http://schemas.microsoft.com/office/drawing/2014/main" xmlns="" id="{AF4B879C-8B03-E28C-C2F4-4CE057BF9668}"/>
              </a:ext>
            </a:extLst>
          </p:cNvPr>
          <p:cNvPicPr>
            <a:picLocks noChangeAspect="1"/>
          </p:cNvPicPr>
          <p:nvPr/>
        </p:nvPicPr>
        <p:blipFill>
          <a:blip r:embed="rId9"/>
          <a:stretch>
            <a:fillRect/>
          </a:stretch>
        </p:blipFill>
        <p:spPr>
          <a:xfrm>
            <a:off x="3042933" y="1037906"/>
            <a:ext cx="4090771" cy="1365622"/>
          </a:xfrm>
          <a:prstGeom prst="rect">
            <a:avLst/>
          </a:prstGeom>
        </p:spPr>
      </p:pic>
      <p:pic>
        <p:nvPicPr>
          <p:cNvPr id="9" name="Picture 8">
            <a:extLst>
              <a:ext uri="{FF2B5EF4-FFF2-40B4-BE49-F238E27FC236}">
                <a16:creationId xmlns:a16="http://schemas.microsoft.com/office/drawing/2014/main" xmlns="" id="{02BB2F00-7877-45F8-B7FC-37CD2E130F8A}"/>
              </a:ext>
            </a:extLst>
          </p:cNvPr>
          <p:cNvPicPr>
            <a:picLocks noChangeAspect="1"/>
          </p:cNvPicPr>
          <p:nvPr/>
        </p:nvPicPr>
        <p:blipFill>
          <a:blip r:embed="rId10"/>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61138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p:cTn id="22" dur="500" fill="hold"/>
                                        <p:tgtEl>
                                          <p:spTgt spid="96"/>
                                        </p:tgtEl>
                                        <p:attrNameLst>
                                          <p:attrName>ppt_w</p:attrName>
                                        </p:attrNameLst>
                                      </p:cBhvr>
                                      <p:tavLst>
                                        <p:tav tm="0">
                                          <p:val>
                                            <p:fltVal val="0"/>
                                          </p:val>
                                        </p:tav>
                                        <p:tav tm="100000">
                                          <p:val>
                                            <p:strVal val="#ppt_w"/>
                                          </p:val>
                                        </p:tav>
                                      </p:tavLst>
                                    </p:anim>
                                    <p:anim calcmode="lin" valueType="num">
                                      <p:cBhvr>
                                        <p:cTn id="23" dur="500" fill="hold"/>
                                        <p:tgtEl>
                                          <p:spTgt spid="96"/>
                                        </p:tgtEl>
                                        <p:attrNameLst>
                                          <p:attrName>ppt_h</p:attrName>
                                        </p:attrNameLst>
                                      </p:cBhvr>
                                      <p:tavLst>
                                        <p:tav tm="0">
                                          <p:val>
                                            <p:fltVal val="0"/>
                                          </p:val>
                                        </p:tav>
                                        <p:tav tm="100000">
                                          <p:val>
                                            <p:strVal val="#ppt_h"/>
                                          </p:val>
                                        </p:tav>
                                      </p:tavLst>
                                    </p:anim>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xmlns=""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xmlns=""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a:t>
            </a:r>
            <a:endParaRPr kumimoji="0" lang="zh-CN" altLang="en-US" sz="8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xmlns=""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xmlns=""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371623C8-2787-4682-8BC6-CCA48EE78006}"/>
              </a:ext>
            </a:extLst>
          </p:cNvPr>
          <p:cNvSpPr/>
          <p:nvPr/>
        </p:nvSpPr>
        <p:spPr>
          <a:xfrm>
            <a:off x="1466653" y="192241"/>
            <a:ext cx="2367956"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xmlns=""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xmlns=""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xmlns=""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xmlns="" id="{ED3C9CB1-35A9-4AA5-A859-DE3969B641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xmlns="" id="{627630AC-F066-4682-8426-4E2FAC1D7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4236513-05EF-45C3-A7DC-7AD651E9E507}"/>
              </a:ext>
            </a:extLst>
          </p:cNvPr>
          <p:cNvSpPr/>
          <p:nvPr/>
        </p:nvSpPr>
        <p:spPr>
          <a:xfrm>
            <a:off x="190500" y="202019"/>
            <a:ext cx="11725275" cy="6398807"/>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E5C2F8EE-EC08-49DE-A35E-2C57E9DDDB76}"/>
              </a:ext>
            </a:extLst>
          </p:cNvPr>
          <p:cNvPicPr>
            <a:picLocks noChangeAspect="1"/>
          </p:cNvPicPr>
          <p:nvPr/>
        </p:nvPicPr>
        <p:blipFill>
          <a:blip r:embed="rId4"/>
          <a:stretch>
            <a:fillRect/>
          </a:stretch>
        </p:blipFill>
        <p:spPr>
          <a:xfrm>
            <a:off x="4509745" y="170121"/>
            <a:ext cx="4109060" cy="859611"/>
          </a:xfrm>
          <a:prstGeom prst="rect">
            <a:avLst/>
          </a:prstGeom>
        </p:spPr>
      </p:pic>
      <p:pic>
        <p:nvPicPr>
          <p:cNvPr id="7" name="Picture 6">
            <a:extLst>
              <a:ext uri="{FF2B5EF4-FFF2-40B4-BE49-F238E27FC236}">
                <a16:creationId xmlns:a16="http://schemas.microsoft.com/office/drawing/2014/main" xmlns="" id="{21F9F3AB-B4A2-46B3-BB02-C496A162C0D5}"/>
              </a:ext>
            </a:extLst>
          </p:cNvPr>
          <p:cNvPicPr>
            <a:picLocks noChangeAspect="1"/>
          </p:cNvPicPr>
          <p:nvPr/>
        </p:nvPicPr>
        <p:blipFill>
          <a:blip r:embed="rId5"/>
          <a:stretch>
            <a:fillRect/>
          </a:stretch>
        </p:blipFill>
        <p:spPr>
          <a:xfrm>
            <a:off x="9282222" y="4808412"/>
            <a:ext cx="2909777" cy="2049587"/>
          </a:xfrm>
          <a:prstGeom prst="rect">
            <a:avLst/>
          </a:prstGeom>
        </p:spPr>
      </p:pic>
      <p:sp>
        <p:nvSpPr>
          <p:cNvPr id="29" name="TextBox 28">
            <a:extLst>
              <a:ext uri="{FF2B5EF4-FFF2-40B4-BE49-F238E27FC236}">
                <a16:creationId xmlns:a16="http://schemas.microsoft.com/office/drawing/2014/main" xmlns=""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Bé nói với các em:</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 Bây giờ chơi đi học, nghen! Đứa nào học giỏi, mai mốt má cho đi học thiệt.</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Cambria" panose="02040503050406030204" pitchFamily="18" charset="0"/>
              <a:ea typeface="Cambria" panose="02040503050406030204" pitchFamily="18" charset="0"/>
              <a:cs typeface="Arial-Rounded" panose="020B0500000000000000" pitchFamily="34" charset="0"/>
            </a:endParaRPr>
          </a:p>
          <a:p>
            <a:pPr algn="r"/>
            <a:r>
              <a:rPr lang="en-US" sz="2400" dirty="0">
                <a:latin typeface="Cambria" panose="02040503050406030204" pitchFamily="18" charset="0"/>
                <a:ea typeface="Cambria" panose="02040503050406030204" pitchFamily="18" charset="0"/>
                <a:cs typeface="Arial-Rounded" panose="020B0500000000000000" pitchFamily="34" charset="0"/>
              </a:rPr>
              <a:t>(Theo </a:t>
            </a:r>
            <a:r>
              <a:rPr lang="en-US" sz="2400" dirty="0" err="1">
                <a:latin typeface="Cambria" panose="02040503050406030204" pitchFamily="18" charset="0"/>
                <a:ea typeface="Cambria" panose="02040503050406030204" pitchFamily="18" charset="0"/>
                <a:cs typeface="Arial-Rounded" panose="020B0500000000000000" pitchFamily="34" charset="0"/>
              </a:rPr>
              <a:t>Nguyễn</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Thi</a:t>
            </a:r>
            <a:r>
              <a:rPr lang="en-US" sz="2400" dirty="0">
                <a:latin typeface="Cambria" panose="02040503050406030204" pitchFamily="18" charset="0"/>
                <a:ea typeface="Cambria" panose="02040503050406030204" pitchFamily="18" charset="0"/>
                <a:cs typeface="Arial-Rounded" panose="020B0500000000000000" pitchFamily="34" charset="0"/>
              </a:rPr>
              <a:t>)</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2191370" y="748505"/>
            <a:ext cx="10000629" cy="820609"/>
          </a:xfrm>
          <a:prstGeom prst="rect">
            <a:avLst/>
          </a:prstGeom>
        </p:spPr>
        <p:txBody>
          <a:bodyPr wrap="square">
            <a:spAutoFit/>
          </a:bodyPr>
          <a:lstStyle/>
          <a:p>
            <a:pPr lvl="0" algn="just">
              <a:lnSpc>
                <a:spcPct val="150000"/>
              </a:lnSpc>
              <a:defRPr/>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Khoan</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thai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thong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thả</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nhẹ</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xmlns=""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từ</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xmlns=""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219</TotalTime>
  <Words>1366</Words>
  <Application>Microsoft Office PowerPoint</Application>
  <PresentationFormat>Widescreen</PresentationFormat>
  <Paragraphs>177</Paragraphs>
  <Slides>31</Slides>
  <Notes>25</Notes>
  <HiddenSlides>0</HiddenSlides>
  <MMClips>1</MMClips>
  <ScaleCrop>false</ScaleCrop>
  <HeadingPairs>
    <vt:vector size="6" baseType="variant">
      <vt:variant>
        <vt:lpstr>Fonts Used</vt:lpstr>
      </vt:variant>
      <vt:variant>
        <vt:i4>27</vt:i4>
      </vt:variant>
      <vt:variant>
        <vt:lpstr>Theme</vt:lpstr>
      </vt:variant>
      <vt:variant>
        <vt:i4>5</vt:i4>
      </vt:variant>
      <vt:variant>
        <vt:lpstr>Slide Titles</vt:lpstr>
      </vt:variant>
      <vt:variant>
        <vt:i4>31</vt:i4>
      </vt:variant>
    </vt:vector>
  </HeadingPairs>
  <TitlesOfParts>
    <vt:vector size="63" baseType="lpstr">
      <vt:lpstr>微软雅黑</vt:lpstr>
      <vt:lpstr>宋体</vt:lpstr>
      <vt:lpstr>Arial</vt:lpstr>
      <vt:lpstr>Arial Black</vt:lpstr>
      <vt:lpstr>Arial-Rounded</vt:lpstr>
      <vt:lpstr>Calibri</vt:lpstr>
      <vt:lpstr>Calibri Light</vt:lpstr>
      <vt:lpstr>Cambria</vt:lpstr>
      <vt:lpstr>Coiny</vt:lpstr>
      <vt:lpstr>DengXian</vt:lpstr>
      <vt:lpstr>HP001 4 hàng</vt:lpstr>
      <vt:lpstr>Lato Hairline</vt:lpstr>
      <vt:lpstr>Lato Light</vt:lpstr>
      <vt:lpstr>Lato Regular</vt:lpstr>
      <vt:lpstr>Lobster</vt:lpstr>
      <vt:lpstr>SVN-Genica Pro</vt:lpstr>
      <vt:lpstr>Times New Roman</vt:lpstr>
      <vt:lpstr>仓耳今楷05-6763 W05</vt:lpstr>
      <vt:lpstr>字魂107号-萌趣欢乐体</vt:lpstr>
      <vt:lpstr>字魂59号-创粗黑</vt:lpstr>
      <vt:lpstr>字魂70号-灵悦黑体</vt:lpstr>
      <vt:lpstr>思源黑体 CN</vt:lpstr>
      <vt:lpstr>思源黑体 CN Regular</vt:lpstr>
      <vt:lpstr>方正卡通简体</vt:lpstr>
      <vt:lpstr>方正少儿简体</vt:lpstr>
      <vt:lpstr>等线</vt:lpstr>
      <vt:lpstr>等线 Light</vt:lpstr>
      <vt:lpstr>2_Office 主题​​</vt:lpstr>
      <vt:lpstr>4_Office 主题</vt:lpstr>
      <vt:lpstr>Office 主题</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65</cp:revision>
  <dcterms:created xsi:type="dcterms:W3CDTF">2022-06-29T15:12:02Z</dcterms:created>
  <dcterms:modified xsi:type="dcterms:W3CDTF">2025-12-26T04:08:38Z</dcterms:modified>
</cp:coreProperties>
</file>