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1" r:id="rId3"/>
    <p:sldMasterId id="2147483711" r:id="rId4"/>
    <p:sldMasterId id="2147483723" r:id="rId5"/>
  </p:sldMasterIdLst>
  <p:notesMasterIdLst>
    <p:notesMasterId r:id="rId29"/>
  </p:notesMasterIdLst>
  <p:sldIdLst>
    <p:sldId id="257" r:id="rId6"/>
    <p:sldId id="256" r:id="rId7"/>
    <p:sldId id="2007577117" r:id="rId8"/>
    <p:sldId id="341" r:id="rId9"/>
    <p:sldId id="2634" r:id="rId10"/>
    <p:sldId id="335" r:id="rId11"/>
    <p:sldId id="2642" r:id="rId12"/>
    <p:sldId id="2639" r:id="rId13"/>
    <p:sldId id="2640" r:id="rId14"/>
    <p:sldId id="2641" r:id="rId15"/>
    <p:sldId id="333" r:id="rId16"/>
    <p:sldId id="337" r:id="rId17"/>
    <p:sldId id="2007577121" r:id="rId18"/>
    <p:sldId id="345" r:id="rId19"/>
    <p:sldId id="2007577118" r:id="rId20"/>
    <p:sldId id="340" r:id="rId21"/>
    <p:sldId id="2007577122" r:id="rId22"/>
    <p:sldId id="265" r:id="rId23"/>
    <p:sldId id="2007577123" r:id="rId24"/>
    <p:sldId id="2007577124" r:id="rId25"/>
    <p:sldId id="2007577125" r:id="rId26"/>
    <p:sldId id="266" r:id="rId27"/>
    <p:sldId id="44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9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4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4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pic>
        <p:nvPicPr>
          <p:cNvPr id="3" name="Picture 2">
            <a:extLst>
              <a:ext uri="{FF2B5EF4-FFF2-40B4-BE49-F238E27FC236}">
                <a16:creationId xmlns:a16="http://schemas.microsoft.com/office/drawing/2014/main" xmlns="" id="{50D92346-FC5A-CEB1-A2DB-CC4216D00BD8}"/>
              </a:ext>
            </a:extLst>
          </p:cNvPr>
          <p:cNvPicPr>
            <a:picLocks noChangeAspect="1"/>
          </p:cNvPicPr>
          <p:nvPr userDrawn="1"/>
        </p:nvPicPr>
        <p:blipFill>
          <a:blip r:embed="rId4"/>
          <a:stretch>
            <a:fillRect/>
          </a:stretch>
        </p:blipFill>
        <p:spPr>
          <a:xfrm>
            <a:off x="0" y="0"/>
            <a:ext cx="12192000" cy="6936828"/>
          </a:xfrm>
          <a:prstGeom prst="rect">
            <a:avLst/>
          </a:prstGeom>
        </p:spPr>
      </p:pic>
      <p:sp>
        <p:nvSpPr>
          <p:cNvPr id="6" name="Rectangle: Rounded Corners 5">
            <a:extLst>
              <a:ext uri="{FF2B5EF4-FFF2-40B4-BE49-F238E27FC236}">
                <a16:creationId xmlns:a16="http://schemas.microsoft.com/office/drawing/2014/main" xmlns="" id="{DA7C36E2-1538-64C7-BEE7-FEB9B4CD1D1A}"/>
              </a:ext>
            </a:extLst>
          </p:cNvPr>
          <p:cNvSpPr/>
          <p:nvPr userDrawn="1"/>
        </p:nvSpPr>
        <p:spPr>
          <a:xfrm>
            <a:off x="357352" y="252247"/>
            <a:ext cx="11561379" cy="6358759"/>
          </a:xfrm>
          <a:prstGeom prst="roundRect">
            <a:avLst/>
          </a:prstGeom>
          <a:ln w="76200">
            <a:solidFill>
              <a:srgbClr val="7030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186597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06731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8821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66650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6009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7892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28396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7137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6710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62866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35966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230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950185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43060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039559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594539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94867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077947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914477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130338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229769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938695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95653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07C628BA-4B0D-369D-082F-1A7260EA537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xmlns="" id="{EEF90181-604C-00D6-19A2-E89715DC351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xmlns="" id="{6172BA77-5D13-672E-E093-4BDD711075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extLst>
      <p:ext uri="{BB962C8B-B14F-4D97-AF65-F5344CB8AC3E}">
        <p14:creationId xmlns:p14="http://schemas.microsoft.com/office/powerpoint/2010/main" val="275212857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1238514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svg"/><Relationship Id="rId7" Type="http://schemas.openxmlformats.org/officeDocument/2006/relationships/image" Target="../media/image45.png"/><Relationship Id="rId12"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36.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3.png"/><Relationship Id="rId9" Type="http://schemas.openxmlformats.org/officeDocument/2006/relationships/image" Target="../media/image46.png"/></Relationships>
</file>

<file path=ppt/slides/_rels/slide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70.png"/><Relationship Id="rId4" Type="http://schemas.openxmlformats.org/officeDocument/2006/relationships/image" Target="../media/image69.jpeg"/></Relationships>
</file>

<file path=ppt/slides/_rels/slide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4.xml"/><Relationship Id="rId6" Type="http://schemas.openxmlformats.org/officeDocument/2006/relationships/image" Target="../media/image76.png"/><Relationship Id="rId11" Type="http://schemas.openxmlformats.org/officeDocument/2006/relationships/image" Target="../media/image81.gif"/><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69.jpe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sv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36.xml"/><Relationship Id="rId6" Type="http://schemas.openxmlformats.org/officeDocument/2006/relationships/image" Target="../media/image44.png"/><Relationship Id="rId11" Type="http://schemas.openxmlformats.org/officeDocument/2006/relationships/image" Target="../media/image82.png"/><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3.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52.svg"/><Relationship Id="rId3" Type="http://schemas.openxmlformats.org/officeDocument/2006/relationships/image" Target="../media/image50.svg"/><Relationship Id="rId7" Type="http://schemas.openxmlformats.org/officeDocument/2006/relationships/image" Target="../media/image95.svg"/><Relationship Id="rId12"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6.xml"/><Relationship Id="rId6" Type="http://schemas.openxmlformats.org/officeDocument/2006/relationships/image" Target="../media/image83.png"/><Relationship Id="rId11" Type="http://schemas.openxmlformats.org/officeDocument/2006/relationships/image" Target="../media/image86.png"/><Relationship Id="rId5" Type="http://schemas.openxmlformats.org/officeDocument/2006/relationships/image" Target="../media/image45.svg"/><Relationship Id="rId10" Type="http://schemas.openxmlformats.org/officeDocument/2006/relationships/image" Target="../media/image85.png"/><Relationship Id="rId4" Type="http://schemas.openxmlformats.org/officeDocument/2006/relationships/image" Target="../media/image42.png"/><Relationship Id="rId9" Type="http://schemas.openxmlformats.org/officeDocument/2006/relationships/image" Target="../media/image9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45.svg"/><Relationship Id="rId7" Type="http://schemas.openxmlformats.org/officeDocument/2006/relationships/image" Target="../media/image58.svg"/><Relationship Id="rId12" Type="http://schemas.openxmlformats.org/officeDocument/2006/relationships/image" Target="../media/image52.png"/><Relationship Id="rId17" Type="http://schemas.openxmlformats.org/officeDocument/2006/relationships/image" Target="../media/image56.png"/><Relationship Id="rId2" Type="http://schemas.openxmlformats.org/officeDocument/2006/relationships/image" Target="../media/image42.png"/><Relationship Id="rId16" Type="http://schemas.openxmlformats.org/officeDocument/2006/relationships/image" Target="../media/image55.png"/><Relationship Id="rId1" Type="http://schemas.openxmlformats.org/officeDocument/2006/relationships/slideLayout" Target="../slideLayouts/slideLayout36.xml"/><Relationship Id="rId6" Type="http://schemas.openxmlformats.org/officeDocument/2006/relationships/image" Target="../media/image49.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66.sv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60.svg"/><Relationship Id="rId14" Type="http://schemas.openxmlformats.org/officeDocument/2006/relationships/image" Target="../media/image54.png"/></Relationships>
</file>

<file path=ppt/slides/_rels/slide2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105.svg"/><Relationship Id="rId18" Type="http://schemas.openxmlformats.org/officeDocument/2006/relationships/image" Target="../media/image94.png"/><Relationship Id="rId3" Type="http://schemas.openxmlformats.org/officeDocument/2006/relationships/image" Target="../media/image47.svg"/><Relationship Id="rId7" Type="http://schemas.openxmlformats.org/officeDocument/2006/relationships/image" Target="../media/image60.svg"/><Relationship Id="rId12" Type="http://schemas.openxmlformats.org/officeDocument/2006/relationships/image" Target="../media/image90.png"/><Relationship Id="rId17" Type="http://schemas.openxmlformats.org/officeDocument/2006/relationships/image" Target="../media/image109.svg"/><Relationship Id="rId2" Type="http://schemas.openxmlformats.org/officeDocument/2006/relationships/image" Target="../media/image43.png"/><Relationship Id="rId16" Type="http://schemas.openxmlformats.org/officeDocument/2006/relationships/image" Target="../media/image93.png"/><Relationship Id="rId20" Type="http://schemas.openxmlformats.org/officeDocument/2006/relationships/image" Target="../media/image95.png"/><Relationship Id="rId1" Type="http://schemas.openxmlformats.org/officeDocument/2006/relationships/slideLayout" Target="../slideLayouts/slideLayout36.xml"/><Relationship Id="rId6" Type="http://schemas.openxmlformats.org/officeDocument/2006/relationships/image" Target="../media/image50.png"/><Relationship Id="rId11" Type="http://schemas.openxmlformats.org/officeDocument/2006/relationships/image" Target="../media/image50.svg"/><Relationship Id="rId5" Type="http://schemas.openxmlformats.org/officeDocument/2006/relationships/image" Target="../media/image45.svg"/><Relationship Id="rId15" Type="http://schemas.openxmlformats.org/officeDocument/2006/relationships/image" Target="../media/image92.png"/><Relationship Id="rId10" Type="http://schemas.openxmlformats.org/officeDocument/2006/relationships/image" Target="../media/image45.png"/><Relationship Id="rId19" Type="http://schemas.openxmlformats.org/officeDocument/2006/relationships/image" Target="../media/image111.svg"/><Relationship Id="rId4" Type="http://schemas.openxmlformats.org/officeDocument/2006/relationships/image" Target="../media/image42.png"/><Relationship Id="rId9" Type="http://schemas.openxmlformats.org/officeDocument/2006/relationships/image" Target="../media/image103.svg"/><Relationship Id="rId14" Type="http://schemas.openxmlformats.org/officeDocument/2006/relationships/image" Target="../media/image91.png"/></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sv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36.xml"/><Relationship Id="rId6" Type="http://schemas.openxmlformats.org/officeDocument/2006/relationships/image" Target="../media/image44.png"/><Relationship Id="rId11" Type="http://schemas.openxmlformats.org/officeDocument/2006/relationships/image" Target="../media/image57.png"/><Relationship Id="rId5" Type="http://schemas.openxmlformats.org/officeDocument/2006/relationships/image" Target="../media/image47.svg"/><Relationship Id="rId10" Type="http://schemas.openxmlformats.org/officeDocument/2006/relationships/image" Target="../media/image52.svg"/><Relationship Id="rId4" Type="http://schemas.openxmlformats.org/officeDocument/2006/relationships/image" Target="../media/image43.pn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emf"/></Relationships>
</file>

<file path=ppt/slides/_rels/slide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33532" y="2597940"/>
            <a:ext cx="2544517" cy="3661176"/>
          </a:xfrm>
          <a:custGeom>
            <a:avLst/>
            <a:gdLst/>
            <a:ahLst/>
            <a:cxnLst/>
            <a:rect l="l" t="t" r="r" b="b"/>
            <a:pathLst>
              <a:path w="3816776" h="5491764">
                <a:moveTo>
                  <a:pt x="3816776" y="0"/>
                </a:moveTo>
                <a:lnTo>
                  <a:pt x="0" y="0"/>
                </a:lnTo>
                <a:lnTo>
                  <a:pt x="0" y="5491764"/>
                </a:lnTo>
                <a:lnTo>
                  <a:pt x="3816776" y="5491764"/>
                </a:lnTo>
                <a:lnTo>
                  <a:pt x="3816776"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921075" y="6259116"/>
            <a:ext cx="2514047" cy="692598"/>
            <a:chOff x="0" y="0"/>
            <a:chExt cx="874040" cy="240790"/>
          </a:xfrm>
        </p:grpSpPr>
        <p:sp>
          <p:nvSpPr>
            <p:cNvPr id="5" name="Freeform 5"/>
            <p:cNvSpPr/>
            <p:nvPr/>
          </p:nvSpPr>
          <p:spPr>
            <a:xfrm>
              <a:off x="0" y="0"/>
              <a:ext cx="874040" cy="240790"/>
            </a:xfrm>
            <a:custGeom>
              <a:avLst/>
              <a:gdLst/>
              <a:ahLst/>
              <a:cxnLst/>
              <a:rect l="l" t="t" r="r" b="b"/>
              <a:pathLst>
                <a:path w="874040" h="240790">
                  <a:moveTo>
                    <a:pt x="437020" y="0"/>
                  </a:moveTo>
                  <a:cubicBezTo>
                    <a:pt x="195661" y="0"/>
                    <a:pt x="0" y="53903"/>
                    <a:pt x="0" y="120395"/>
                  </a:cubicBezTo>
                  <a:cubicBezTo>
                    <a:pt x="0" y="186888"/>
                    <a:pt x="195661" y="240790"/>
                    <a:pt x="437020" y="240790"/>
                  </a:cubicBezTo>
                  <a:cubicBezTo>
                    <a:pt x="678380" y="240790"/>
                    <a:pt x="874040" y="186888"/>
                    <a:pt x="874040" y="120395"/>
                  </a:cubicBezTo>
                  <a:cubicBezTo>
                    <a:pt x="874040" y="53903"/>
                    <a:pt x="678380" y="0"/>
                    <a:pt x="43702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6" name="TextBox 6"/>
            <p:cNvSpPr txBox="1"/>
            <p:nvPr/>
          </p:nvSpPr>
          <p:spPr>
            <a:xfrm>
              <a:off x="81941" y="-15526"/>
              <a:ext cx="710158" cy="23374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Freeform 7"/>
          <p:cNvSpPr/>
          <p:nvPr/>
        </p:nvSpPr>
        <p:spPr>
          <a:xfrm>
            <a:off x="7301141" y="2368279"/>
            <a:ext cx="3133980" cy="4375539"/>
          </a:xfrm>
          <a:custGeom>
            <a:avLst/>
            <a:gdLst/>
            <a:ahLst/>
            <a:cxnLst/>
            <a:rect l="l" t="t" r="r" b="b"/>
            <a:pathLst>
              <a:path w="4700970" h="6563309">
                <a:moveTo>
                  <a:pt x="0" y="0"/>
                </a:moveTo>
                <a:lnTo>
                  <a:pt x="4700970" y="0"/>
                </a:lnTo>
                <a:lnTo>
                  <a:pt x="4700970" y="6563309"/>
                </a:lnTo>
                <a:lnTo>
                  <a:pt x="0" y="656330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pic>
        <p:nvPicPr>
          <p:cNvPr id="29" name="Picture 28" descr="A red and green text on a black background&#10;&#10;AI-generated content may be incorrect.">
            <a:extLst>
              <a:ext uri="{FF2B5EF4-FFF2-40B4-BE49-F238E27FC236}">
                <a16:creationId xmlns:a16="http://schemas.microsoft.com/office/drawing/2014/main" xmlns="" id="{96136172-2DC7-9513-0574-2C3921890D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2139" y="729506"/>
            <a:ext cx="7200000" cy="5547841"/>
          </a:xfrm>
          <a:prstGeom prst="rect">
            <a:avLst/>
          </a:prstGeom>
        </p:spPr>
      </p:pic>
      <p:pic>
        <p:nvPicPr>
          <p:cNvPr id="30" name="Picture 29" descr="A round pink circle with white text and a black background&#10;&#10;AI-generated content may be incorrect.">
            <a:extLst>
              <a:ext uri="{FF2B5EF4-FFF2-40B4-BE49-F238E27FC236}">
                <a16:creationId xmlns:a16="http://schemas.microsoft.com/office/drawing/2014/main" xmlns="" id="{B1B80B0F-DEA1-E6E2-485E-4AD810C3953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CE0EE19C-5C42-40D2-827C-E1951FE72607}"/>
              </a:ext>
            </a:extLst>
          </p:cNvPr>
          <p:cNvSpPr txBox="1"/>
          <p:nvPr/>
        </p:nvSpPr>
        <p:spPr>
          <a:xfrm>
            <a:off x="4784433" y="1149491"/>
            <a:ext cx="4941367" cy="70788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Đỏ</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trắng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4786195" y="2222779"/>
            <a:ext cx="6696968"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Gồm</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đầu</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và</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thân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đèn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thân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đèn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hình</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chú</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chuột</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ngộ</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nghĩnh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3C65290E-F6F8-47B8-BDDF-4A850CFAAAD0}"/>
              </a:ext>
            </a:extLst>
          </p:cNvPr>
          <p:cNvSpPr txBox="1"/>
          <p:nvPr/>
        </p:nvSpPr>
        <p:spPr>
          <a:xfrm>
            <a:off x="4834508" y="4165131"/>
            <a:ext cx="6680551"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Chiếu</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sáng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mỗi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khi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học</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bài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35C5403A-E553-41D4-817B-3B93CA8F874E}"/>
              </a:ext>
            </a:extLst>
          </p:cNvPr>
          <p:cNvPicPr>
            <a:picLocks noChangeAspect="1"/>
          </p:cNvPicPr>
          <p:nvPr/>
        </p:nvPicPr>
        <p:blipFill>
          <a:blip r:embed="rId2"/>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2588E124-602B-248A-5719-ABE83FEFFBBE}"/>
              </a:ext>
            </a:extLst>
          </p:cNvPr>
          <p:cNvSpPr/>
          <p:nvPr/>
        </p:nvSpPr>
        <p:spPr>
          <a:xfrm>
            <a:off x="826853" y="358615"/>
            <a:ext cx="11106421" cy="1200329"/>
          </a:xfrm>
          <a:prstGeom prst="rect">
            <a:avLst/>
          </a:prstGeom>
        </p:spPr>
        <p:txBody>
          <a:bodyPr wrap="square">
            <a:spAutoFit/>
          </a:bodyPr>
          <a:lstStyle/>
          <a:p>
            <a:pPr algn="ctr"/>
            <a:r>
              <a:rPr lang="en-GB" sz="3600" b="1" dirty="0">
                <a:solidFill>
                  <a:srgbClr val="FF0000"/>
                </a:solidFill>
                <a:latin typeface="Cambria" panose="02040503050406030204" pitchFamily="18" charset="0"/>
                <a:ea typeface="Cambria" panose="02040503050406030204" pitchFamily="18" charset="0"/>
              </a:rPr>
              <a:t>2. </a:t>
            </a:r>
            <a:r>
              <a:rPr lang="en-GB" sz="3600" b="1" dirty="0" err="1">
                <a:solidFill>
                  <a:srgbClr val="FF0000"/>
                </a:solidFill>
                <a:latin typeface="Cambria" panose="02040503050406030204" pitchFamily="18" charset="0"/>
                <a:ea typeface="Cambria" panose="02040503050406030204" pitchFamily="18" charset="0"/>
              </a:rPr>
              <a:t>Quan</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sát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một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đồ</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vật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có</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trong</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nhà</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hoặc</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trong</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lớp</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Viết</a:t>
            </a:r>
            <a:r>
              <a:rPr lang="en-GB" sz="3600" b="1" dirty="0">
                <a:solidFill>
                  <a:srgbClr val="FF0000"/>
                </a:solidFill>
                <a:latin typeface="Cambria" panose="02040503050406030204" pitchFamily="18" charset="0"/>
                <a:ea typeface="Cambria" panose="02040503050406030204" pitchFamily="18" charset="0"/>
              </a:rPr>
              <a:t> 3 – 4 </a:t>
            </a:r>
            <a:r>
              <a:rPr lang="en-GB" sz="3600" b="1" dirty="0" err="1">
                <a:solidFill>
                  <a:srgbClr val="FF0000"/>
                </a:solidFill>
                <a:latin typeface="Cambria" panose="02040503050406030204" pitchFamily="18" charset="0"/>
                <a:ea typeface="Cambria" panose="02040503050406030204" pitchFamily="18" charset="0"/>
              </a:rPr>
              <a:t>câu</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tả</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đồ</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vật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đó</a:t>
            </a:r>
            <a:r>
              <a:rPr lang="en-GB" sz="3600" b="1" dirty="0">
                <a:solidFill>
                  <a:srgbClr val="FF0000"/>
                </a:solidFill>
                <a:latin typeface="Cambria" panose="02040503050406030204" pitchFamily="18" charset="0"/>
                <a:ea typeface="Cambria" panose="02040503050406030204" pitchFamily="18" charset="0"/>
              </a:rPr>
              <a:t>.</a:t>
            </a:r>
          </a:p>
        </p:txBody>
      </p:sp>
      <p:sp>
        <p:nvSpPr>
          <p:cNvPr id="6" name="Rectangle 5">
            <a:extLst>
              <a:ext uri="{FF2B5EF4-FFF2-40B4-BE49-F238E27FC236}">
                <a16:creationId xmlns:a16="http://schemas.microsoft.com/office/drawing/2014/main" xmlns="" id="{4F7D3B4C-B72F-D9B0-F5B6-8D55D433AA0C}"/>
              </a:ext>
            </a:extLst>
          </p:cNvPr>
          <p:cNvSpPr/>
          <p:nvPr/>
        </p:nvSpPr>
        <p:spPr>
          <a:xfrm>
            <a:off x="995840" y="1743820"/>
            <a:ext cx="10490867" cy="4524315"/>
          </a:xfrm>
          <a:prstGeom prst="rect">
            <a:avLst/>
          </a:prstGeom>
        </p:spPr>
        <p:txBody>
          <a:bodyPr wrap="square">
            <a:spAutoFit/>
          </a:bodyPr>
          <a:lstStyle/>
          <a:p>
            <a:pPr lvl="0" algn="ctr"/>
            <a:r>
              <a:rPr lang="vi-VN" sz="3200" b="1" dirty="0">
                <a:solidFill>
                  <a:srgbClr val="7030A0"/>
                </a:solidFill>
                <a:latin typeface="Cambria" panose="02040503050406030204" pitchFamily="18" charset="0"/>
                <a:ea typeface="Cambria" panose="02040503050406030204" pitchFamily="18" charset="0"/>
              </a:rPr>
              <a:t>G</a:t>
            </a:r>
            <a:r>
              <a:rPr lang="en-GB" sz="3200" b="1" dirty="0" err="1">
                <a:solidFill>
                  <a:srgbClr val="7030A0"/>
                </a:solidFill>
                <a:latin typeface="Cambria" panose="02040503050406030204" pitchFamily="18" charset="0"/>
                <a:ea typeface="Cambria" panose="02040503050406030204" pitchFamily="18" charset="0"/>
              </a:rPr>
              <a:t>ợi</a:t>
            </a:r>
            <a:r>
              <a:rPr lang="en-GB" sz="3200" b="1" dirty="0">
                <a:solidFill>
                  <a:srgbClr val="7030A0"/>
                </a:solidFill>
                <a:latin typeface="Cambria" panose="02040503050406030204" pitchFamily="18" charset="0"/>
                <a:ea typeface="Cambria" panose="02040503050406030204" pitchFamily="18" charset="0"/>
              </a:rPr>
              <a:t> ý:</a:t>
            </a:r>
            <a:endParaRPr lang="vi-VN" sz="3200" b="1" dirty="0">
              <a:solidFill>
                <a:srgbClr val="7030A0"/>
              </a:solidFill>
              <a:latin typeface="Cambria" panose="02040503050406030204" pitchFamily="18" charset="0"/>
              <a:ea typeface="Cambria" panose="02040503050406030204" pitchFamily="18" charset="0"/>
            </a:endParaRP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màu sắc</a:t>
            </a: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Chiếc cặp sách màu xanh da trời trông thật mát mắt.</a:t>
            </a: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hình dáng, kích thước</a:t>
            </a: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Quai cặp to bản, hơi cong cong để khi xách không bị đau tay.</a:t>
            </a: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hoạt động, công dụng</a:t>
            </a: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xmlns=""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xmlns=""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xmlns=""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xmlns=""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xmlns=""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xmlns=""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xmlns=""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xmlns=""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xmlns=""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xmlns=""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xmlns=""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xmlns=""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xmlns=""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xmlns=""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xmlns=""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xmlns=""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xmlns=""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xmlns=""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xmlns=""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xmlns=""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xmlns=""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xmlns=""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xmlns=""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xmlns=""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743C3BB-5F2A-24DD-B15F-C65FFC19030F}"/>
              </a:ext>
            </a:extLst>
          </p:cNvPr>
          <p:cNvPicPr>
            <a:picLocks noChangeAspect="1"/>
          </p:cNvPicPr>
          <p:nvPr/>
        </p:nvPicPr>
        <p:blipFill>
          <a:blip r:embed="rId2"/>
          <a:stretch>
            <a:fillRect/>
          </a:stretch>
        </p:blipFill>
        <p:spPr>
          <a:xfrm>
            <a:off x="2711302" y="520995"/>
            <a:ext cx="6560289" cy="5752878"/>
          </a:xfrm>
          <a:prstGeom prst="rect">
            <a:avLst/>
          </a:prstGeom>
        </p:spPr>
      </p:pic>
    </p:spTree>
    <p:extLst>
      <p:ext uri="{BB962C8B-B14F-4D97-AF65-F5344CB8AC3E}">
        <p14:creationId xmlns:p14="http://schemas.microsoft.com/office/powerpoint/2010/main" val="18778055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wand&#10;&#10;AI-generated content may be incorrect.">
            <a:extLst>
              <a:ext uri="{FF2B5EF4-FFF2-40B4-BE49-F238E27FC236}">
                <a16:creationId xmlns:a16="http://schemas.microsoft.com/office/drawing/2014/main" xmlns="" id="{01B6B629-3C23-4DDB-6E76-65924FE3D100}"/>
              </a:ext>
            </a:extLst>
          </p:cNvPr>
          <p:cNvPicPr>
            <a:picLocks noChangeAspect="1"/>
          </p:cNvPicPr>
          <p:nvPr/>
        </p:nvPicPr>
        <p:blipFill>
          <a:blip r:embed="rId2"/>
          <a:srcRect l="17763" r="26852"/>
          <a:stretch/>
        </p:blipFill>
        <p:spPr>
          <a:xfrm>
            <a:off x="8012207" y="1818167"/>
            <a:ext cx="3630446" cy="4369981"/>
          </a:xfrm>
          <a:prstGeom prst="rect">
            <a:avLst/>
          </a:prstGeom>
        </p:spPr>
      </p:pic>
      <p:sp>
        <p:nvSpPr>
          <p:cNvPr id="6" name="TextBox 5">
            <a:extLst>
              <a:ext uri="{FF2B5EF4-FFF2-40B4-BE49-F238E27FC236}">
                <a16:creationId xmlns:a16="http://schemas.microsoft.com/office/drawing/2014/main" xmlns="" id="{1C4EFBC3-DD9B-7ABF-E685-013EA47FAD81}"/>
              </a:ext>
            </a:extLst>
          </p:cNvPr>
          <p:cNvSpPr txBox="1"/>
          <p:nvPr/>
        </p:nvSpPr>
        <p:spPr>
          <a:xfrm>
            <a:off x="850604" y="478465"/>
            <a:ext cx="7581015" cy="3108543"/>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Nhà em có một chiếc máy sấy tóc Panasonic màu đỏ mận rất xinh. Đó là đồ dùng mà em và mẹ cùng đi siêu thị mua tháng trước. Nhờ có máy sấy tóc, em luôn được mẹ sấy khô tóc mỗi khi gội đầu xong rất nhanh chóng và ấm áp. Mẹ em còn tạo được rất nhiều kiểu tóc đẹp với chiếc máy sấy này. Vì vậy em rất yêu thích nó.</a:t>
            </a:r>
            <a:endParaRPr lang="en-US" sz="2800" dirty="0">
              <a:latin typeface="Cambria" panose="02040503050406030204" pitchFamily="18" charset="0"/>
              <a:ea typeface="Cambria" panose="02040503050406030204" pitchFamily="18" charset="0"/>
            </a:endParaRPr>
          </a:p>
        </p:txBody>
      </p:sp>
      <p:pic>
        <p:nvPicPr>
          <p:cNvPr id="2050" name="Picture 2" descr="Máy Sấy Tóc Panasonic EH-NA45RP645 | Nguyễn Kim">
            <a:extLst>
              <a:ext uri="{FF2B5EF4-FFF2-40B4-BE49-F238E27FC236}">
                <a16:creationId xmlns:a16="http://schemas.microsoft.com/office/drawing/2014/main" xmlns="" id="{BD43F84E-896D-9D04-9E04-EDE0FB2C9D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0887" y="3700130"/>
            <a:ext cx="3104707" cy="2828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E941C2A-3C93-3236-7E28-AB11814D4864}"/>
            </a:ext>
          </a:extLst>
        </p:cNvPr>
        <p:cNvGrpSpPr/>
        <p:nvPr/>
      </p:nvGrpSpPr>
      <p:grpSpPr>
        <a:xfrm>
          <a:off x="0" y="0"/>
          <a:ext cx="0" cy="0"/>
          <a:chOff x="0" y="0"/>
          <a:chExt cx="0" cy="0"/>
        </a:xfrm>
      </p:grpSpPr>
      <p:pic>
        <p:nvPicPr>
          <p:cNvPr id="5" name="Picture 4" descr="A cartoon of a child holding a wand&#10;&#10;AI-generated content may be incorrect.">
            <a:extLst>
              <a:ext uri="{FF2B5EF4-FFF2-40B4-BE49-F238E27FC236}">
                <a16:creationId xmlns:a16="http://schemas.microsoft.com/office/drawing/2014/main" xmlns="" id="{75773277-1E91-1977-AD0A-21DF58435638}"/>
              </a:ext>
            </a:extLst>
          </p:cNvPr>
          <p:cNvPicPr>
            <a:picLocks noChangeAspect="1"/>
          </p:cNvPicPr>
          <p:nvPr/>
        </p:nvPicPr>
        <p:blipFill>
          <a:blip r:embed="rId2"/>
          <a:srcRect l="17763" r="26852"/>
          <a:stretch/>
        </p:blipFill>
        <p:spPr>
          <a:xfrm>
            <a:off x="8012207" y="1818167"/>
            <a:ext cx="3630446" cy="4369981"/>
          </a:xfrm>
          <a:prstGeom prst="rect">
            <a:avLst/>
          </a:prstGeom>
        </p:spPr>
      </p:pic>
      <p:sp>
        <p:nvSpPr>
          <p:cNvPr id="6" name="TextBox 5">
            <a:extLst>
              <a:ext uri="{FF2B5EF4-FFF2-40B4-BE49-F238E27FC236}">
                <a16:creationId xmlns:a16="http://schemas.microsoft.com/office/drawing/2014/main" xmlns="" id="{1BB4C485-660C-E950-2438-62A0F63BE120}"/>
              </a:ext>
            </a:extLst>
          </p:cNvPr>
          <p:cNvSpPr txBox="1"/>
          <p:nvPr/>
        </p:nvSpPr>
        <p:spPr>
          <a:xfrm>
            <a:off x="850604" y="478465"/>
            <a:ext cx="7581015" cy="2677656"/>
          </a:xfrm>
          <a:prstGeom prst="rect">
            <a:avLst/>
          </a:prstGeom>
          <a:noFill/>
        </p:spPr>
        <p:txBody>
          <a:bodyPr wrap="square" rtlCol="0">
            <a:spAutoFit/>
          </a:bodyPr>
          <a:lstStyle/>
          <a:p>
            <a:pPr lvl="0" algn="just"/>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Chiếc bàn học của em là phần thưởng được bố mẹ tặng nhân dịp sinh nhật vừa qua của em. Chiếc bàn có hình chữ nhật, được làm bằng nhựa cứng và có in hình những công chúa Disney mà em rất yêu thích. Phía bên phải bàn có 2 ngăn tủ để em đựng sách vở và đồ dùng học tập rất gọn gàng. Nhờ có chiếc bàn xinh đẹp, mỗi lần ngồi học bài, em lại có hứng thú và chăm chỉ hơn.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098" name="Picture 2" descr="Quan sát một đồ vật có trong nhà hoặc ở lớp viết 3 - 4 câu tả đồ vật đó">
            <a:extLst>
              <a:ext uri="{FF2B5EF4-FFF2-40B4-BE49-F238E27FC236}">
                <a16:creationId xmlns:a16="http://schemas.microsoft.com/office/drawing/2014/main" xmlns="" id="{9E63FF0F-D2D1-0005-CA17-9097FDCCB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358" y="3185632"/>
            <a:ext cx="4434662" cy="295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4200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xmlns=""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xmlns=""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xmlns=""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xmlns=""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xmlns=""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xmlns=""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xmlns=""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xmlns=""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xmlns=""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xmlns=""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xmlns=""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xmlns=""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xmlns=""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xmlns=""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xmlns=""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a:extLst>
            <a:ext uri="{FF2B5EF4-FFF2-40B4-BE49-F238E27FC236}">
              <a16:creationId xmlns:a16="http://schemas.microsoft.com/office/drawing/2014/main" xmlns="" id="{AF5E3BB5-9140-0088-ACED-2D4DDFCD02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987FA690-69AC-FF61-CD6B-7CB07E11E58C}"/>
              </a:ext>
            </a:extLst>
          </p:cNvPr>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xmlns="" id="{2B899B56-CEE5-211A-71A9-D2504398A66E}"/>
              </a:ext>
            </a:extLst>
          </p:cNvPr>
          <p:cNvSpPr/>
          <p:nvPr/>
        </p:nvSpPr>
        <p:spPr>
          <a:xfrm flipH="1">
            <a:off x="9233532" y="2597940"/>
            <a:ext cx="2544517" cy="3661176"/>
          </a:xfrm>
          <a:custGeom>
            <a:avLst/>
            <a:gdLst/>
            <a:ahLst/>
            <a:cxnLst/>
            <a:rect l="l" t="t" r="r" b="b"/>
            <a:pathLst>
              <a:path w="3816776" h="5491764">
                <a:moveTo>
                  <a:pt x="3816776" y="0"/>
                </a:moveTo>
                <a:lnTo>
                  <a:pt x="0" y="0"/>
                </a:lnTo>
                <a:lnTo>
                  <a:pt x="0" y="5491764"/>
                </a:lnTo>
                <a:lnTo>
                  <a:pt x="3816776" y="5491764"/>
                </a:lnTo>
                <a:lnTo>
                  <a:pt x="3816776"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xmlns="" id="{9E2E9FCB-1D62-4D64-3E6D-E7AFEDD69018}"/>
              </a:ext>
            </a:extLst>
          </p:cNvPr>
          <p:cNvGrpSpPr/>
          <p:nvPr/>
        </p:nvGrpSpPr>
        <p:grpSpPr>
          <a:xfrm>
            <a:off x="7921075" y="6259116"/>
            <a:ext cx="2514047" cy="692598"/>
            <a:chOff x="0" y="0"/>
            <a:chExt cx="874040" cy="240790"/>
          </a:xfrm>
        </p:grpSpPr>
        <p:sp>
          <p:nvSpPr>
            <p:cNvPr id="5" name="Freeform 5">
              <a:extLst>
                <a:ext uri="{FF2B5EF4-FFF2-40B4-BE49-F238E27FC236}">
                  <a16:creationId xmlns:a16="http://schemas.microsoft.com/office/drawing/2014/main" xmlns="" id="{A3E4B164-727E-AEA5-298A-AD1AD58C8D0A}"/>
                </a:ext>
              </a:extLst>
            </p:cNvPr>
            <p:cNvSpPr/>
            <p:nvPr/>
          </p:nvSpPr>
          <p:spPr>
            <a:xfrm>
              <a:off x="0" y="0"/>
              <a:ext cx="874040" cy="240790"/>
            </a:xfrm>
            <a:custGeom>
              <a:avLst/>
              <a:gdLst/>
              <a:ahLst/>
              <a:cxnLst/>
              <a:rect l="l" t="t" r="r" b="b"/>
              <a:pathLst>
                <a:path w="874040" h="240790">
                  <a:moveTo>
                    <a:pt x="437020" y="0"/>
                  </a:moveTo>
                  <a:cubicBezTo>
                    <a:pt x="195661" y="0"/>
                    <a:pt x="0" y="53903"/>
                    <a:pt x="0" y="120395"/>
                  </a:cubicBezTo>
                  <a:cubicBezTo>
                    <a:pt x="0" y="186888"/>
                    <a:pt x="195661" y="240790"/>
                    <a:pt x="437020" y="240790"/>
                  </a:cubicBezTo>
                  <a:cubicBezTo>
                    <a:pt x="678380" y="240790"/>
                    <a:pt x="874040" y="186888"/>
                    <a:pt x="874040" y="120395"/>
                  </a:cubicBezTo>
                  <a:cubicBezTo>
                    <a:pt x="874040" y="53903"/>
                    <a:pt x="678380" y="0"/>
                    <a:pt x="437020" y="0"/>
                  </a:cubicBezTo>
                  <a:close/>
                </a:path>
              </a:pathLst>
            </a:custGeom>
            <a:solidFill>
              <a:srgbClr val="B9CE7B">
                <a:alpha val="2980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xmlns="" id="{E003CB5D-E0B1-807F-B20F-876F31114551}"/>
                </a:ext>
              </a:extLst>
            </p:cNvPr>
            <p:cNvSpPr txBox="1"/>
            <p:nvPr/>
          </p:nvSpPr>
          <p:spPr>
            <a:xfrm>
              <a:off x="81941" y="-15526"/>
              <a:ext cx="710158" cy="23374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xmlns="" id="{2120124E-3AA9-82A0-C603-9E81BEE733D6}"/>
              </a:ext>
            </a:extLst>
          </p:cNvPr>
          <p:cNvSpPr/>
          <p:nvPr/>
        </p:nvSpPr>
        <p:spPr>
          <a:xfrm>
            <a:off x="7301141" y="2368279"/>
            <a:ext cx="3133980" cy="4375539"/>
          </a:xfrm>
          <a:custGeom>
            <a:avLst/>
            <a:gdLst/>
            <a:ahLst/>
            <a:cxnLst/>
            <a:rect l="l" t="t" r="r" b="b"/>
            <a:pathLst>
              <a:path w="4700970" h="6563309">
                <a:moveTo>
                  <a:pt x="0" y="0"/>
                </a:moveTo>
                <a:lnTo>
                  <a:pt x="4700970" y="0"/>
                </a:lnTo>
                <a:lnTo>
                  <a:pt x="4700970" y="6563309"/>
                </a:lnTo>
                <a:lnTo>
                  <a:pt x="0" y="656330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xmlns="" id="{5D138B00-4A1B-EAE4-5BB0-CF075619DF5C}"/>
              </a:ext>
            </a:extLst>
          </p:cNvPr>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xmlns="" id="{DDBF1E78-5C59-9DE9-3AAF-020E73E02042}"/>
              </a:ext>
            </a:extLst>
          </p:cNvPr>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AI-generated content may be incorrect.">
            <a:extLst>
              <a:ext uri="{FF2B5EF4-FFF2-40B4-BE49-F238E27FC236}">
                <a16:creationId xmlns:a16="http://schemas.microsoft.com/office/drawing/2014/main" xmlns="" id="{56AF9211-D7A8-DA60-E7BF-F6F0A88C05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754" y="788330"/>
            <a:ext cx="7193903" cy="5791702"/>
          </a:xfrm>
          <a:prstGeom prst="rect">
            <a:avLst/>
          </a:prstGeom>
        </p:spPr>
      </p:pic>
    </p:spTree>
    <p:extLst>
      <p:ext uri="{BB962C8B-B14F-4D97-AF65-F5344CB8AC3E}">
        <p14:creationId xmlns:p14="http://schemas.microsoft.com/office/powerpoint/2010/main" val="16052242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3" name="Freeform 3"/>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a:off x="-244753" y="5525350"/>
            <a:ext cx="12681505" cy="2837487"/>
          </a:xfrm>
          <a:custGeom>
            <a:avLst/>
            <a:gdLst/>
            <a:ahLst/>
            <a:cxnLst/>
            <a:rect l="l" t="t" r="r" b="b"/>
            <a:pathLst>
              <a:path w="19022258" h="4256230">
                <a:moveTo>
                  <a:pt x="0" y="0"/>
                </a:moveTo>
                <a:lnTo>
                  <a:pt x="19022258" y="0"/>
                </a:lnTo>
                <a:lnTo>
                  <a:pt x="19022258" y="4256231"/>
                </a:lnTo>
                <a:lnTo>
                  <a:pt x="0" y="42562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5" name="Group 5"/>
          <p:cNvGrpSpPr/>
          <p:nvPr/>
        </p:nvGrpSpPr>
        <p:grpSpPr>
          <a:xfrm>
            <a:off x="5710971" y="5834063"/>
            <a:ext cx="3433342" cy="892239"/>
            <a:chOff x="0" y="0"/>
            <a:chExt cx="1193645" cy="310198"/>
          </a:xfrm>
        </p:grpSpPr>
        <p:sp>
          <p:nvSpPr>
            <p:cNvPr id="6" name="Freeform 6"/>
            <p:cNvSpPr/>
            <p:nvPr/>
          </p:nvSpPr>
          <p:spPr>
            <a:xfrm>
              <a:off x="0" y="0"/>
              <a:ext cx="1193645" cy="310198"/>
            </a:xfrm>
            <a:custGeom>
              <a:avLst/>
              <a:gdLst/>
              <a:ahLst/>
              <a:cxnLst/>
              <a:rect l="l" t="t" r="r" b="b"/>
              <a:pathLst>
                <a:path w="1193645" h="310198">
                  <a:moveTo>
                    <a:pt x="596822" y="0"/>
                  </a:moveTo>
                  <a:cubicBezTo>
                    <a:pt x="267206" y="0"/>
                    <a:pt x="0" y="69440"/>
                    <a:pt x="0" y="155099"/>
                  </a:cubicBezTo>
                  <a:cubicBezTo>
                    <a:pt x="0" y="240758"/>
                    <a:pt x="267206" y="310198"/>
                    <a:pt x="596822" y="310198"/>
                  </a:cubicBezTo>
                  <a:cubicBezTo>
                    <a:pt x="926438" y="310198"/>
                    <a:pt x="1193645" y="240758"/>
                    <a:pt x="1193645" y="155099"/>
                  </a:cubicBezTo>
                  <a:cubicBezTo>
                    <a:pt x="1193645" y="69440"/>
                    <a:pt x="926438" y="0"/>
                    <a:pt x="596822" y="0"/>
                  </a:cubicBezTo>
                  <a:close/>
                </a:path>
              </a:pathLst>
            </a:custGeom>
            <a:solidFill>
              <a:srgbClr val="B9CE7B">
                <a:alpha val="29804"/>
              </a:srgbClr>
            </a:solid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TextBox 7"/>
            <p:cNvSpPr txBox="1"/>
            <p:nvPr/>
          </p:nvSpPr>
          <p:spPr>
            <a:xfrm>
              <a:off x="111904" y="-9019"/>
              <a:ext cx="969836" cy="290136"/>
            </a:xfrm>
            <a:prstGeom prst="rect">
              <a:avLst/>
            </a:prstGeom>
          </p:spPr>
          <p:txBody>
            <a:bodyPr lIns="33867" tIns="33867" rIns="33867" bIns="33867" rtlCol="0" anchor="ctr"/>
            <a:lstStyle/>
            <a:p>
              <a:pPr algn="ctr" defTabSz="609630">
                <a:lnSpc>
                  <a:spcPts val="1773"/>
                </a:lnSpc>
              </a:pPr>
              <a:endParaRPr sz="1200">
                <a:solidFill>
                  <a:prstClr val="black"/>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9601998" y="5834063"/>
            <a:ext cx="2236169" cy="892239"/>
            <a:chOff x="0" y="0"/>
            <a:chExt cx="777432" cy="310198"/>
          </a:xfrm>
        </p:grpSpPr>
        <p:sp>
          <p:nvSpPr>
            <p:cNvPr id="9" name="Freeform 9"/>
            <p:cNvSpPr/>
            <p:nvPr/>
          </p:nvSpPr>
          <p:spPr>
            <a:xfrm>
              <a:off x="0" y="0"/>
              <a:ext cx="777432" cy="310198"/>
            </a:xfrm>
            <a:custGeom>
              <a:avLst/>
              <a:gdLst/>
              <a:ahLst/>
              <a:cxnLst/>
              <a:rect l="l" t="t" r="r" b="b"/>
              <a:pathLst>
                <a:path w="777432" h="310198">
                  <a:moveTo>
                    <a:pt x="388716" y="0"/>
                  </a:moveTo>
                  <a:cubicBezTo>
                    <a:pt x="174034" y="0"/>
                    <a:pt x="0" y="69440"/>
                    <a:pt x="0" y="155099"/>
                  </a:cubicBezTo>
                  <a:cubicBezTo>
                    <a:pt x="0" y="240758"/>
                    <a:pt x="174034" y="310198"/>
                    <a:pt x="388716" y="310198"/>
                  </a:cubicBezTo>
                  <a:cubicBezTo>
                    <a:pt x="603398" y="310198"/>
                    <a:pt x="777432" y="240758"/>
                    <a:pt x="777432" y="155099"/>
                  </a:cubicBezTo>
                  <a:cubicBezTo>
                    <a:pt x="777432" y="69440"/>
                    <a:pt x="603398" y="0"/>
                    <a:pt x="388716" y="0"/>
                  </a:cubicBezTo>
                  <a:close/>
                </a:path>
              </a:pathLst>
            </a:custGeom>
            <a:solidFill>
              <a:srgbClr val="B9CE7B">
                <a:alpha val="29804"/>
              </a:srgbClr>
            </a:solid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0" name="TextBox 10"/>
            <p:cNvSpPr txBox="1"/>
            <p:nvPr/>
          </p:nvSpPr>
          <p:spPr>
            <a:xfrm>
              <a:off x="72884" y="-9019"/>
              <a:ext cx="631664" cy="290136"/>
            </a:xfrm>
            <a:prstGeom prst="rect">
              <a:avLst/>
            </a:prstGeom>
          </p:spPr>
          <p:txBody>
            <a:bodyPr lIns="33867" tIns="33867" rIns="33867" bIns="33867" rtlCol="0" anchor="ctr"/>
            <a:lstStyle/>
            <a:p>
              <a:pPr algn="ctr" defTabSz="609630">
                <a:lnSpc>
                  <a:spcPts val="1773"/>
                </a:lnSpc>
              </a:pPr>
              <a:endParaRPr sz="1200">
                <a:solidFill>
                  <a:prstClr val="black"/>
                </a:solidFill>
                <a:latin typeface="Cambria" panose="02040503050406030204" pitchFamily="18" charset="0"/>
                <a:ea typeface="Cambria" panose="02040503050406030204" pitchFamily="18" charset="0"/>
              </a:endParaRPr>
            </a:p>
          </p:txBody>
        </p:sp>
      </p:grpSp>
      <p:sp>
        <p:nvSpPr>
          <p:cNvPr id="11" name="Freeform 11"/>
          <p:cNvSpPr/>
          <p:nvPr/>
        </p:nvSpPr>
        <p:spPr>
          <a:xfrm rot="5400000">
            <a:off x="8384540" y="2228572"/>
            <a:ext cx="3502255" cy="1766450"/>
          </a:xfrm>
          <a:custGeom>
            <a:avLst/>
            <a:gdLst/>
            <a:ahLst/>
            <a:cxnLst/>
            <a:rect l="l" t="t" r="r" b="b"/>
            <a:pathLst>
              <a:path w="5253383" h="2649675">
                <a:moveTo>
                  <a:pt x="0" y="0"/>
                </a:moveTo>
                <a:lnTo>
                  <a:pt x="5253382" y="0"/>
                </a:lnTo>
                <a:lnTo>
                  <a:pt x="5253382" y="2649675"/>
                </a:lnTo>
                <a:lnTo>
                  <a:pt x="0" y="26496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2" name="Freeform 12"/>
          <p:cNvSpPr/>
          <p:nvPr/>
        </p:nvSpPr>
        <p:spPr>
          <a:xfrm flipH="1">
            <a:off x="9980799" y="1303626"/>
            <a:ext cx="1135423" cy="3781484"/>
          </a:xfrm>
          <a:custGeom>
            <a:avLst/>
            <a:gdLst/>
            <a:ahLst/>
            <a:cxnLst/>
            <a:rect l="l" t="t" r="r" b="b"/>
            <a:pathLst>
              <a:path w="1703135" h="5672226">
                <a:moveTo>
                  <a:pt x="1703135" y="0"/>
                </a:moveTo>
                <a:lnTo>
                  <a:pt x="0" y="0"/>
                </a:lnTo>
                <a:lnTo>
                  <a:pt x="0" y="5672226"/>
                </a:lnTo>
                <a:lnTo>
                  <a:pt x="1703135" y="5672226"/>
                </a:lnTo>
                <a:lnTo>
                  <a:pt x="1703135" y="0"/>
                </a:lnTo>
                <a:close/>
              </a:path>
            </a:pathLst>
          </a:custGeom>
          <a:blipFill>
            <a:blip r:embed="rId8">
              <a:extLst>
                <a:ext uri="{96DAC541-7B7A-43D3-8B79-37D633B846F1}">
                  <asvg:svgBlip xmlns:asvg="http://schemas.microsoft.com/office/drawing/2016/SVG/main" xmlns="" r:embed="rId9"/>
                </a:ext>
              </a:extLst>
            </a:blip>
            <a:stretch>
              <a:fillRect r="-262006"/>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3" name="Freeform 13"/>
          <p:cNvSpPr/>
          <p:nvPr/>
        </p:nvSpPr>
        <p:spPr>
          <a:xfrm rot="5400000">
            <a:off x="6653733" y="2228572"/>
            <a:ext cx="3502255" cy="1766450"/>
          </a:xfrm>
          <a:custGeom>
            <a:avLst/>
            <a:gdLst/>
            <a:ahLst/>
            <a:cxnLst/>
            <a:rect l="l" t="t" r="r" b="b"/>
            <a:pathLst>
              <a:path w="5253383" h="2649675">
                <a:moveTo>
                  <a:pt x="0" y="0"/>
                </a:moveTo>
                <a:lnTo>
                  <a:pt x="5253383" y="0"/>
                </a:lnTo>
                <a:lnTo>
                  <a:pt x="5253383" y="2649675"/>
                </a:lnTo>
                <a:lnTo>
                  <a:pt x="0" y="26496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4" name="Freeform 14"/>
          <p:cNvSpPr/>
          <p:nvPr/>
        </p:nvSpPr>
        <p:spPr>
          <a:xfrm>
            <a:off x="7427643" y="1303626"/>
            <a:ext cx="1135423" cy="3781484"/>
          </a:xfrm>
          <a:custGeom>
            <a:avLst/>
            <a:gdLst/>
            <a:ahLst/>
            <a:cxnLst/>
            <a:rect l="l" t="t" r="r" b="b"/>
            <a:pathLst>
              <a:path w="1703135" h="5672226">
                <a:moveTo>
                  <a:pt x="0" y="0"/>
                </a:moveTo>
                <a:lnTo>
                  <a:pt x="1703135" y="0"/>
                </a:lnTo>
                <a:lnTo>
                  <a:pt x="1703135" y="5672226"/>
                </a:lnTo>
                <a:lnTo>
                  <a:pt x="0" y="5672226"/>
                </a:lnTo>
                <a:lnTo>
                  <a:pt x="0" y="0"/>
                </a:lnTo>
                <a:close/>
              </a:path>
            </a:pathLst>
          </a:custGeom>
          <a:blipFill>
            <a:blip r:embed="rId8">
              <a:extLst>
                <a:ext uri="{96DAC541-7B7A-43D3-8B79-37D633B846F1}">
                  <asvg:svgBlip xmlns:asvg="http://schemas.microsoft.com/office/drawing/2016/SVG/main" xmlns="" r:embed="rId9"/>
                </a:ext>
              </a:extLst>
            </a:blip>
            <a:stretch>
              <a:fillRect r="-262006"/>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Freeform 15"/>
          <p:cNvSpPr/>
          <p:nvPr/>
        </p:nvSpPr>
        <p:spPr>
          <a:xfrm>
            <a:off x="9143295" y="2779591"/>
            <a:ext cx="2694871" cy="3685293"/>
          </a:xfrm>
          <a:custGeom>
            <a:avLst/>
            <a:gdLst/>
            <a:ahLst/>
            <a:cxnLst/>
            <a:rect l="l" t="t" r="r" b="b"/>
            <a:pathLst>
              <a:path w="4042306" h="5527940">
                <a:moveTo>
                  <a:pt x="0" y="0"/>
                </a:moveTo>
                <a:lnTo>
                  <a:pt x="4042306" y="0"/>
                </a:lnTo>
                <a:lnTo>
                  <a:pt x="4042306" y="5527940"/>
                </a:lnTo>
                <a:lnTo>
                  <a:pt x="0" y="5527940"/>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6" name="Freeform 16"/>
          <p:cNvSpPr/>
          <p:nvPr/>
        </p:nvSpPr>
        <p:spPr>
          <a:xfrm>
            <a:off x="5710971" y="3705336"/>
            <a:ext cx="3433342" cy="2759549"/>
          </a:xfrm>
          <a:custGeom>
            <a:avLst/>
            <a:gdLst/>
            <a:ahLst/>
            <a:cxnLst/>
            <a:rect l="l" t="t" r="r" b="b"/>
            <a:pathLst>
              <a:path w="5150013" h="4139323">
                <a:moveTo>
                  <a:pt x="0" y="0"/>
                </a:moveTo>
                <a:lnTo>
                  <a:pt x="5150013" y="0"/>
                </a:lnTo>
                <a:lnTo>
                  <a:pt x="5150013" y="4139323"/>
                </a:lnTo>
                <a:lnTo>
                  <a:pt x="0" y="4139323"/>
                </a:lnTo>
                <a:lnTo>
                  <a:pt x="0" y="0"/>
                </a:lnTo>
                <a:close/>
              </a:path>
            </a:pathLst>
          </a:custGeom>
          <a:blipFill>
            <a:blip r:embed="rId1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8" name="Freeform 18"/>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xmlns="" id="{46A92DFB-E7D0-9DB8-FDC9-6D749ADDD94D}"/>
              </a:ext>
            </a:extLst>
          </p:cNvPr>
          <p:cNvSpPr txBox="1"/>
          <p:nvPr/>
        </p:nvSpPr>
        <p:spPr>
          <a:xfrm>
            <a:off x="193054" y="1625944"/>
            <a:ext cx="6569253" cy="2123658"/>
          </a:xfrm>
          <a:prstGeom prst="rect">
            <a:avLst/>
          </a:prstGeom>
          <a:noFill/>
        </p:spPr>
        <p:txBody>
          <a:bodyPr wrap="square" rtlCol="0">
            <a:spAutoFit/>
          </a:bodyPr>
          <a:lstStyle/>
          <a:p>
            <a:pPr algn="ctr"/>
            <a:r>
              <a:rPr lang="vi-VN" sz="4400" b="1" dirty="0">
                <a:solidFill>
                  <a:srgbClr val="0070C0"/>
                </a:solidFill>
                <a:latin typeface="Cambria" panose="02040503050406030204" pitchFamily="18" charset="0"/>
                <a:ea typeface="Cambria" panose="02040503050406030204" pitchFamily="18" charset="0"/>
                <a:cs typeface="Calibri" panose="020F0502020204030204" pitchFamily="34" charset="0"/>
              </a:rPr>
              <a:t>Tìm đọc câu chuyện, bài văn, bài thơ, … về người thân</a:t>
            </a:r>
            <a:r>
              <a:rPr 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trong</a:t>
            </a:r>
            <a:r>
              <a:rPr 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rPr>
              <a:t>gia</a:t>
            </a:r>
            <a:r>
              <a:rPr 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rPr>
              <a:t>đình</a:t>
            </a:r>
            <a:endParaRPr lang="vi-VN" sz="44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FA73909-845F-06CF-E666-783EA98A143C}"/>
              </a:ext>
            </a:extLst>
          </p:cNvPr>
          <p:cNvSpPr/>
          <p:nvPr/>
        </p:nvSpPr>
        <p:spPr>
          <a:xfrm>
            <a:off x="1205364" y="1421231"/>
            <a:ext cx="4876801" cy="4524315"/>
          </a:xfrm>
          <a:prstGeom prst="rect">
            <a:avLst/>
          </a:prstGeom>
        </p:spPr>
        <p:txBody>
          <a:bodyPr wrap="square">
            <a:spAutoFit/>
          </a:bodyPr>
          <a:lstStyle/>
          <a:p>
            <a:r>
              <a:rPr lang="vi-VN" sz="3200" dirty="0">
                <a:solidFill>
                  <a:srgbClr val="002060"/>
                </a:solidFill>
                <a:latin typeface="Cambria" panose="02040503050406030204" pitchFamily="18" charset="0"/>
                <a:ea typeface="Cambria" panose="02040503050406030204" pitchFamily="18" charset="0"/>
              </a:rPr>
              <a:t>Bà là kho cổ tích</a:t>
            </a:r>
          </a:p>
          <a:p>
            <a:r>
              <a:rPr lang="vi-VN" sz="3200" dirty="0">
                <a:solidFill>
                  <a:srgbClr val="002060"/>
                </a:solidFill>
                <a:latin typeface="Cambria" panose="02040503050406030204" pitchFamily="18" charset="0"/>
                <a:ea typeface="Cambria" panose="02040503050406030204" pitchFamily="18" charset="0"/>
              </a:rPr>
              <a:t>Kể mãi mà không vơi</a:t>
            </a:r>
          </a:p>
          <a:p>
            <a:r>
              <a:rPr lang="vi-VN" sz="3200" dirty="0">
                <a:solidFill>
                  <a:srgbClr val="002060"/>
                </a:solidFill>
                <a:latin typeface="Cambria" panose="02040503050406030204" pitchFamily="18" charset="0"/>
                <a:ea typeface="Cambria" panose="02040503050406030204" pitchFamily="18" charset="0"/>
              </a:rPr>
              <a:t>Chuyện thần tiên trên trời</a:t>
            </a:r>
          </a:p>
          <a:p>
            <a:r>
              <a:rPr lang="vi-VN" sz="3200" dirty="0">
                <a:solidFill>
                  <a:srgbClr val="002060"/>
                </a:solidFill>
                <a:latin typeface="Cambria" panose="02040503050406030204" pitchFamily="18" charset="0"/>
                <a:ea typeface="Cambria" panose="02040503050406030204" pitchFamily="18" charset="0"/>
              </a:rPr>
              <a:t>Chuyện cỏ hoa dưới đất.</a:t>
            </a:r>
            <a:endParaRPr lang="en-GB" sz="3200" dirty="0">
              <a:solidFill>
                <a:srgbClr val="002060"/>
              </a:solidFill>
              <a:latin typeface="Cambria" panose="02040503050406030204" pitchFamily="18" charset="0"/>
              <a:ea typeface="Cambria" panose="02040503050406030204" pitchFamily="18" charset="0"/>
            </a:endParaRPr>
          </a:p>
          <a:p>
            <a:endParaRPr lang="en-GB"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Con ong chăm làm mật</a:t>
            </a:r>
          </a:p>
          <a:p>
            <a:r>
              <a:rPr lang="vi-VN" sz="3200" dirty="0">
                <a:solidFill>
                  <a:srgbClr val="002060"/>
                </a:solidFill>
                <a:latin typeface="Cambria" panose="02040503050406030204" pitchFamily="18" charset="0"/>
                <a:ea typeface="Cambria" panose="02040503050406030204" pitchFamily="18" charset="0"/>
              </a:rPr>
              <a:t>Con kiến khéo tha mồi</a:t>
            </a:r>
          </a:p>
          <a:p>
            <a:r>
              <a:rPr lang="vi-VN" sz="3200" dirty="0">
                <a:solidFill>
                  <a:srgbClr val="002060"/>
                </a:solidFill>
                <a:latin typeface="Cambria" panose="02040503050406030204" pitchFamily="18" charset="0"/>
                <a:ea typeface="Cambria" panose="02040503050406030204" pitchFamily="18" charset="0"/>
              </a:rPr>
              <a:t>Đàn bướm mải rong chơi</a:t>
            </a:r>
          </a:p>
          <a:p>
            <a:r>
              <a:rPr lang="vi-VN" sz="3200" dirty="0">
                <a:solidFill>
                  <a:srgbClr val="002060"/>
                </a:solidFill>
                <a:latin typeface="Cambria" panose="02040503050406030204" pitchFamily="18" charset="0"/>
                <a:ea typeface="Cambria" panose="02040503050406030204" pitchFamily="18" charset="0"/>
              </a:rPr>
              <a:t>Ve sầu tài tấu nhạc.</a:t>
            </a:r>
          </a:p>
        </p:txBody>
      </p:sp>
      <p:sp>
        <p:nvSpPr>
          <p:cNvPr id="5" name="Rectangle 4">
            <a:extLst>
              <a:ext uri="{FF2B5EF4-FFF2-40B4-BE49-F238E27FC236}">
                <a16:creationId xmlns:a16="http://schemas.microsoft.com/office/drawing/2014/main" xmlns="" id="{DE44DC7F-A26D-E9AE-49CB-DB481B3AB641}"/>
              </a:ext>
            </a:extLst>
          </p:cNvPr>
          <p:cNvSpPr/>
          <p:nvPr/>
        </p:nvSpPr>
        <p:spPr>
          <a:xfrm>
            <a:off x="6300290" y="1394332"/>
            <a:ext cx="4713203" cy="4832092"/>
          </a:xfrm>
          <a:prstGeom prst="rect">
            <a:avLst/>
          </a:prstGeom>
        </p:spPr>
        <p:txBody>
          <a:bodyPr wrap="square">
            <a:spAutoFit/>
          </a:bodyPr>
          <a:lstStyle/>
          <a:p>
            <a:r>
              <a:rPr lang="vi-VN" sz="3200" dirty="0">
                <a:solidFill>
                  <a:srgbClr val="002060"/>
                </a:solidFill>
                <a:latin typeface="Cambria" panose="02040503050406030204" pitchFamily="18" charset="0"/>
                <a:ea typeface="Cambria" panose="02040503050406030204" pitchFamily="18" charset="0"/>
              </a:rPr>
              <a:t>Có chuyện chú mèo nhác</a:t>
            </a:r>
          </a:p>
          <a:p>
            <a:r>
              <a:rPr lang="vi-VN" sz="3200" dirty="0">
                <a:solidFill>
                  <a:srgbClr val="002060"/>
                </a:solidFill>
                <a:latin typeface="Cambria" panose="02040503050406030204" pitchFamily="18" charset="0"/>
                <a:ea typeface="Cambria" panose="02040503050406030204" pitchFamily="18" charset="0"/>
              </a:rPr>
              <a:t>Chẳng rửa mặt bao giờ</a:t>
            </a:r>
          </a:p>
          <a:p>
            <a:r>
              <a:rPr lang="vi-VN" sz="3200" dirty="0">
                <a:solidFill>
                  <a:srgbClr val="002060"/>
                </a:solidFill>
                <a:latin typeface="Cambria" panose="02040503050406030204" pitchFamily="18" charset="0"/>
                <a:ea typeface="Cambria" panose="02040503050406030204" pitchFamily="18" charset="0"/>
              </a:rPr>
              <a:t>Chuyện chú gà làm thơ</a:t>
            </a:r>
          </a:p>
          <a:p>
            <a:r>
              <a:rPr lang="vi-VN" sz="3200" dirty="0">
                <a:solidFill>
                  <a:srgbClr val="002060"/>
                </a:solidFill>
                <a:latin typeface="Cambria" panose="02040503050406030204" pitchFamily="18" charset="0"/>
                <a:ea typeface="Cambria" panose="02040503050406030204" pitchFamily="18" charset="0"/>
              </a:rPr>
              <a:t>Cứ gật gù “thích thích”.</a:t>
            </a:r>
            <a:endParaRPr lang="en-GB" sz="3200" dirty="0">
              <a:solidFill>
                <a:srgbClr val="002060"/>
              </a:solidFill>
              <a:latin typeface="Cambria" panose="02040503050406030204" pitchFamily="18" charset="0"/>
              <a:ea typeface="Cambria" panose="02040503050406030204" pitchFamily="18" charset="0"/>
            </a:endParaRPr>
          </a:p>
          <a:p>
            <a:endParaRPr lang="en-GB" sz="3200" dirty="0">
              <a:solidFill>
                <a:srgbClr val="002060"/>
              </a:solidFill>
              <a:latin typeface="Cambria" panose="02040503050406030204" pitchFamily="18" charset="0"/>
              <a:ea typeface="Cambria" panose="02040503050406030204" pitchFamily="18" charset="0"/>
            </a:endParaRPr>
          </a:p>
          <a:p>
            <a:r>
              <a:rPr lang="en-GB" sz="3200" dirty="0">
                <a:solidFill>
                  <a:srgbClr val="002060"/>
                </a:solidFill>
                <a:latin typeface="Cambria" panose="02040503050406030204" pitchFamily="18" charset="0"/>
                <a:ea typeface="Cambria" panose="02040503050406030204" pitchFamily="18" charset="0"/>
              </a:rPr>
              <a:t>Bay </a:t>
            </a:r>
            <a:r>
              <a:rPr lang="en-GB" sz="3200" dirty="0" err="1">
                <a:solidFill>
                  <a:srgbClr val="002060"/>
                </a:solidFill>
                <a:latin typeface="Cambria" panose="02040503050406030204" pitchFamily="18" charset="0"/>
                <a:ea typeface="Cambria" panose="02040503050406030204" pitchFamily="18" charset="0"/>
              </a:rPr>
              <a:t>vào</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miền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cổ</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tích</a:t>
            </a:r>
            <a:endParaRPr lang="en-GB" sz="3200" dirty="0">
              <a:solidFill>
                <a:srgbClr val="002060"/>
              </a:solidFill>
              <a:latin typeface="Cambria" panose="02040503050406030204" pitchFamily="18" charset="0"/>
              <a:ea typeface="Cambria" panose="02040503050406030204" pitchFamily="18" charset="0"/>
            </a:endParaRPr>
          </a:p>
          <a:p>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níu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chặt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tay</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bà</a:t>
            </a:r>
            <a:endParaRPr lang="en-GB" sz="3200" dirty="0">
              <a:solidFill>
                <a:srgbClr val="002060"/>
              </a:solidFill>
              <a:latin typeface="Cambria" panose="02040503050406030204" pitchFamily="18" charset="0"/>
              <a:ea typeface="Cambria" panose="02040503050406030204" pitchFamily="18" charset="0"/>
            </a:endParaRPr>
          </a:p>
          <a:p>
            <a:r>
              <a:rPr lang="en-GB" sz="3200" dirty="0" err="1">
                <a:solidFill>
                  <a:srgbClr val="002060"/>
                </a:solidFill>
                <a:latin typeface="Cambria" panose="02040503050406030204" pitchFamily="18" charset="0"/>
                <a:ea typeface="Cambria" panose="02040503050406030204" pitchFamily="18" charset="0"/>
              </a:rPr>
              <a:t>Bầu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trời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rộng</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bao</a:t>
            </a:r>
            <a:r>
              <a:rPr lang="en-GB" sz="3200" dirty="0">
                <a:solidFill>
                  <a:srgbClr val="002060"/>
                </a:solidFill>
                <a:latin typeface="Cambria" panose="02040503050406030204" pitchFamily="18" charset="0"/>
                <a:ea typeface="Cambria" panose="02040503050406030204" pitchFamily="18" charset="0"/>
              </a:rPr>
              <a:t> la</a:t>
            </a:r>
          </a:p>
          <a:p>
            <a:r>
              <a:rPr lang="en-GB" sz="3200" dirty="0" err="1">
                <a:solidFill>
                  <a:srgbClr val="002060"/>
                </a:solidFill>
                <a:latin typeface="Cambria" panose="02040503050406030204" pitchFamily="18" charset="0"/>
                <a:ea typeface="Cambria" panose="02040503050406030204" pitchFamily="18" charset="0"/>
              </a:rPr>
              <a:t>Bà</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cho</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đôi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cánh</a:t>
            </a:r>
            <a:r>
              <a:rPr lang="en-GB" sz="3200" dirty="0">
                <a:solidFill>
                  <a:srgbClr val="002060"/>
                </a:solidFill>
                <a:latin typeface="Cambria" panose="02040503050406030204" pitchFamily="18" charset="0"/>
                <a:ea typeface="Cambria" panose="02040503050406030204" pitchFamily="18" charset="0"/>
              </a:rPr>
              <a:t>.</a:t>
            </a:r>
          </a:p>
          <a:p>
            <a:pPr algn="r"/>
            <a:r>
              <a:rPr lang="en-GB" sz="2000" i="1" dirty="0">
                <a:solidFill>
                  <a:srgbClr val="002060"/>
                </a:solidFill>
                <a:latin typeface="Cambria" panose="02040503050406030204" pitchFamily="18" charset="0"/>
                <a:ea typeface="Cambria" panose="02040503050406030204" pitchFamily="18" charset="0"/>
              </a:rPr>
              <a:t>(</a:t>
            </a:r>
            <a:r>
              <a:rPr lang="en-GB" sz="2000" i="1" dirty="0" err="1">
                <a:solidFill>
                  <a:srgbClr val="002060"/>
                </a:solidFill>
                <a:latin typeface="Cambria" panose="02040503050406030204" pitchFamily="18" charset="0"/>
                <a:ea typeface="Cambria" panose="02040503050406030204" pitchFamily="18" charset="0"/>
              </a:rPr>
              <a:t>Ninh</a:t>
            </a:r>
            <a:r>
              <a:rPr lang="en-GB" sz="2000" i="1" dirty="0">
                <a:solidFill>
                  <a:srgbClr val="002060"/>
                </a:solidFill>
                <a:latin typeface="Cambria" panose="02040503050406030204" pitchFamily="18" charset="0"/>
                <a:ea typeface="Cambria" panose="02040503050406030204" pitchFamily="18" charset="0"/>
              </a:rPr>
              <a:t> </a:t>
            </a:r>
            <a:r>
              <a:rPr lang="en-GB" sz="2000" i="1" dirty="0" err="1">
                <a:solidFill>
                  <a:srgbClr val="002060"/>
                </a:solidFill>
                <a:latin typeface="Cambria" panose="02040503050406030204" pitchFamily="18" charset="0"/>
                <a:ea typeface="Cambria" panose="02040503050406030204" pitchFamily="18" charset="0"/>
              </a:rPr>
              <a:t>Đức</a:t>
            </a:r>
            <a:r>
              <a:rPr lang="en-GB" sz="2000" i="1" dirty="0">
                <a:solidFill>
                  <a:srgbClr val="002060"/>
                </a:solidFill>
                <a:latin typeface="Cambria" panose="02040503050406030204" pitchFamily="18" charset="0"/>
                <a:ea typeface="Cambria" panose="02040503050406030204" pitchFamily="18" charset="0"/>
              </a:rPr>
              <a:t> </a:t>
            </a:r>
            <a:r>
              <a:rPr lang="en-GB" sz="2000" i="1" dirty="0" err="1">
                <a:solidFill>
                  <a:srgbClr val="002060"/>
                </a:solidFill>
                <a:latin typeface="Cambria" panose="02040503050406030204" pitchFamily="18" charset="0"/>
                <a:ea typeface="Cambria" panose="02040503050406030204" pitchFamily="18" charset="0"/>
              </a:rPr>
              <a:t>Hậu</a:t>
            </a:r>
            <a:r>
              <a:rPr lang="en-GB" sz="2000" i="1" dirty="0">
                <a:solidFill>
                  <a:srgbClr val="002060"/>
                </a:solidFill>
                <a:latin typeface="Cambria" panose="02040503050406030204" pitchFamily="18" charset="0"/>
                <a:ea typeface="Cambria" panose="02040503050406030204" pitchFamily="18" charset="0"/>
              </a:rPr>
              <a:t>)</a:t>
            </a:r>
          </a:p>
        </p:txBody>
      </p:sp>
      <p:sp>
        <p:nvSpPr>
          <p:cNvPr id="6" name="Rectangle 5">
            <a:extLst>
              <a:ext uri="{FF2B5EF4-FFF2-40B4-BE49-F238E27FC236}">
                <a16:creationId xmlns:a16="http://schemas.microsoft.com/office/drawing/2014/main" xmlns="" id="{8D3D65EF-49AE-9F6D-8592-5EDA2B3CE58A}"/>
              </a:ext>
            </a:extLst>
          </p:cNvPr>
          <p:cNvSpPr/>
          <p:nvPr/>
        </p:nvSpPr>
        <p:spPr>
          <a:xfrm>
            <a:off x="4997972" y="342877"/>
            <a:ext cx="1489510" cy="646331"/>
          </a:xfrm>
          <a:prstGeom prst="rect">
            <a:avLst/>
          </a:prstGeom>
        </p:spPr>
        <p:txBody>
          <a:bodyPr wrap="none">
            <a:spAutoFit/>
          </a:bodyPr>
          <a:lstStyle/>
          <a:p>
            <a:r>
              <a:rPr lang="en-GB" sz="3600" b="1" dirty="0" err="1">
                <a:solidFill>
                  <a:srgbClr val="002060"/>
                </a:solidFill>
                <a:latin typeface="Cambria" panose="02040503050406030204" pitchFamily="18" charset="0"/>
                <a:ea typeface="Cambria" panose="02040503050406030204" pitchFamily="18" charset="0"/>
              </a:rPr>
              <a:t>Bà</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em</a:t>
            </a:r>
            <a:endParaRPr lang="en-GB"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16883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1012480" y="1978956"/>
            <a:ext cx="965301" cy="1612193"/>
          </a:xfrm>
          <a:custGeom>
            <a:avLst/>
            <a:gdLst/>
            <a:ahLst/>
            <a:cxnLst/>
            <a:rect l="l" t="t" r="r" b="b"/>
            <a:pathLst>
              <a:path w="1447951" h="2418290">
                <a:moveTo>
                  <a:pt x="0" y="0"/>
                </a:moveTo>
                <a:lnTo>
                  <a:pt x="1447951" y="0"/>
                </a:lnTo>
                <a:lnTo>
                  <a:pt x="1447951" y="2418290"/>
                </a:lnTo>
                <a:lnTo>
                  <a:pt x="0" y="24182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0971684" y="3515735"/>
            <a:ext cx="1465069" cy="2694379"/>
          </a:xfrm>
          <a:custGeom>
            <a:avLst/>
            <a:gdLst/>
            <a:ahLst/>
            <a:cxnLst/>
            <a:rect l="l" t="t" r="r" b="b"/>
            <a:pathLst>
              <a:path w="2197603" h="4041569">
                <a:moveTo>
                  <a:pt x="0" y="0"/>
                </a:moveTo>
                <a:lnTo>
                  <a:pt x="2197603" y="0"/>
                </a:lnTo>
                <a:lnTo>
                  <a:pt x="2197603" y="4041569"/>
                </a:lnTo>
                <a:lnTo>
                  <a:pt x="0" y="404156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099742" y="-778471"/>
            <a:ext cx="7837501" cy="4281235"/>
          </a:xfrm>
          <a:custGeom>
            <a:avLst/>
            <a:gdLst/>
            <a:ahLst/>
            <a:cxnLst/>
            <a:rect l="l" t="t" r="r" b="b"/>
            <a:pathLst>
              <a:path w="11756252" h="6421853">
                <a:moveTo>
                  <a:pt x="0" y="0"/>
                </a:moveTo>
                <a:lnTo>
                  <a:pt x="11756252" y="0"/>
                </a:lnTo>
                <a:lnTo>
                  <a:pt x="11756252" y="6421853"/>
                </a:lnTo>
                <a:lnTo>
                  <a:pt x="0" y="6421853"/>
                </a:lnTo>
                <a:lnTo>
                  <a:pt x="0" y="0"/>
                </a:lnTo>
                <a:close/>
              </a:path>
            </a:pathLst>
          </a:custGeom>
          <a:blipFill>
            <a:blip r:embed="rId8">
              <a:alphaModFix amt="37000"/>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5400000">
            <a:off x="-1078311" y="2332817"/>
            <a:ext cx="3363666" cy="1696549"/>
          </a:xfrm>
          <a:custGeom>
            <a:avLst/>
            <a:gdLst/>
            <a:ahLst/>
            <a:cxnLst/>
            <a:rect l="l" t="t" r="r" b="b"/>
            <a:pathLst>
              <a:path w="5045499" h="2544824">
                <a:moveTo>
                  <a:pt x="0" y="0"/>
                </a:moveTo>
                <a:lnTo>
                  <a:pt x="5045500" y="0"/>
                </a:lnTo>
                <a:lnTo>
                  <a:pt x="5045500" y="2544824"/>
                </a:lnTo>
                <a:lnTo>
                  <a:pt x="0" y="25448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819055" y="6210114"/>
            <a:ext cx="2212414" cy="576729"/>
            <a:chOff x="0" y="0"/>
            <a:chExt cx="874040" cy="227843"/>
          </a:xfrm>
        </p:grpSpPr>
        <p:sp>
          <p:nvSpPr>
            <p:cNvPr id="8" name="Freeform 8"/>
            <p:cNvSpPr/>
            <p:nvPr/>
          </p:nvSpPr>
          <p:spPr>
            <a:xfrm>
              <a:off x="0" y="0"/>
              <a:ext cx="874040" cy="227843"/>
            </a:xfrm>
            <a:custGeom>
              <a:avLst/>
              <a:gdLst/>
              <a:ahLst/>
              <a:cxnLst/>
              <a:rect l="l" t="t" r="r" b="b"/>
              <a:pathLst>
                <a:path w="874040" h="227843">
                  <a:moveTo>
                    <a:pt x="437020" y="0"/>
                  </a:moveTo>
                  <a:cubicBezTo>
                    <a:pt x="195661" y="0"/>
                    <a:pt x="0" y="51005"/>
                    <a:pt x="0" y="113922"/>
                  </a:cubicBezTo>
                  <a:cubicBezTo>
                    <a:pt x="0" y="176839"/>
                    <a:pt x="195661" y="227843"/>
                    <a:pt x="437020" y="227843"/>
                  </a:cubicBezTo>
                  <a:cubicBezTo>
                    <a:pt x="678380" y="227843"/>
                    <a:pt x="874040" y="176839"/>
                    <a:pt x="874040" y="113922"/>
                  </a:cubicBezTo>
                  <a:cubicBezTo>
                    <a:pt x="874040" y="51005"/>
                    <a:pt x="678380" y="0"/>
                    <a:pt x="43702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9" name="TextBox 9"/>
            <p:cNvSpPr txBox="1"/>
            <p:nvPr/>
          </p:nvSpPr>
          <p:spPr>
            <a:xfrm>
              <a:off x="81941" y="-16740"/>
              <a:ext cx="710158" cy="223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398759" y="2413470"/>
            <a:ext cx="2831557" cy="4257981"/>
          </a:xfrm>
          <a:custGeom>
            <a:avLst/>
            <a:gdLst/>
            <a:ahLst/>
            <a:cxnLst/>
            <a:rect l="l" t="t" r="r" b="b"/>
            <a:pathLst>
              <a:path w="4247336" h="6386971">
                <a:moveTo>
                  <a:pt x="0" y="0"/>
                </a:moveTo>
                <a:lnTo>
                  <a:pt x="4247335" y="0"/>
                </a:lnTo>
                <a:lnTo>
                  <a:pt x="4247335" y="6386971"/>
                </a:lnTo>
                <a:lnTo>
                  <a:pt x="0" y="638697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9382366" y="6210114"/>
            <a:ext cx="2212414" cy="576729"/>
            <a:chOff x="0" y="0"/>
            <a:chExt cx="874040" cy="227843"/>
          </a:xfrm>
        </p:grpSpPr>
        <p:sp>
          <p:nvSpPr>
            <p:cNvPr id="12" name="Freeform 12"/>
            <p:cNvSpPr/>
            <p:nvPr/>
          </p:nvSpPr>
          <p:spPr>
            <a:xfrm>
              <a:off x="0" y="0"/>
              <a:ext cx="874040" cy="227843"/>
            </a:xfrm>
            <a:custGeom>
              <a:avLst/>
              <a:gdLst/>
              <a:ahLst/>
              <a:cxnLst/>
              <a:rect l="l" t="t" r="r" b="b"/>
              <a:pathLst>
                <a:path w="874040" h="227843">
                  <a:moveTo>
                    <a:pt x="437020" y="0"/>
                  </a:moveTo>
                  <a:cubicBezTo>
                    <a:pt x="195661" y="0"/>
                    <a:pt x="0" y="51005"/>
                    <a:pt x="0" y="113922"/>
                  </a:cubicBezTo>
                  <a:cubicBezTo>
                    <a:pt x="0" y="176839"/>
                    <a:pt x="195661" y="227843"/>
                    <a:pt x="437020" y="227843"/>
                  </a:cubicBezTo>
                  <a:cubicBezTo>
                    <a:pt x="678380" y="227843"/>
                    <a:pt x="874040" y="176839"/>
                    <a:pt x="874040" y="113922"/>
                  </a:cubicBezTo>
                  <a:cubicBezTo>
                    <a:pt x="874040" y="51005"/>
                    <a:pt x="678380" y="0"/>
                    <a:pt x="43702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13" name="TextBox 13"/>
            <p:cNvSpPr txBox="1"/>
            <p:nvPr/>
          </p:nvSpPr>
          <p:spPr>
            <a:xfrm>
              <a:off x="81941" y="-16740"/>
              <a:ext cx="710158" cy="223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Freeform 14"/>
          <p:cNvSpPr/>
          <p:nvPr/>
        </p:nvSpPr>
        <p:spPr>
          <a:xfrm>
            <a:off x="8690238" y="2438090"/>
            <a:ext cx="3085061" cy="4233360"/>
          </a:xfrm>
          <a:custGeom>
            <a:avLst/>
            <a:gdLst/>
            <a:ahLst/>
            <a:cxnLst/>
            <a:rect l="l" t="t" r="r" b="b"/>
            <a:pathLst>
              <a:path w="4627592" h="6350040">
                <a:moveTo>
                  <a:pt x="0" y="0"/>
                </a:moveTo>
                <a:lnTo>
                  <a:pt x="4627592" y="0"/>
                </a:lnTo>
                <a:lnTo>
                  <a:pt x="4627592" y="6350040"/>
                </a:lnTo>
                <a:lnTo>
                  <a:pt x="0" y="6350040"/>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grpSp>
        <p:nvGrpSpPr>
          <p:cNvPr id="20" name="Group 20"/>
          <p:cNvGrpSpPr/>
          <p:nvPr/>
        </p:nvGrpSpPr>
        <p:grpSpPr>
          <a:xfrm>
            <a:off x="2986678" y="6057188"/>
            <a:ext cx="1402010" cy="800813"/>
            <a:chOff x="0" y="0"/>
            <a:chExt cx="553880" cy="316370"/>
          </a:xfrm>
        </p:grpSpPr>
        <p:sp>
          <p:nvSpPr>
            <p:cNvPr id="21" name="Freeform 21"/>
            <p:cNvSpPr/>
            <p:nvPr/>
          </p:nvSpPr>
          <p:spPr>
            <a:xfrm>
              <a:off x="0" y="0"/>
              <a:ext cx="553880" cy="316370"/>
            </a:xfrm>
            <a:custGeom>
              <a:avLst/>
              <a:gdLst/>
              <a:ahLst/>
              <a:cxnLst/>
              <a:rect l="l" t="t" r="r" b="b"/>
              <a:pathLst>
                <a:path w="553880" h="316370">
                  <a:moveTo>
                    <a:pt x="276940" y="0"/>
                  </a:moveTo>
                  <a:cubicBezTo>
                    <a:pt x="123990" y="0"/>
                    <a:pt x="0" y="70822"/>
                    <a:pt x="0" y="158185"/>
                  </a:cubicBezTo>
                  <a:cubicBezTo>
                    <a:pt x="0" y="245548"/>
                    <a:pt x="123990" y="316370"/>
                    <a:pt x="276940" y="316370"/>
                  </a:cubicBezTo>
                  <a:cubicBezTo>
                    <a:pt x="429890" y="316370"/>
                    <a:pt x="553880" y="245548"/>
                    <a:pt x="553880" y="158185"/>
                  </a:cubicBezTo>
                  <a:cubicBezTo>
                    <a:pt x="553880" y="70822"/>
                    <a:pt x="429890" y="0"/>
                    <a:pt x="27694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22" name="TextBox 22"/>
            <p:cNvSpPr txBox="1"/>
            <p:nvPr/>
          </p:nvSpPr>
          <p:spPr>
            <a:xfrm>
              <a:off x="51926" y="-8440"/>
              <a:ext cx="450028" cy="29515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23"/>
          <p:cNvSpPr/>
          <p:nvPr/>
        </p:nvSpPr>
        <p:spPr>
          <a:xfrm>
            <a:off x="2986678" y="5337833"/>
            <a:ext cx="1245138" cy="1438709"/>
          </a:xfrm>
          <a:custGeom>
            <a:avLst/>
            <a:gdLst/>
            <a:ahLst/>
            <a:cxnLst/>
            <a:rect l="l" t="t" r="r" b="b"/>
            <a:pathLst>
              <a:path w="1867707" h="2158064">
                <a:moveTo>
                  <a:pt x="0" y="0"/>
                </a:moveTo>
                <a:lnTo>
                  <a:pt x="1867707" y="0"/>
                </a:lnTo>
                <a:lnTo>
                  <a:pt x="1867707" y="2158065"/>
                </a:lnTo>
                <a:lnTo>
                  <a:pt x="0" y="215806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pic>
        <p:nvPicPr>
          <p:cNvPr id="29" name="Picture 28">
            <a:extLst>
              <a:ext uri="{FF2B5EF4-FFF2-40B4-BE49-F238E27FC236}">
                <a16:creationId xmlns:a16="http://schemas.microsoft.com/office/drawing/2014/main" xmlns="" id="{A081DD2A-FCFF-CA48-2034-B3F29F202A05}"/>
              </a:ext>
            </a:extLst>
          </p:cNvPr>
          <p:cNvPicPr>
            <a:picLocks noChangeAspect="1"/>
          </p:cNvPicPr>
          <p:nvPr/>
        </p:nvPicPr>
        <p:blipFill>
          <a:blip r:embed="rId16"/>
          <a:stretch>
            <a:fillRect/>
          </a:stretch>
        </p:blipFill>
        <p:spPr>
          <a:xfrm>
            <a:off x="4432111" y="202285"/>
            <a:ext cx="2871465" cy="975445"/>
          </a:xfrm>
          <a:prstGeom prst="rect">
            <a:avLst/>
          </a:prstGeom>
        </p:spPr>
      </p:pic>
      <p:pic>
        <p:nvPicPr>
          <p:cNvPr id="30" name="Picture 29">
            <a:extLst>
              <a:ext uri="{FF2B5EF4-FFF2-40B4-BE49-F238E27FC236}">
                <a16:creationId xmlns:a16="http://schemas.microsoft.com/office/drawing/2014/main" xmlns="" id="{3CC9D565-E974-EA91-49E8-899019C267B8}"/>
              </a:ext>
            </a:extLst>
          </p:cNvPr>
          <p:cNvPicPr>
            <a:picLocks noChangeAspect="1"/>
          </p:cNvPicPr>
          <p:nvPr/>
        </p:nvPicPr>
        <p:blipFill>
          <a:blip r:embed="rId17"/>
          <a:stretch>
            <a:fillRect/>
          </a:stretch>
        </p:blipFill>
        <p:spPr>
          <a:xfrm>
            <a:off x="2051608" y="1978826"/>
            <a:ext cx="7706012" cy="24325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HỮNG BÀI THƠ HAY VỀ CHỦ ĐỀ GIA ĐÌNH">
            <a:extLst>
              <a:ext uri="{FF2B5EF4-FFF2-40B4-BE49-F238E27FC236}">
                <a16:creationId xmlns:a16="http://schemas.microsoft.com/office/drawing/2014/main" xmlns="" id="{DFBA83A1-360B-7DBD-4A5E-AB3CBD5B6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394" y="738962"/>
            <a:ext cx="93472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5405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ỮNG BÀI THƠ HAY VỀ CHỦ ĐỀ GIA ĐÌNH">
            <a:extLst>
              <a:ext uri="{FF2B5EF4-FFF2-40B4-BE49-F238E27FC236}">
                <a16:creationId xmlns:a16="http://schemas.microsoft.com/office/drawing/2014/main" xmlns="" id="{44561240-20BD-156B-BF3D-67AEAB655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850" y="490760"/>
            <a:ext cx="6337005" cy="5978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0243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9784772" y="3114090"/>
            <a:ext cx="2151737" cy="3096024"/>
          </a:xfrm>
          <a:custGeom>
            <a:avLst/>
            <a:gdLst/>
            <a:ahLst/>
            <a:cxnLst/>
            <a:rect l="l" t="t" r="r" b="b"/>
            <a:pathLst>
              <a:path w="3227605" h="4644036">
                <a:moveTo>
                  <a:pt x="0" y="0"/>
                </a:moveTo>
                <a:lnTo>
                  <a:pt x="3227604" y="0"/>
                </a:lnTo>
                <a:lnTo>
                  <a:pt x="3227604" y="4644036"/>
                </a:lnTo>
                <a:lnTo>
                  <a:pt x="0" y="46440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099742" y="-778471"/>
            <a:ext cx="7837501" cy="4281235"/>
          </a:xfrm>
          <a:custGeom>
            <a:avLst/>
            <a:gdLst/>
            <a:ahLst/>
            <a:cxnLst/>
            <a:rect l="l" t="t" r="r" b="b"/>
            <a:pathLst>
              <a:path w="11756252" h="6421853">
                <a:moveTo>
                  <a:pt x="0" y="0"/>
                </a:moveTo>
                <a:lnTo>
                  <a:pt x="11756252" y="0"/>
                </a:lnTo>
                <a:lnTo>
                  <a:pt x="11756252" y="6421853"/>
                </a:lnTo>
                <a:lnTo>
                  <a:pt x="0" y="6421853"/>
                </a:lnTo>
                <a:lnTo>
                  <a:pt x="0" y="0"/>
                </a:lnTo>
                <a:close/>
              </a:path>
            </a:pathLst>
          </a:custGeom>
          <a:blipFill>
            <a:blip r:embed="rId6">
              <a:alphaModFix amt="37000"/>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89023" y="6210114"/>
            <a:ext cx="3672479" cy="576729"/>
            <a:chOff x="0" y="0"/>
            <a:chExt cx="1450856" cy="227843"/>
          </a:xfrm>
        </p:grpSpPr>
        <p:sp>
          <p:nvSpPr>
            <p:cNvPr id="6" name="Freeform 6"/>
            <p:cNvSpPr/>
            <p:nvPr/>
          </p:nvSpPr>
          <p:spPr>
            <a:xfrm>
              <a:off x="0" y="0"/>
              <a:ext cx="1450856" cy="227843"/>
            </a:xfrm>
            <a:custGeom>
              <a:avLst/>
              <a:gdLst/>
              <a:ahLst/>
              <a:cxnLst/>
              <a:rect l="l" t="t" r="r" b="b"/>
              <a:pathLst>
                <a:path w="1450856" h="227843">
                  <a:moveTo>
                    <a:pt x="725428" y="0"/>
                  </a:moveTo>
                  <a:cubicBezTo>
                    <a:pt x="324785" y="0"/>
                    <a:pt x="0" y="51005"/>
                    <a:pt x="0" y="113922"/>
                  </a:cubicBezTo>
                  <a:cubicBezTo>
                    <a:pt x="0" y="176839"/>
                    <a:pt x="324785" y="227843"/>
                    <a:pt x="725428" y="227843"/>
                  </a:cubicBezTo>
                  <a:cubicBezTo>
                    <a:pt x="1126071" y="227843"/>
                    <a:pt x="1450856" y="176839"/>
                    <a:pt x="1450856" y="113922"/>
                  </a:cubicBezTo>
                  <a:cubicBezTo>
                    <a:pt x="1450856" y="51005"/>
                    <a:pt x="1126071" y="0"/>
                    <a:pt x="725428"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7" name="TextBox 7"/>
            <p:cNvSpPr txBox="1"/>
            <p:nvPr/>
          </p:nvSpPr>
          <p:spPr>
            <a:xfrm>
              <a:off x="136018" y="-16740"/>
              <a:ext cx="1178820" cy="223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9382366" y="6210114"/>
            <a:ext cx="2212414" cy="576729"/>
            <a:chOff x="0" y="0"/>
            <a:chExt cx="874040" cy="227843"/>
          </a:xfrm>
        </p:grpSpPr>
        <p:sp>
          <p:nvSpPr>
            <p:cNvPr id="9" name="Freeform 9"/>
            <p:cNvSpPr/>
            <p:nvPr/>
          </p:nvSpPr>
          <p:spPr>
            <a:xfrm>
              <a:off x="0" y="0"/>
              <a:ext cx="874040" cy="227843"/>
            </a:xfrm>
            <a:custGeom>
              <a:avLst/>
              <a:gdLst/>
              <a:ahLst/>
              <a:cxnLst/>
              <a:rect l="l" t="t" r="r" b="b"/>
              <a:pathLst>
                <a:path w="874040" h="227843">
                  <a:moveTo>
                    <a:pt x="437020" y="0"/>
                  </a:moveTo>
                  <a:cubicBezTo>
                    <a:pt x="195661" y="0"/>
                    <a:pt x="0" y="51005"/>
                    <a:pt x="0" y="113922"/>
                  </a:cubicBezTo>
                  <a:cubicBezTo>
                    <a:pt x="0" y="176839"/>
                    <a:pt x="195661" y="227843"/>
                    <a:pt x="437020" y="227843"/>
                  </a:cubicBezTo>
                  <a:cubicBezTo>
                    <a:pt x="678380" y="227843"/>
                    <a:pt x="874040" y="176839"/>
                    <a:pt x="874040" y="113922"/>
                  </a:cubicBezTo>
                  <a:cubicBezTo>
                    <a:pt x="874040" y="51005"/>
                    <a:pt x="678380" y="0"/>
                    <a:pt x="43702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10" name="TextBox 10"/>
            <p:cNvSpPr txBox="1"/>
            <p:nvPr/>
          </p:nvSpPr>
          <p:spPr>
            <a:xfrm>
              <a:off x="81941" y="-16740"/>
              <a:ext cx="710158" cy="223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p:cNvSpPr/>
          <p:nvPr/>
        </p:nvSpPr>
        <p:spPr>
          <a:xfrm>
            <a:off x="353834"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2091415" y="1831345"/>
            <a:ext cx="3467257" cy="4340855"/>
          </a:xfrm>
          <a:custGeom>
            <a:avLst/>
            <a:gdLst/>
            <a:ahLst/>
            <a:cxnLst/>
            <a:rect l="l" t="t" r="r" b="b"/>
            <a:pathLst>
              <a:path w="5200886" h="6511282">
                <a:moveTo>
                  <a:pt x="0" y="0"/>
                </a:moveTo>
                <a:lnTo>
                  <a:pt x="5200886" y="0"/>
                </a:lnTo>
                <a:lnTo>
                  <a:pt x="5200886" y="6511282"/>
                </a:lnTo>
                <a:lnTo>
                  <a:pt x="0" y="65112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67867" y="2561208"/>
            <a:ext cx="3493635" cy="3610992"/>
          </a:xfrm>
          <a:custGeom>
            <a:avLst/>
            <a:gdLst/>
            <a:ahLst/>
            <a:cxnLst/>
            <a:rect l="l" t="t" r="r" b="b"/>
            <a:pathLst>
              <a:path w="5240452" h="5416488">
                <a:moveTo>
                  <a:pt x="0" y="0"/>
                </a:moveTo>
                <a:lnTo>
                  <a:pt x="5240452" y="0"/>
                </a:lnTo>
                <a:lnTo>
                  <a:pt x="5240452" y="5416488"/>
                </a:lnTo>
                <a:lnTo>
                  <a:pt x="0" y="5416488"/>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9076701" y="2561208"/>
            <a:ext cx="2348622" cy="3866045"/>
          </a:xfrm>
          <a:custGeom>
            <a:avLst/>
            <a:gdLst/>
            <a:ahLst/>
            <a:cxnLst/>
            <a:rect l="l" t="t" r="r" b="b"/>
            <a:pathLst>
              <a:path w="3522933" h="5799067">
                <a:moveTo>
                  <a:pt x="0" y="0"/>
                </a:moveTo>
                <a:lnTo>
                  <a:pt x="3522933" y="0"/>
                </a:lnTo>
                <a:lnTo>
                  <a:pt x="3522933" y="5799067"/>
                </a:lnTo>
                <a:lnTo>
                  <a:pt x="0" y="5799067"/>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9178865" y="1384744"/>
            <a:ext cx="1072147" cy="961709"/>
          </a:xfrm>
          <a:custGeom>
            <a:avLst/>
            <a:gdLst/>
            <a:ahLst/>
            <a:cxnLst/>
            <a:rect l="l" t="t" r="r" b="b"/>
            <a:pathLst>
              <a:path w="1608220" h="1442563">
                <a:moveTo>
                  <a:pt x="0" y="0"/>
                </a:moveTo>
                <a:lnTo>
                  <a:pt x="1608220" y="0"/>
                </a:lnTo>
                <a:lnTo>
                  <a:pt x="1608220" y="1442562"/>
                </a:lnTo>
                <a:lnTo>
                  <a:pt x="0" y="1442562"/>
                </a:lnTo>
                <a:lnTo>
                  <a:pt x="0" y="0"/>
                </a:lnTo>
                <a:close/>
              </a:path>
            </a:pathLst>
          </a:custGeom>
          <a:blipFill>
            <a:blip r:embed="rId16">
              <a:extLst>
                <a:ext uri="{96DAC541-7B7A-43D3-8B79-37D633B846F1}">
                  <asvg:svgBlip xmlns:asvg="http://schemas.microsoft.com/office/drawing/2016/SVG/main" xmlns="" r:embed="rId17"/>
                </a:ext>
              </a:extLst>
            </a:blip>
            <a:stretch>
              <a:fillRect l="-23044" r="-246625" b="-319996"/>
            </a:stretch>
          </a:blipFill>
        </p:spPr>
        <p:txBody>
          <a:bodyPr/>
          <a:lstStyle/>
          <a:p>
            <a:pPr defTabSz="609630"/>
            <a:endParaRPr lang="en-US" sz="1200">
              <a:solidFill>
                <a:prstClr val="black"/>
              </a:solidFill>
              <a:latin typeface="Calibri"/>
            </a:endParaRPr>
          </a:p>
        </p:txBody>
      </p:sp>
      <p:sp>
        <p:nvSpPr>
          <p:cNvPr id="22" name="Freeform 22"/>
          <p:cNvSpPr/>
          <p:nvPr/>
        </p:nvSpPr>
        <p:spPr>
          <a:xfrm>
            <a:off x="10186793" y="381457"/>
            <a:ext cx="825687" cy="788531"/>
          </a:xfrm>
          <a:custGeom>
            <a:avLst/>
            <a:gdLst/>
            <a:ahLst/>
            <a:cxnLst/>
            <a:rect l="l" t="t" r="r" b="b"/>
            <a:pathLst>
              <a:path w="1238530" h="1182796">
                <a:moveTo>
                  <a:pt x="0" y="0"/>
                </a:moveTo>
                <a:lnTo>
                  <a:pt x="1238529" y="0"/>
                </a:lnTo>
                <a:lnTo>
                  <a:pt x="1238529" y="1182796"/>
                </a:lnTo>
                <a:lnTo>
                  <a:pt x="0" y="118279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pic>
        <p:nvPicPr>
          <p:cNvPr id="24" name="Picture 23" descr="A blue and orange text&#10;&#10;AI-generated content may be incorrect.">
            <a:extLst>
              <a:ext uri="{FF2B5EF4-FFF2-40B4-BE49-F238E27FC236}">
                <a16:creationId xmlns:a16="http://schemas.microsoft.com/office/drawing/2014/main" xmlns="" id="{F4D3B6F1-9595-A578-4FE0-9D64A1AE4C0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75098" y="1852679"/>
            <a:ext cx="6842196" cy="2364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a:extLst>
            <a:ext uri="{FF2B5EF4-FFF2-40B4-BE49-F238E27FC236}">
              <a16:creationId xmlns:a16="http://schemas.microsoft.com/office/drawing/2014/main" xmlns="" id="{0E32F07D-339B-4202-4732-269198C4DE7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2350B66B-08D8-7C03-0CDE-7BF36DABC07D}"/>
              </a:ext>
            </a:extLst>
          </p:cNvPr>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xmlns="" id="{2FB52042-35C2-C92A-4C83-9A26C3FEFF13}"/>
              </a:ext>
            </a:extLst>
          </p:cNvPr>
          <p:cNvSpPr/>
          <p:nvPr/>
        </p:nvSpPr>
        <p:spPr>
          <a:xfrm flipH="1">
            <a:off x="9233532" y="2597940"/>
            <a:ext cx="2544517" cy="3661176"/>
          </a:xfrm>
          <a:custGeom>
            <a:avLst/>
            <a:gdLst/>
            <a:ahLst/>
            <a:cxnLst/>
            <a:rect l="l" t="t" r="r" b="b"/>
            <a:pathLst>
              <a:path w="3816776" h="5491764">
                <a:moveTo>
                  <a:pt x="3816776" y="0"/>
                </a:moveTo>
                <a:lnTo>
                  <a:pt x="0" y="0"/>
                </a:lnTo>
                <a:lnTo>
                  <a:pt x="0" y="5491764"/>
                </a:lnTo>
                <a:lnTo>
                  <a:pt x="3816776" y="5491764"/>
                </a:lnTo>
                <a:lnTo>
                  <a:pt x="3816776"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xmlns="" id="{34BAD46D-CD74-8C71-326B-29D9BE61FE6D}"/>
              </a:ext>
            </a:extLst>
          </p:cNvPr>
          <p:cNvGrpSpPr/>
          <p:nvPr/>
        </p:nvGrpSpPr>
        <p:grpSpPr>
          <a:xfrm>
            <a:off x="7921075" y="6259116"/>
            <a:ext cx="2514047" cy="692598"/>
            <a:chOff x="0" y="0"/>
            <a:chExt cx="874040" cy="240790"/>
          </a:xfrm>
        </p:grpSpPr>
        <p:sp>
          <p:nvSpPr>
            <p:cNvPr id="5" name="Freeform 5">
              <a:extLst>
                <a:ext uri="{FF2B5EF4-FFF2-40B4-BE49-F238E27FC236}">
                  <a16:creationId xmlns:a16="http://schemas.microsoft.com/office/drawing/2014/main" xmlns="" id="{3D667B1A-0957-3535-9563-B1F72A123C7A}"/>
                </a:ext>
              </a:extLst>
            </p:cNvPr>
            <p:cNvSpPr/>
            <p:nvPr/>
          </p:nvSpPr>
          <p:spPr>
            <a:xfrm>
              <a:off x="0" y="0"/>
              <a:ext cx="874040" cy="240790"/>
            </a:xfrm>
            <a:custGeom>
              <a:avLst/>
              <a:gdLst/>
              <a:ahLst/>
              <a:cxnLst/>
              <a:rect l="l" t="t" r="r" b="b"/>
              <a:pathLst>
                <a:path w="874040" h="240790">
                  <a:moveTo>
                    <a:pt x="437020" y="0"/>
                  </a:moveTo>
                  <a:cubicBezTo>
                    <a:pt x="195661" y="0"/>
                    <a:pt x="0" y="53903"/>
                    <a:pt x="0" y="120395"/>
                  </a:cubicBezTo>
                  <a:cubicBezTo>
                    <a:pt x="0" y="186888"/>
                    <a:pt x="195661" y="240790"/>
                    <a:pt x="437020" y="240790"/>
                  </a:cubicBezTo>
                  <a:cubicBezTo>
                    <a:pt x="678380" y="240790"/>
                    <a:pt x="874040" y="186888"/>
                    <a:pt x="874040" y="120395"/>
                  </a:cubicBezTo>
                  <a:cubicBezTo>
                    <a:pt x="874040" y="53903"/>
                    <a:pt x="678380" y="0"/>
                    <a:pt x="437020" y="0"/>
                  </a:cubicBezTo>
                  <a:close/>
                </a:path>
              </a:pathLst>
            </a:custGeom>
            <a:solidFill>
              <a:srgbClr val="B9CE7B">
                <a:alpha val="2980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xmlns="" id="{91991EF5-0C79-0312-4DCD-B099128884A8}"/>
                </a:ext>
              </a:extLst>
            </p:cNvPr>
            <p:cNvSpPr txBox="1"/>
            <p:nvPr/>
          </p:nvSpPr>
          <p:spPr>
            <a:xfrm>
              <a:off x="81941" y="-15526"/>
              <a:ext cx="710158" cy="23374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xmlns="" id="{0ABC973B-D302-36CA-6A41-AAE2CD43BDCF}"/>
              </a:ext>
            </a:extLst>
          </p:cNvPr>
          <p:cNvSpPr/>
          <p:nvPr/>
        </p:nvSpPr>
        <p:spPr>
          <a:xfrm>
            <a:off x="7301141" y="2368279"/>
            <a:ext cx="3133980" cy="4375539"/>
          </a:xfrm>
          <a:custGeom>
            <a:avLst/>
            <a:gdLst/>
            <a:ahLst/>
            <a:cxnLst/>
            <a:rect l="l" t="t" r="r" b="b"/>
            <a:pathLst>
              <a:path w="4700970" h="6563309">
                <a:moveTo>
                  <a:pt x="0" y="0"/>
                </a:moveTo>
                <a:lnTo>
                  <a:pt x="4700970" y="0"/>
                </a:lnTo>
                <a:lnTo>
                  <a:pt x="4700970" y="6563309"/>
                </a:lnTo>
                <a:lnTo>
                  <a:pt x="0" y="656330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xmlns="" id="{9EA277B5-A877-298E-2224-386CCB5E5ACE}"/>
              </a:ext>
            </a:extLst>
          </p:cNvPr>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xmlns="" id="{AEEEDADA-5FBC-1761-7526-6203E29F1BF9}"/>
              </a:ext>
            </a:extLst>
          </p:cNvPr>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10;&#10;AI-generated content may be incorrect.">
            <a:extLst>
              <a:ext uri="{FF2B5EF4-FFF2-40B4-BE49-F238E27FC236}">
                <a16:creationId xmlns:a16="http://schemas.microsoft.com/office/drawing/2014/main" xmlns="" id="{5B12A131-EDBE-D182-7429-6734AE289B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9935" y="1205473"/>
            <a:ext cx="5578323" cy="4340728"/>
          </a:xfrm>
          <a:prstGeom prst="rect">
            <a:avLst/>
          </a:prstGeom>
        </p:spPr>
      </p:pic>
    </p:spTree>
    <p:extLst>
      <p:ext uri="{BB962C8B-B14F-4D97-AF65-F5344CB8AC3E}">
        <p14:creationId xmlns:p14="http://schemas.microsoft.com/office/powerpoint/2010/main" val="8087042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6E3A90-137F-4DF5-920D-130760A79989}"/>
              </a:ext>
            </a:extLst>
          </p:cNvPr>
          <p:cNvSpPr txBox="1"/>
          <p:nvPr/>
        </p:nvSpPr>
        <p:spPr>
          <a:xfrm>
            <a:off x="1087440" y="473044"/>
            <a:ext cx="10257500" cy="1077218"/>
          </a:xfrm>
          <a:prstGeom prst="rect">
            <a:avLst/>
          </a:prstGeom>
          <a:noFill/>
        </p:spPr>
        <p:txBody>
          <a:bodyPr wrap="square" rtlCol="0">
            <a:spAutoFit/>
          </a:bodyPr>
          <a:lstStyle/>
          <a:p>
            <a:pPr algn="ctr"/>
            <a:r>
              <a:rPr lang="en-US" sz="3200" b="1" dirty="0">
                <a:solidFill>
                  <a:srgbClr val="0070C0"/>
                </a:solidFill>
                <a:latin typeface="Cambria" panose="02040503050406030204" pitchFamily="18" charset="0"/>
                <a:ea typeface="Cambria" panose="02040503050406030204" pitchFamily="18" charset="0"/>
              </a:rPr>
              <a:t>1. </a:t>
            </a:r>
            <a:r>
              <a:rPr lang="vi-VN" sz="3200" b="1" dirty="0">
                <a:solidFill>
                  <a:srgbClr val="0070C0"/>
                </a:solidFill>
                <a:latin typeface="Cambria" panose="02040503050406030204" pitchFamily="18" charset="0"/>
                <a:ea typeface="Cambria" panose="02040503050406030204" pitchFamily="18" charset="0"/>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xmlns=""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xmlns=""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a.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sắc</a:t>
            </a:r>
            <a:endParaRPr lang="en-US" sz="2800" b="1" dirty="0">
              <a:latin typeface="Cambria" panose="02040503050406030204" pitchFamily="18" charset="0"/>
              <a:ea typeface="Cambria" panose="02040503050406030204" pitchFamily="18" charset="0"/>
            </a:endParaRPr>
          </a:p>
        </p:txBody>
      </p:sp>
      <p:sp>
        <p:nvSpPr>
          <p:cNvPr id="15" name="Wave 14">
            <a:extLst>
              <a:ext uri="{FF2B5EF4-FFF2-40B4-BE49-F238E27FC236}">
                <a16:creationId xmlns:a16="http://schemas.microsoft.com/office/drawing/2014/main" xmlns=""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b.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thước</a:t>
            </a:r>
            <a:endParaRPr lang="en-US" sz="2800" b="1" dirty="0">
              <a:latin typeface="Cambria" panose="02040503050406030204" pitchFamily="18" charset="0"/>
              <a:ea typeface="Cambria" panose="02040503050406030204" pitchFamily="18" charset="0"/>
            </a:endParaRPr>
          </a:p>
        </p:txBody>
      </p:sp>
      <p:sp>
        <p:nvSpPr>
          <p:cNvPr id="16" name="Wave 15">
            <a:extLst>
              <a:ext uri="{FF2B5EF4-FFF2-40B4-BE49-F238E27FC236}">
                <a16:creationId xmlns:a16="http://schemas.microsoft.com/office/drawing/2014/main" xmlns="" id="{06D41601-8CB9-45D3-930F-E5EB6B4E503C}"/>
              </a:ext>
            </a:extLst>
          </p:cNvPr>
          <p:cNvSpPr/>
          <p:nvPr/>
        </p:nvSpPr>
        <p:spPr>
          <a:xfrm>
            <a:off x="3327991" y="5253952"/>
            <a:ext cx="6479397"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c.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dụng</a:t>
            </a:r>
            <a:endParaRPr lang="en-US" sz="2800" b="1" dirty="0">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xmlns=""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đồ</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endParaRPr lang="en-US" sz="3600" b="1" dirty="0">
              <a:latin typeface="Cambria" panose="02040503050406030204" pitchFamily="18" charset="0"/>
              <a:ea typeface="Cambria" panose="02040503050406030204" pitchFamily="18" charset="0"/>
            </a:endParaRPr>
          </a:p>
        </p:txBody>
      </p:sp>
      <p:pic>
        <p:nvPicPr>
          <p:cNvPr id="3" name="Picture 2" descr="A round pink circle with white text and a black background&#10;&#10;AI-generated content may be incorrect.">
            <a:extLst>
              <a:ext uri="{FF2B5EF4-FFF2-40B4-BE49-F238E27FC236}">
                <a16:creationId xmlns:a16="http://schemas.microsoft.com/office/drawing/2014/main" xmlns="" id="{07CFF43B-0F18-B1D3-FFCE-4C860B929D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9746" y="259771"/>
            <a:ext cx="1516477" cy="15164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xmlns=""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xmlns=""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xmlns=""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CE0EE19C-5C42-40D2-827C-E1951FE72607}"/>
              </a:ext>
            </a:extLst>
          </p:cNvPr>
          <p:cNvSpPr txBox="1"/>
          <p:nvPr/>
        </p:nvSpPr>
        <p:spPr>
          <a:xfrm>
            <a:off x="4986452" y="883677"/>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Cambria" panose="02040503050406030204" pitchFamily="18" charset="0"/>
                <a:ea typeface="Cambria" panose="02040503050406030204" pitchFamily="18" charset="0"/>
                <a:cs typeface="Arial" panose="020B0604020202020204" pitchFamily="34" charset="0"/>
              </a:rPr>
              <a:t>Màu sắc: </a:t>
            </a:r>
            <a:r>
              <a:rPr lang="en-US" sz="3200" dirty="0" err="1">
                <a:latin typeface="Cambria" panose="02040503050406030204" pitchFamily="18" charset="0"/>
                <a:ea typeface="Cambria" panose="02040503050406030204" pitchFamily="18" charset="0"/>
                <a:cs typeface="Arial" panose="020B0604020202020204" pitchFamily="34" charset="0"/>
              </a:rPr>
              <a:t>Xanh</a:t>
            </a:r>
            <a:r>
              <a:rPr lang="en-US" sz="3200" dirty="0">
                <a:latin typeface="Cambria" panose="02040503050406030204" pitchFamily="18" charset="0"/>
                <a:ea typeface="Cambria" panose="02040503050406030204" pitchFamily="18" charset="0"/>
                <a:cs typeface="Arial" panose="020B0604020202020204" pitchFamily="34" charset="0"/>
              </a:rPr>
              <a:t> da </a:t>
            </a:r>
            <a:r>
              <a:rPr lang="en-US" sz="3200" dirty="0" err="1">
                <a:latin typeface="Cambria" panose="02040503050406030204" pitchFamily="18" charset="0"/>
                <a:ea typeface="Cambria" panose="02040503050406030204" pitchFamily="18" charset="0"/>
                <a:cs typeface="Arial" panose="020B0604020202020204" pitchFamily="34" charset="0"/>
              </a:rPr>
              <a:t>trời</a:t>
            </a:r>
            <a:endParaRPr lang="en-US" sz="3200" dirty="0">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5020112" y="1871905"/>
            <a:ext cx="6590641" cy="1569660"/>
          </a:xfrm>
          <a:prstGeom prst="rect">
            <a:avLst/>
          </a:prstGeom>
          <a:noFill/>
        </p:spPr>
        <p:txBody>
          <a:bodyPr wrap="square">
            <a:spAutoFit/>
          </a:bodyPr>
          <a:lstStyle/>
          <a:p>
            <a:pPr marL="342900" indent="-342900" algn="just" fontAlgn="t">
              <a:buFont typeface="Arial" panose="020B0604020202020204" pitchFamily="34" charset="0"/>
              <a:buChar char="•"/>
            </a:pPr>
            <a:r>
              <a:rPr lang="vi-VN" sz="3200" b="1" dirty="0">
                <a:latin typeface="Cambria" panose="02040503050406030204" pitchFamily="18" charset="0"/>
                <a:ea typeface="Cambria" panose="02040503050406030204" pitchFamily="18" charset="0"/>
                <a:cs typeface="Arial" panose="020B0604020202020204" pitchFamily="34" charset="0"/>
              </a:rPr>
              <a:t>Đặc điểm hình dạng, kích thước</a:t>
            </a:r>
            <a:r>
              <a:rPr lang="en-US" sz="3200" b="1" dirty="0">
                <a:latin typeface="Cambria" panose="02040503050406030204" pitchFamily="18" charset="0"/>
                <a:ea typeface="Cambria" panose="02040503050406030204" pitchFamily="18" charset="0"/>
                <a:cs typeface="Arial" panose="020B0604020202020204" pitchFamily="34" charset="0"/>
              </a:rPr>
              <a:t>: </a:t>
            </a:r>
            <a:r>
              <a:rPr lang="vi-VN" sz="3200" dirty="0">
                <a:latin typeface="Cambria" panose="02040503050406030204" pitchFamily="18" charset="0"/>
                <a:ea typeface="Cambria" panose="02040503050406030204" pitchFamily="18" charset="0"/>
                <a:cs typeface="Arial" panose="020B0604020202020204" pitchFamily="34" charset="0"/>
              </a:rPr>
              <a:t>Cao ngang người, gồm tay lái, yên xe, bàn đạp, giỏ xe, bánh xe</a:t>
            </a:r>
          </a:p>
        </p:txBody>
      </p:sp>
      <p:sp>
        <p:nvSpPr>
          <p:cNvPr id="11" name="TextBox 10">
            <a:extLst>
              <a:ext uri="{FF2B5EF4-FFF2-40B4-BE49-F238E27FC236}">
                <a16:creationId xmlns:a16="http://schemas.microsoft.com/office/drawing/2014/main" xmlns="" id="{3C65290E-F6F8-47B8-BDDF-4A850CFAAAD0}"/>
              </a:ext>
            </a:extLst>
          </p:cNvPr>
          <p:cNvSpPr txBox="1"/>
          <p:nvPr/>
        </p:nvSpPr>
        <p:spPr>
          <a:xfrm>
            <a:off x="5018567" y="3606292"/>
            <a:ext cx="6453963" cy="1569660"/>
          </a:xfrm>
          <a:prstGeom prst="rect">
            <a:avLst/>
          </a:prstGeom>
          <a:noFill/>
        </p:spPr>
        <p:txBody>
          <a:bodyPr wrap="square">
            <a:spAutoFit/>
          </a:bodyPr>
          <a:lstStyle/>
          <a:p>
            <a:pPr marL="457200" indent="-457200" algn="just">
              <a:buFont typeface="Arial" panose="020B0604020202020204" pitchFamily="34" charset="0"/>
              <a:buChar char="•"/>
            </a:pPr>
            <a:r>
              <a:rPr lang="en-US" sz="3200" b="1" dirty="0" err="1">
                <a:latin typeface="Cambria" panose="02040503050406030204" pitchFamily="18" charset="0"/>
                <a:ea typeface="Cambria" panose="02040503050406030204" pitchFamily="18" charset="0"/>
                <a:cs typeface="Arial" panose="020B0604020202020204" pitchFamily="34" charset="0"/>
              </a:rPr>
              <a:t>Đặc</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điểm</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về</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hoạt</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động</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công</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dụng</a:t>
            </a:r>
            <a:r>
              <a:rPr lang="en-US" sz="3200" b="1" dirty="0">
                <a:latin typeface="Cambria" panose="02040503050406030204" pitchFamily="18" charset="0"/>
                <a:ea typeface="Cambria" panose="02040503050406030204" pitchFamily="18" charset="0"/>
                <a:cs typeface="Arial" panose="020B0604020202020204" pitchFamily="34" charset="0"/>
              </a:rPr>
              <a:t>: </a:t>
            </a:r>
            <a:r>
              <a:rPr lang="vi-VN" sz="3200" dirty="0">
                <a:latin typeface="Cambria" panose="02040503050406030204" pitchFamily="18" charset="0"/>
                <a:ea typeface="Cambria" panose="02040503050406030204" pitchFamily="18" charset="0"/>
                <a:cs typeface="Arial" panose="020B0604020202020204" pitchFamily="34" charset="0"/>
              </a:rPr>
              <a:t>Giúp em di chuyển nhanh chóng hơn</a:t>
            </a:r>
            <a:endParaRPr lang="en-US" sz="3200" dirty="0">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xmlns="" id="{8BBA5042-6F7D-4663-86C3-C276F63F0BAA}"/>
              </a:ext>
            </a:extLst>
          </p:cNvPr>
          <p:cNvPicPr>
            <a:picLocks noChangeAspect="1"/>
          </p:cNvPicPr>
          <p:nvPr/>
        </p:nvPicPr>
        <p:blipFill>
          <a:blip r:embed="rId2"/>
          <a:stretch>
            <a:fillRect/>
          </a:stretch>
        </p:blipFill>
        <p:spPr>
          <a:xfrm>
            <a:off x="571852" y="1596746"/>
            <a:ext cx="3649274" cy="25029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CE0EE19C-5C42-40D2-827C-E1951FE72607}"/>
              </a:ext>
            </a:extLst>
          </p:cNvPr>
          <p:cNvSpPr txBox="1"/>
          <p:nvPr/>
        </p:nvSpPr>
        <p:spPr>
          <a:xfrm>
            <a:off x="4305967" y="936840"/>
            <a:ext cx="6943280" cy="584775"/>
          </a:xfrm>
          <a:prstGeom prst="rect">
            <a:avLst/>
          </a:prstGeom>
          <a:noFill/>
        </p:spPr>
        <p:txBody>
          <a:bodyPr wrap="square">
            <a:spAutoFit/>
          </a:bodyPr>
          <a:lstStyle/>
          <a:p>
            <a:pPr marL="457200" lvl="0" indent="-457200">
              <a:buFont typeface="Arial" panose="020B0604020202020204" pitchFamily="34" charset="0"/>
              <a:buChar cha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lang="pt-BR" sz="3200" dirty="0">
                <a:latin typeface="Cambria" panose="02040503050406030204" pitchFamily="18" charset="0"/>
                <a:ea typeface="Cambria" panose="02040503050406030204" pitchFamily="18" charset="0"/>
                <a:cs typeface="Arial" panose="020B0604020202020204" pitchFamily="34" charset="0"/>
              </a:rPr>
              <a:t>Xanh lá cây, vàng, đỏ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4350260" y="1925068"/>
            <a:ext cx="5973954" cy="1815882"/>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Hình</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tròn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phía</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trên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có</a:t>
            </a:r>
            <a:r>
              <a:rPr lang="en-US" sz="2800" dirty="0">
                <a:latin typeface="Cambria" panose="02040503050406030204" pitchFamily="18" charset="0"/>
                <a:ea typeface="Cambria" panose="02040503050406030204" pitchFamily="18" charset="0"/>
                <a:cs typeface="Arial" panose="020B0604020202020204" pitchFamily="34" charset="0"/>
              </a:rPr>
              <a:t> 2 </a:t>
            </a:r>
            <a:r>
              <a:rPr lang="en-US" sz="2800" dirty="0" err="1">
                <a:latin typeface="Cambria" panose="02040503050406030204" pitchFamily="18" charset="0"/>
                <a:ea typeface="Cambria" panose="02040503050406030204" pitchFamily="18" charset="0"/>
                <a:cs typeface="Arial" panose="020B0604020202020204" pitchFamily="34" charset="0"/>
              </a:rPr>
              <a:t>chiếc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chuông</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có</a:t>
            </a:r>
            <a:r>
              <a:rPr lang="en-US" sz="2800" dirty="0">
                <a:latin typeface="Cambria" panose="02040503050406030204" pitchFamily="18" charset="0"/>
                <a:ea typeface="Cambria" panose="02040503050406030204" pitchFamily="18" charset="0"/>
                <a:cs typeface="Arial" panose="020B0604020202020204" pitchFamily="34" charset="0"/>
              </a:rPr>
              <a:t> 2 </a:t>
            </a:r>
            <a:r>
              <a:rPr lang="en-US" sz="2800" dirty="0" err="1">
                <a:latin typeface="Cambria" panose="02040503050406030204" pitchFamily="18" charset="0"/>
                <a:ea typeface="Cambria" panose="02040503050406030204" pitchFamily="18" charset="0"/>
                <a:cs typeface="Arial" panose="020B0604020202020204" pitchFamily="34" charset="0"/>
              </a:rPr>
              <a:t>chiếc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chân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nhỏ</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có</a:t>
            </a:r>
            <a:r>
              <a:rPr lang="en-US" sz="2800" dirty="0">
                <a:latin typeface="Cambria" panose="02040503050406030204" pitchFamily="18" charset="0"/>
                <a:ea typeface="Cambria" panose="02040503050406030204" pitchFamily="18" charset="0"/>
                <a:cs typeface="Arial" panose="020B0604020202020204" pitchFamily="34" charset="0"/>
              </a:rPr>
              <a:t> 3 </a:t>
            </a:r>
            <a:r>
              <a:rPr lang="en-US" sz="2800" dirty="0" err="1">
                <a:latin typeface="Cambria" panose="02040503050406030204" pitchFamily="18" charset="0"/>
                <a:ea typeface="Cambria" panose="02040503050406030204" pitchFamily="18" charset="0"/>
                <a:cs typeface="Arial" panose="020B0604020202020204" pitchFamily="34" charset="0"/>
              </a:rPr>
              <a:t>chiếc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kim</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3C65290E-F6F8-47B8-BDDF-4A850CFAAAD0}"/>
              </a:ext>
            </a:extLst>
          </p:cNvPr>
          <p:cNvSpPr txBox="1"/>
          <p:nvPr/>
        </p:nvSpPr>
        <p:spPr>
          <a:xfrm>
            <a:off x="4410456" y="4201715"/>
            <a:ext cx="5733003"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Chỉ</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giờ</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báo</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thức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3563C6B1-411B-4749-9F32-A28DE26F581D}"/>
              </a:ext>
            </a:extLst>
          </p:cNvPr>
          <p:cNvPicPr>
            <a:picLocks noChangeAspect="1"/>
          </p:cNvPicPr>
          <p:nvPr/>
        </p:nvPicPr>
        <p:blipFill>
          <a:blip r:embed="rId2"/>
          <a:stretch>
            <a:fillRect/>
          </a:stretch>
        </p:blipFill>
        <p:spPr>
          <a:xfrm>
            <a:off x="1082565" y="1885607"/>
            <a:ext cx="2592756" cy="29309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CE0EE19C-5C42-40D2-827C-E1951FE72607}"/>
              </a:ext>
            </a:extLst>
          </p:cNvPr>
          <p:cNvSpPr txBox="1"/>
          <p:nvPr/>
        </p:nvSpPr>
        <p:spPr>
          <a:xfrm>
            <a:off x="5050247" y="1149491"/>
            <a:ext cx="6177734"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trời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5105172" y="2102860"/>
            <a:ext cx="5878261"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Hình</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chữ</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nhật</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có</a:t>
            </a:r>
            <a:r>
              <a:rPr lang="en-US" sz="3200" dirty="0">
                <a:latin typeface="Cambria" panose="02040503050406030204" pitchFamily="18" charset="0"/>
                <a:ea typeface="Cambria" panose="02040503050406030204" pitchFamily="18" charset="0"/>
                <a:cs typeface="Arial" panose="020B0604020202020204" pitchFamily="34" charset="0"/>
              </a:rPr>
              <a:t> 2 </a:t>
            </a:r>
            <a:r>
              <a:rPr lang="en-US" sz="3200" dirty="0" err="1">
                <a:latin typeface="Cambria" panose="02040503050406030204" pitchFamily="18" charset="0"/>
                <a:ea typeface="Cambria" panose="02040503050406030204" pitchFamily="18" charset="0"/>
                <a:cs typeface="Arial" panose="020B0604020202020204" pitchFamily="34" charset="0"/>
              </a:rPr>
              <a:t>quai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để</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đeo</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3C65290E-F6F8-47B8-BDDF-4A850CFAAAD0}"/>
              </a:ext>
            </a:extLst>
          </p:cNvPr>
          <p:cNvSpPr txBox="1"/>
          <p:nvPr/>
        </p:nvSpPr>
        <p:spPr>
          <a:xfrm>
            <a:off x="5133470" y="4020961"/>
            <a:ext cx="5647943" cy="1569660"/>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Đựng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sách</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vở</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và</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các</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đồ</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dùng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học</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tập</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khác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8AC2C66A-8B8D-4D60-8575-B6A597615B0B}"/>
              </a:ext>
            </a:extLst>
          </p:cNvPr>
          <p:cNvPicPr>
            <a:picLocks noChangeAspect="1"/>
          </p:cNvPicPr>
          <p:nvPr/>
        </p:nvPicPr>
        <p:blipFill>
          <a:blip r:embed="rId2"/>
          <a:stretch>
            <a:fillRect/>
          </a:stretch>
        </p:blipFill>
        <p:spPr>
          <a:xfrm>
            <a:off x="634655" y="1367450"/>
            <a:ext cx="3718485" cy="3172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CE0EE19C-5C42-40D2-827C-E1951FE72607}"/>
              </a:ext>
            </a:extLst>
          </p:cNvPr>
          <p:cNvSpPr txBox="1"/>
          <p:nvPr/>
        </p:nvSpPr>
        <p:spPr>
          <a:xfrm>
            <a:off x="4890758" y="1266449"/>
            <a:ext cx="4941367" cy="64633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Đỏ</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cam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xmlns="" id="{DD760A2B-EA85-4360-A614-ED83946E3E9D}"/>
              </a:ext>
            </a:extLst>
          </p:cNvPr>
          <p:cNvSpPr txBox="1"/>
          <p:nvPr/>
        </p:nvSpPr>
        <p:spPr>
          <a:xfrm>
            <a:off x="4871255" y="2286575"/>
            <a:ext cx="6356725" cy="1754326"/>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Gồm</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các</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hình</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tròn</a:t>
            </a:r>
            <a:r>
              <a:rPr lang="en-US" sz="3600" dirty="0">
                <a:latin typeface="Cambria" panose="02040503050406030204" pitchFamily="18" charset="0"/>
                <a:ea typeface="Cambria" panose="02040503050406030204" pitchFamily="18" charset="0"/>
                <a:cs typeface="Arial" panose="020B0604020202020204" pitchFamily="34" charset="0"/>
              </a:rPr>
              <a:t> to </a:t>
            </a:r>
            <a:r>
              <a:rPr lang="en-US" sz="3600" dirty="0" err="1">
                <a:latin typeface="Cambria" panose="02040503050406030204" pitchFamily="18" charset="0"/>
                <a:ea typeface="Cambria" panose="02040503050406030204" pitchFamily="18" charset="0"/>
                <a:cs typeface="Arial" panose="020B0604020202020204" pitchFamily="34" charset="0"/>
              </a:rPr>
              <a:t>nhỏ</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gắn</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với</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nhau</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3C65290E-F6F8-47B8-BDDF-4A850CFAAAD0}"/>
              </a:ext>
            </a:extLst>
          </p:cNvPr>
          <p:cNvSpPr txBox="1"/>
          <p:nvPr/>
        </p:nvSpPr>
        <p:spPr>
          <a:xfrm>
            <a:off x="4860624" y="4335251"/>
            <a:ext cx="6346092"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chơi</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trẻ</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xmlns="" id="{D3984CE4-2589-430A-81FF-70FAA070EA2E}"/>
              </a:ext>
            </a:extLst>
          </p:cNvPr>
          <p:cNvPicPr>
            <a:picLocks noChangeAspect="1"/>
          </p:cNvPicPr>
          <p:nvPr/>
        </p:nvPicPr>
        <p:blipFill>
          <a:blip r:embed="rId2"/>
          <a:stretch>
            <a:fillRect/>
          </a:stretch>
        </p:blipFill>
        <p:spPr>
          <a:xfrm>
            <a:off x="1414130" y="2021345"/>
            <a:ext cx="1756487" cy="23323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744</Words>
  <Application>Microsoft Office PowerPoint</Application>
  <PresentationFormat>Widescreen</PresentationFormat>
  <Paragraphs>77</Paragraphs>
  <Slides>23</Slides>
  <Notes>1</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23</vt:i4>
      </vt:variant>
    </vt:vector>
  </HeadingPairs>
  <TitlesOfParts>
    <vt:vector size="41" baseType="lpstr">
      <vt:lpstr>微软雅黑</vt:lpstr>
      <vt:lpstr>宋体</vt:lpstr>
      <vt:lpstr>Arial</vt:lpstr>
      <vt:lpstr>Calibri</vt:lpstr>
      <vt:lpstr>Calibri Light</vt:lpstr>
      <vt:lpstr>Cambria</vt:lpstr>
      <vt:lpstr>DFPOP1-W9</vt:lpstr>
      <vt:lpstr>SVN-Roselina Script</vt:lpstr>
      <vt:lpstr>SVN-Sign Painter House Script</vt:lpstr>
      <vt:lpstr>Times New Roman</vt:lpstr>
      <vt:lpstr>字魂59号-创粗黑</vt:lpstr>
      <vt:lpstr>等线</vt:lpstr>
      <vt:lpstr>等线 Light</vt:lpstr>
      <vt:lpstr>Office 主题</vt:lpstr>
      <vt:lpstr>5_Office 主题​​</vt:lpstr>
      <vt:lpstr>1_Office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56</cp:revision>
  <dcterms:created xsi:type="dcterms:W3CDTF">2022-07-29T00:24:17Z</dcterms:created>
  <dcterms:modified xsi:type="dcterms:W3CDTF">2025-12-26T07:42:22Z</dcterms:modified>
</cp:coreProperties>
</file>