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 id="2147483845" r:id="rId4"/>
    <p:sldMasterId id="2147483857" r:id="rId5"/>
  </p:sldMasterIdLst>
  <p:notesMasterIdLst>
    <p:notesMasterId r:id="rId26"/>
  </p:notesMasterIdLst>
  <p:sldIdLst>
    <p:sldId id="384" r:id="rId6"/>
    <p:sldId id="256" r:id="rId7"/>
    <p:sldId id="370" r:id="rId8"/>
    <p:sldId id="259" r:id="rId9"/>
    <p:sldId id="268" r:id="rId10"/>
    <p:sldId id="367" r:id="rId11"/>
    <p:sldId id="368" r:id="rId12"/>
    <p:sldId id="371" r:id="rId13"/>
    <p:sldId id="372" r:id="rId14"/>
    <p:sldId id="373" r:id="rId15"/>
    <p:sldId id="369" r:id="rId16"/>
    <p:sldId id="383" r:id="rId17"/>
    <p:sldId id="366" r:id="rId18"/>
    <p:sldId id="382" r:id="rId19"/>
    <p:sldId id="270" r:id="rId20"/>
    <p:sldId id="374" r:id="rId21"/>
    <p:sldId id="377" r:id="rId22"/>
    <p:sldId id="375" r:id="rId23"/>
    <p:sldId id="376" r:id="rId24"/>
    <p:sldId id="3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90" autoAdjust="0"/>
  </p:normalViewPr>
  <p:slideViewPr>
    <p:cSldViewPr snapToGrid="0">
      <p:cViewPr varScale="1">
        <p:scale>
          <a:sx n="66" d="100"/>
          <a:sy n="66" d="100"/>
        </p:scale>
        <p:origin x="9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9</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15</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546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636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318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867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56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286000" y="-144450"/>
            <a:ext cx="14961887" cy="9655019"/>
            <a:chOff x="-3429000" y="-216676"/>
            <a:chExt cx="22442830" cy="14482529"/>
          </a:xfrm>
        </p:grpSpPr>
        <p:pic>
          <p:nvPicPr>
            <p:cNvPr id="7" name="Picture 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8" name="Title 1">
              <a:extLst>
                <a:ext uri="{FF2B5EF4-FFF2-40B4-BE49-F238E27FC236}">
                  <a16:creationId xmlns:a16="http://schemas.microsoft.com/office/drawing/2014/main" xmlns=""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extBox 3">
              <a:extLst>
                <a:ext uri="{FF2B5EF4-FFF2-40B4-BE49-F238E27FC236}">
                  <a16:creationId xmlns:a16="http://schemas.microsoft.com/office/drawing/2014/main" xmlns=""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1" name="Picture 10"/>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701812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77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78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248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884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286000" y="-144450"/>
            <a:ext cx="14961887" cy="9655019"/>
            <a:chOff x="-3429000" y="-216676"/>
            <a:chExt cx="22442830" cy="14482529"/>
          </a:xfrm>
        </p:grpSpPr>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xmlns=""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xmlns=""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115633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726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28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96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17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86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286000" y="-144450"/>
            <a:ext cx="14961887" cy="9655019"/>
            <a:chOff x="-3429000" y="-216676"/>
            <a:chExt cx="22442830" cy="14482529"/>
          </a:xfrm>
        </p:grpSpPr>
        <p:pic>
          <p:nvPicPr>
            <p:cNvPr id="7" name="Picture 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8" name="Title 1">
              <a:extLst>
                <a:ext uri="{FF2B5EF4-FFF2-40B4-BE49-F238E27FC236}">
                  <a16:creationId xmlns:a16="http://schemas.microsoft.com/office/drawing/2014/main" xmlns=""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extBox 3">
              <a:extLst>
                <a:ext uri="{FF2B5EF4-FFF2-40B4-BE49-F238E27FC236}">
                  <a16:creationId xmlns:a16="http://schemas.microsoft.com/office/drawing/2014/main" xmlns=""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1" name="Picture 10"/>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299759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1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53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05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822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286000" y="-144450"/>
            <a:ext cx="14961887" cy="9655019"/>
            <a:chOff x="-3429000" y="-216676"/>
            <a:chExt cx="22442830" cy="14482529"/>
          </a:xfrm>
        </p:grpSpPr>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xmlns=""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xmlns=""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2117991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theme" Target="../theme/theme2.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image" Target="../media/image1.png"/><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84" Type="http://schemas.openxmlformats.org/officeDocument/2006/relationships/slideLayout" Target="../slideLayouts/slideLayout175.xml"/><Relationship Id="rId89" Type="http://schemas.openxmlformats.org/officeDocument/2006/relationships/slideLayout" Target="../slideLayouts/slideLayout180.xml"/><Relationship Id="rId16" Type="http://schemas.openxmlformats.org/officeDocument/2006/relationships/slideLayout" Target="../slideLayouts/slideLayout107.xml"/><Relationship Id="rId11" Type="http://schemas.openxmlformats.org/officeDocument/2006/relationships/slideLayout" Target="../slideLayouts/slideLayout102.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74" Type="http://schemas.openxmlformats.org/officeDocument/2006/relationships/slideLayout" Target="../slideLayouts/slideLayout165.xml"/><Relationship Id="rId79" Type="http://schemas.openxmlformats.org/officeDocument/2006/relationships/slideLayout" Target="../slideLayouts/slideLayout170.xml"/><Relationship Id="rId5" Type="http://schemas.openxmlformats.org/officeDocument/2006/relationships/slideLayout" Target="../slideLayouts/slideLayout96.xml"/><Relationship Id="rId90" Type="http://schemas.openxmlformats.org/officeDocument/2006/relationships/slideLayout" Target="../slideLayouts/slideLayout181.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77" Type="http://schemas.openxmlformats.org/officeDocument/2006/relationships/slideLayout" Target="../slideLayouts/slideLayout168.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80" Type="http://schemas.openxmlformats.org/officeDocument/2006/relationships/slideLayout" Target="../slideLayouts/slideLayout171.xml"/><Relationship Id="rId85" Type="http://schemas.openxmlformats.org/officeDocument/2006/relationships/slideLayout" Target="../slideLayouts/slideLayout176.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slideLayout" Target="../slideLayouts/slideLayout166.xml"/><Relationship Id="rId83" Type="http://schemas.openxmlformats.org/officeDocument/2006/relationships/slideLayout" Target="../slideLayouts/slideLayout174.xml"/><Relationship Id="rId88" Type="http://schemas.openxmlformats.org/officeDocument/2006/relationships/slideLayout" Target="../slideLayouts/slideLayout179.xml"/><Relationship Id="rId91" Type="http://schemas.openxmlformats.org/officeDocument/2006/relationships/theme" Target="../theme/theme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78" Type="http://schemas.openxmlformats.org/officeDocument/2006/relationships/slideLayout" Target="../slideLayouts/slideLayout169.xml"/><Relationship Id="rId81" Type="http://schemas.openxmlformats.org/officeDocument/2006/relationships/slideLayout" Target="../slideLayouts/slideLayout172.xml"/><Relationship Id="rId86" Type="http://schemas.openxmlformats.org/officeDocument/2006/relationships/slideLayout" Target="../slideLayouts/slideLayout177.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6" Type="http://schemas.openxmlformats.org/officeDocument/2006/relationships/slideLayout" Target="../slideLayouts/slideLayout167.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2" Type="http://schemas.openxmlformats.org/officeDocument/2006/relationships/slideLayout" Target="../slideLayouts/slideLayout93.xml"/><Relationship Id="rId29" Type="http://schemas.openxmlformats.org/officeDocument/2006/relationships/slideLayout" Target="../slideLayouts/slideLayout120.xml"/><Relationship Id="rId24" Type="http://schemas.openxmlformats.org/officeDocument/2006/relationships/slideLayout" Target="../slideLayouts/slideLayout115.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66" Type="http://schemas.openxmlformats.org/officeDocument/2006/relationships/slideLayout" Target="../slideLayouts/slideLayout157.xml"/><Relationship Id="rId87" Type="http://schemas.openxmlformats.org/officeDocument/2006/relationships/slideLayout" Target="../slideLayouts/slideLayout178.xml"/><Relationship Id="rId61" Type="http://schemas.openxmlformats.org/officeDocument/2006/relationships/slideLayout" Target="../slideLayouts/slideLayout152.xml"/><Relationship Id="rId82" Type="http://schemas.openxmlformats.org/officeDocument/2006/relationships/slideLayout" Target="../slideLayouts/slideLayout173.xml"/><Relationship Id="rId19" Type="http://schemas.openxmlformats.org/officeDocument/2006/relationships/slideLayout" Target="../slideLayouts/slideLayout1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5.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8F05B726-B7E7-E155-EEF1-FFC29E71B5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0560" y="112626"/>
            <a:ext cx="1569029" cy="1569029"/>
          </a:xfrm>
          <a:prstGeom prst="rect">
            <a:avLst/>
          </a:prstGeom>
        </p:spPr>
      </p:pic>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CC447F-DCD0-B920-FEC6-4F76D01AD50C}"/>
              </a:ext>
            </a:extLst>
          </p:cNvPr>
          <p:cNvPicPr>
            <a:picLocks noChangeAspect="1"/>
          </p:cNvPicPr>
          <p:nvPr userDrawn="1"/>
        </p:nvPicPr>
        <p:blipFill>
          <a:blip r:embed="rId91"/>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988094FF-A054-F70C-741F-EA095351EB23}"/>
              </a:ext>
            </a:extLst>
          </p:cNvPr>
          <p:cNvPicPr>
            <a:picLocks noChangeAspect="1"/>
          </p:cNvPicPr>
          <p:nvPr userDrawn="1"/>
        </p:nvPicPr>
        <p:blipFill>
          <a:blip r:embed="rId92" cstate="print">
            <a:extLst>
              <a:ext uri="{28A0092B-C50C-407E-A947-70E740481C1C}">
                <a14:useLocalDpi xmlns:a14="http://schemas.microsoft.com/office/drawing/2010/main" val="0"/>
              </a:ext>
            </a:extLst>
          </a:blip>
          <a:stretch>
            <a:fillRect/>
          </a:stretch>
        </p:blipFill>
        <p:spPr>
          <a:xfrm>
            <a:off x="-1710560" y="112626"/>
            <a:ext cx="1569029" cy="1569029"/>
          </a:xfrm>
          <a:prstGeom prst="rect">
            <a:avLst/>
          </a:prstGeom>
        </p:spPr>
      </p:pic>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191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round pink circle with white text and a black background&#10;&#10;AI-generated content may be incorrect.">
            <a:extLst>
              <a:ext uri="{FF2B5EF4-FFF2-40B4-BE49-F238E27FC236}">
                <a16:creationId xmlns:a16="http://schemas.microsoft.com/office/drawing/2014/main" xmlns="" id="{595C695D-5A90-7F78-9140-497485B300F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0560" y="112626"/>
            <a:ext cx="1569029" cy="1569029"/>
          </a:xfrm>
          <a:prstGeom prst="rect">
            <a:avLst/>
          </a:prstGeom>
        </p:spPr>
      </p:pic>
    </p:spTree>
    <p:extLst>
      <p:ext uri="{BB962C8B-B14F-4D97-AF65-F5344CB8AC3E}">
        <p14:creationId xmlns:p14="http://schemas.microsoft.com/office/powerpoint/2010/main" val="165226602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19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6.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96.xml"/><Relationship Id="rId6" Type="http://schemas.openxmlformats.org/officeDocument/2006/relationships/image" Target="../media/image43.png"/><Relationship Id="rId11" Type="http://schemas.openxmlformats.org/officeDocument/2006/relationships/audio" Target="../media/audio1.wav"/><Relationship Id="rId5" Type="http://schemas.openxmlformats.org/officeDocument/2006/relationships/image" Target="../media/image42.png"/><Relationship Id="rId10" Type="http://schemas.openxmlformats.org/officeDocument/2006/relationships/audio" Target="../media/audio3.wav"/><Relationship Id="rId4" Type="http://schemas.openxmlformats.org/officeDocument/2006/relationships/image" Target="../media/image30.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96.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99.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Layout" Target="../slideLayouts/slideLayout188.xml"/><Relationship Id="rId6" Type="http://schemas.openxmlformats.org/officeDocument/2006/relationships/image" Target="../media/image18.svg"/><Relationship Id="rId5" Type="http://schemas.openxmlformats.org/officeDocument/2006/relationships/image" Target="../media/image18.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880983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xmlns=""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231" y="1281158"/>
            <a:ext cx="968915" cy="968915"/>
          </a:xfrm>
          <a:prstGeom prst="rect">
            <a:avLst/>
          </a:prstGeom>
        </p:spPr>
      </p:pic>
      <p:sp>
        <p:nvSpPr>
          <p:cNvPr id="14" name="Rectangle 13">
            <a:extLst>
              <a:ext uri="{FF2B5EF4-FFF2-40B4-BE49-F238E27FC236}">
                <a16:creationId xmlns:a16="http://schemas.microsoft.com/office/drawing/2014/main" xmlns="" id="{A05EE4A6-9428-44D9-8ABD-6A1DFE5843F3}"/>
              </a:ext>
            </a:extLst>
          </p:cNvPr>
          <p:cNvSpPr>
            <a:spLocks noChangeArrowheads="1"/>
          </p:cNvSpPr>
          <p:nvPr/>
        </p:nvSpPr>
        <p:spPr bwMode="auto">
          <a:xfrm>
            <a:off x="1230729" y="137049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xmlns="" id="{A7BB83ED-B5F0-41F8-AA1D-4DC255E7A99A}"/>
              </a:ext>
            </a:extLst>
          </p:cNvPr>
          <p:cNvSpPr>
            <a:spLocks noChangeArrowheads="1"/>
          </p:cNvSpPr>
          <p:nvPr/>
        </p:nvSpPr>
        <p:spPr bwMode="auto">
          <a:xfrm>
            <a:off x="1288719" y="2515862"/>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xmlns="" id="{FCF9ECD8-6DB9-4BDD-A5DE-C8DBF564FF83}"/>
              </a:ext>
            </a:extLst>
          </p:cNvPr>
          <p:cNvSpPr>
            <a:spLocks noChangeArrowheads="1"/>
          </p:cNvSpPr>
          <p:nvPr/>
        </p:nvSpPr>
        <p:spPr bwMode="auto">
          <a:xfrm>
            <a:off x="1303146" y="3930647"/>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xmlns=""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59" y="2508546"/>
            <a:ext cx="968915" cy="968915"/>
          </a:xfrm>
          <a:prstGeom prst="rect">
            <a:avLst/>
          </a:prstGeom>
        </p:spPr>
      </p:pic>
      <p:pic>
        <p:nvPicPr>
          <p:cNvPr id="18" name="Picture 17" descr="Gold Mr. Feels">
            <a:extLst>
              <a:ext uri="{FF2B5EF4-FFF2-40B4-BE49-F238E27FC236}">
                <a16:creationId xmlns:a16="http://schemas.microsoft.com/office/drawing/2014/main" xmlns=""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85" y="3891219"/>
            <a:ext cx="968915" cy="968915"/>
          </a:xfrm>
          <a:prstGeom prst="rect">
            <a:avLst/>
          </a:prstGeom>
        </p:spPr>
      </p:pic>
      <p:sp>
        <p:nvSpPr>
          <p:cNvPr id="20" name="Rectangle 19">
            <a:extLst>
              <a:ext uri="{FF2B5EF4-FFF2-40B4-BE49-F238E27FC236}">
                <a16:creationId xmlns:a16="http://schemas.microsoft.com/office/drawing/2014/main" xmlns="" id="{AE26FAA6-9A15-4E6A-9C44-707A2095903E}"/>
              </a:ext>
            </a:extLst>
          </p:cNvPr>
          <p:cNvSpPr>
            <a:spLocks noChangeArrowheads="1"/>
          </p:cNvSpPr>
          <p:nvPr/>
        </p:nvSpPr>
        <p:spPr bwMode="auto">
          <a:xfrm>
            <a:off x="1370774" y="5004871"/>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xmlns=""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13" y="4965443"/>
            <a:ext cx="968915" cy="968915"/>
          </a:xfrm>
          <a:prstGeom prst="rect">
            <a:avLst/>
          </a:prstGeom>
        </p:spPr>
      </p:pic>
      <p:pic>
        <p:nvPicPr>
          <p:cNvPr id="13" name="Picture 12">
            <a:extLst>
              <a:ext uri="{FF2B5EF4-FFF2-40B4-BE49-F238E27FC236}">
                <a16:creationId xmlns:a16="http://schemas.microsoft.com/office/drawing/2014/main" xmlns="" id="{CD2A9A9D-8C61-49F7-80AF-EBB77E351B1A}"/>
              </a:ext>
            </a:extLst>
          </p:cNvPr>
          <p:cNvPicPr>
            <a:picLocks noChangeAspect="1"/>
          </p:cNvPicPr>
          <p:nvPr/>
        </p:nvPicPr>
        <p:blipFill>
          <a:blip r:embed="rId4"/>
          <a:stretch>
            <a:fillRect/>
          </a:stretch>
        </p:blipFill>
        <p:spPr>
          <a:xfrm>
            <a:off x="7829219" y="2068033"/>
            <a:ext cx="4459034" cy="2961167"/>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xmlns=""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xmlns=""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xmlns=""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xmlns=""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xmlns=""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xmlns="" id="{DA373730-D700-4973-9361-4987BA0E4242}"/>
              </a:ext>
            </a:extLst>
          </p:cNvPr>
          <p:cNvPicPr>
            <a:picLocks noChangeAspect="1"/>
          </p:cNvPicPr>
          <p:nvPr/>
        </p:nvPicPr>
        <p:blipFill>
          <a:blip r:embed="rId4"/>
          <a:stretch>
            <a:fillRect/>
          </a:stretch>
        </p:blipFill>
        <p:spPr>
          <a:xfrm>
            <a:off x="519880" y="4472385"/>
            <a:ext cx="7974259" cy="1627773"/>
          </a:xfrm>
          <a:prstGeom prst="rect">
            <a:avLst/>
          </a:prstGeom>
        </p:spPr>
      </p:pic>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851412-B05E-5D9A-29B9-243C5F50E2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CF302956-B7DE-B10B-FA72-BA85C5FD4B93}"/>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sp>
        <p:nvSpPr>
          <p:cNvPr id="7" name="TextBox 6">
            <a:extLst>
              <a:ext uri="{FF2B5EF4-FFF2-40B4-BE49-F238E27FC236}">
                <a16:creationId xmlns:a16="http://schemas.microsoft.com/office/drawing/2014/main" xmlns="" id="{FEB80AA1-9374-0864-C67F-57959AC9634E}"/>
              </a:ext>
            </a:extLst>
          </p:cNvPr>
          <p:cNvSpPr txBox="1"/>
          <p:nvPr/>
        </p:nvSpPr>
        <p:spPr>
          <a:xfrm>
            <a:off x="1883981" y="411970"/>
            <a:ext cx="9179597"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rPr>
              <a:t>Viết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đoạn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văn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tả</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ngôi</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nhà</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của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em</a:t>
            </a:r>
            <a:endParaRPr lang="en-US" sz="4000" b="1" dirty="0">
              <a:solidFill>
                <a:srgbClr val="002060"/>
              </a:solidFill>
              <a:latin typeface="Cambria" panose="02040503050406030204" pitchFamily="18" charset="0"/>
            </a:endParaRPr>
          </a:p>
        </p:txBody>
      </p:sp>
      <p:grpSp>
        <p:nvGrpSpPr>
          <p:cNvPr id="8" name="Group 7">
            <a:extLst>
              <a:ext uri="{FF2B5EF4-FFF2-40B4-BE49-F238E27FC236}">
                <a16:creationId xmlns:a16="http://schemas.microsoft.com/office/drawing/2014/main" xmlns="" id="{94FD076E-A852-95C5-AF04-E49BF483560E}"/>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xmlns="" id="{B0C81C7B-30E1-AAF1-E1B8-70C18E73A55F}"/>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xmlns="" id="{FD1D7559-8881-91CD-D744-B2D9C9C64218}"/>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xmlns="" id="{95A3BE9D-9802-7632-66B5-59F05F75112B}"/>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xmlns="" id="{ABB20A4C-671D-BA8F-6A46-07E851BDC716}"/>
                </a:ext>
              </a:extLst>
            </p:cNvPr>
            <p:cNvSpPr txBox="1"/>
            <p:nvPr/>
          </p:nvSpPr>
          <p:spPr>
            <a:xfrm>
              <a:off x="3175023" y="1942294"/>
              <a:ext cx="6953905" cy="3785652"/>
            </a:xfrm>
            <a:prstGeom prst="rect">
              <a:avLst/>
            </a:prstGeom>
            <a:noFill/>
          </p:spPr>
          <p:txBody>
            <a:bodyPr wrap="square">
              <a:spAutoFit/>
            </a:bodyPr>
            <a:lstStyle/>
            <a:p>
              <a:pPr algn="just"/>
              <a:r>
                <a:rPr lang="vi-VN" sz="2400" b="1" i="0" dirty="0">
                  <a:solidFill>
                    <a:srgbClr val="222222"/>
                  </a:solidFill>
                  <a:effectLst/>
                  <a:latin typeface="Cambria" panose="02040503050406030204" pitchFamily="18" charset="0"/>
                </a:rPr>
                <a:t>a. Giới thiệu về ngôi nhà</a:t>
              </a:r>
            </a:p>
            <a:p>
              <a:pPr algn="just"/>
              <a:r>
                <a:rPr lang="vi-VN" sz="2400" i="0" dirty="0">
                  <a:solidFill>
                    <a:srgbClr val="222222"/>
                  </a:solidFill>
                  <a:effectLst/>
                  <a:latin typeface="Cambria" panose="02040503050406030204" pitchFamily="18" charset="0"/>
                </a:rPr>
                <a:t>- Nhà em ở đâu?</a:t>
              </a:r>
            </a:p>
            <a:p>
              <a:pPr algn="just"/>
              <a:r>
                <a:rPr lang="vi-VN" sz="2400" i="0" dirty="0">
                  <a:solidFill>
                    <a:srgbClr val="222222"/>
                  </a:solidFill>
                  <a:effectLst/>
                  <a:latin typeface="Cambria" panose="02040503050406030204" pitchFamily="18" charset="0"/>
                </a:rPr>
                <a:t>- Gia đình em ở đó từ khi nào?</a:t>
              </a:r>
            </a:p>
            <a:p>
              <a:pPr algn="just"/>
              <a:r>
                <a:rPr lang="vi-VN" sz="2400" b="1" i="0" dirty="0">
                  <a:solidFill>
                    <a:srgbClr val="222222"/>
                  </a:solidFill>
                  <a:effectLst/>
                  <a:latin typeface="Cambria" panose="02040503050406030204" pitchFamily="18" charset="0"/>
                </a:rPr>
                <a:t>b. Tả bao quát về ngôi nhà</a:t>
              </a:r>
            </a:p>
            <a:p>
              <a:pPr algn="just"/>
              <a:r>
                <a:rPr lang="vi-VN" sz="2400" i="0" dirty="0">
                  <a:solidFill>
                    <a:srgbClr val="222222"/>
                  </a:solidFill>
                  <a:effectLst/>
                  <a:latin typeface="Cambria" panose="02040503050406030204" pitchFamily="18" charset="0"/>
                </a:rPr>
                <a:t>- Hình dạng</a:t>
              </a:r>
            </a:p>
            <a:p>
              <a:pPr algn="just"/>
              <a:r>
                <a:rPr lang="vi-VN" sz="2400" i="0" dirty="0">
                  <a:solidFill>
                    <a:srgbClr val="222222"/>
                  </a:solidFill>
                  <a:effectLst/>
                  <a:latin typeface="Cambria" panose="02040503050406030204" pitchFamily="18" charset="0"/>
                </a:rPr>
                <a:t>- Cảnh vật xung quanh</a:t>
              </a:r>
            </a:p>
            <a:p>
              <a:pPr algn="just"/>
              <a:r>
                <a:rPr lang="vi-VN" sz="2400" b="1" i="0" dirty="0">
                  <a:solidFill>
                    <a:srgbClr val="222222"/>
                  </a:solidFill>
                  <a:effectLst/>
                  <a:latin typeface="Cambria" panose="02040503050406030204" pitchFamily="18" charset="0"/>
                </a:rPr>
                <a:t>c. Đặc điểm nổi bật của ngôi nhà</a:t>
              </a:r>
            </a:p>
            <a:p>
              <a:pPr algn="just"/>
              <a:r>
                <a:rPr lang="vi-VN" sz="2400" i="0" dirty="0">
                  <a:solidFill>
                    <a:srgbClr val="222222"/>
                  </a:solidFill>
                  <a:effectLst/>
                  <a:latin typeface="Cambria" panose="02040503050406030204" pitchFamily="18" charset="0"/>
                </a:rPr>
                <a:t>- Bên ngoài (mái, tường, vách, cửa sổ, cửa ra vào,…)</a:t>
              </a:r>
            </a:p>
            <a:p>
              <a:pPr algn="just"/>
              <a:r>
                <a:rPr lang="vi-VN" sz="2400" i="0" dirty="0">
                  <a:solidFill>
                    <a:srgbClr val="222222"/>
                  </a:solidFill>
                  <a:effectLst/>
                  <a:latin typeface="Cambria" panose="02040503050406030204" pitchFamily="18" charset="0"/>
                </a:rPr>
                <a:t>- Bên trong (phòng bếp, phòng khách, đồ đạc,…)</a:t>
              </a:r>
            </a:p>
            <a:p>
              <a:pPr algn="just"/>
              <a:r>
                <a:rPr lang="vi-VN" sz="2400" i="0" dirty="0">
                  <a:solidFill>
                    <a:srgbClr val="222222"/>
                  </a:solidFill>
                  <a:effectLst/>
                  <a:latin typeface="Cambria" panose="02040503050406030204" pitchFamily="18" charset="0"/>
                </a:rPr>
                <a:t>d. Nêu tình cảm của em với ngôi nhà</a:t>
              </a:r>
            </a:p>
          </p:txBody>
        </p:sp>
      </p:grpSp>
    </p:spTree>
    <p:extLst>
      <p:ext uri="{BB962C8B-B14F-4D97-AF65-F5344CB8AC3E}">
        <p14:creationId xmlns:p14="http://schemas.microsoft.com/office/powerpoint/2010/main" val="37234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xmlns=""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Tả</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ngôi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nhà</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của</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xmlns=""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xmlns=""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xmlns=""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xmlns=""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xmlns=""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xmlns=""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xmlns=""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xmlns="" id="{23DA5308-D1BD-4BE1-943E-DD590CC21182}"/>
              </a:ext>
            </a:extLst>
          </p:cNvPr>
          <p:cNvGrpSpPr/>
          <p:nvPr/>
        </p:nvGrpSpPr>
        <p:grpSpPr>
          <a:xfrm>
            <a:off x="7826026" y="2301997"/>
            <a:ext cx="2107306" cy="1670685"/>
            <a:chOff x="8001419" y="2301997"/>
            <a:chExt cx="2107306" cy="1670685"/>
          </a:xfrm>
        </p:grpSpPr>
        <p:sp>
          <p:nvSpPr>
            <p:cNvPr id="28" name="Rectangle: Rounded Corners 27">
              <a:extLst>
                <a:ext uri="{FF2B5EF4-FFF2-40B4-BE49-F238E27FC236}">
                  <a16:creationId xmlns:a16="http://schemas.microsoft.com/office/drawing/2014/main" xmlns=""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xmlns="" id="{65F7FA20-AAE3-4256-8F29-65AAC3E6E4BC}"/>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xmlns=""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xmlns=""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xmlns=""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xmlns="" id="{6B98E5D2-064C-4AE1-B292-933E19BFF1CD}"/>
              </a:ext>
            </a:extLst>
          </p:cNvPr>
          <p:cNvGrpSpPr/>
          <p:nvPr/>
        </p:nvGrpSpPr>
        <p:grpSpPr>
          <a:xfrm>
            <a:off x="10162914" y="2529305"/>
            <a:ext cx="2107306" cy="1551697"/>
            <a:chOff x="8189429" y="3216688"/>
            <a:chExt cx="1950550" cy="1551697"/>
          </a:xfrm>
        </p:grpSpPr>
        <p:sp>
          <p:nvSpPr>
            <p:cNvPr id="38" name="Rectangle: Rounded Corners 37">
              <a:extLst>
                <a:ext uri="{FF2B5EF4-FFF2-40B4-BE49-F238E27FC236}">
                  <a16:creationId xmlns:a16="http://schemas.microsoft.com/office/drawing/2014/main" xmlns=""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xmlns="" id="{BDF29B4A-AD32-4482-90BA-E1A35DC64C4A}"/>
                </a:ext>
              </a:extLst>
            </p:cNvPr>
            <p:cNvSpPr txBox="1"/>
            <p:nvPr/>
          </p:nvSpPr>
          <p:spPr>
            <a:xfrm>
              <a:off x="8216242" y="3291057"/>
              <a:ext cx="1923737"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Cảnh</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vật</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xung</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xmlns=""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xmlns=""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xmlns=""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xmlns=""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Đặc</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điểm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nổi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bật</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của</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ngôi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7" name="Group 46">
            <a:extLst>
              <a:ext uri="{FF2B5EF4-FFF2-40B4-BE49-F238E27FC236}">
                <a16:creationId xmlns:a16="http://schemas.microsoft.com/office/drawing/2014/main" xmlns="" id="{77F60BE5-AE90-4545-8D15-5B3EAFED3902}"/>
              </a:ext>
            </a:extLst>
          </p:cNvPr>
          <p:cNvGrpSpPr/>
          <p:nvPr/>
        </p:nvGrpSpPr>
        <p:grpSpPr>
          <a:xfrm>
            <a:off x="-58107" y="5686037"/>
            <a:ext cx="3611989" cy="1578258"/>
            <a:chOff x="9701598" y="980765"/>
            <a:chExt cx="2309003" cy="770339"/>
          </a:xfrm>
        </p:grpSpPr>
        <p:sp>
          <p:nvSpPr>
            <p:cNvPr id="48" name="Rectangle: Rounded Corners 47">
              <a:extLst>
                <a:ext uri="{FF2B5EF4-FFF2-40B4-BE49-F238E27FC236}">
                  <a16:creationId xmlns:a16="http://schemas.microsoft.com/office/drawing/2014/main" xmlns=""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xmlns="" id="{B4A2E777-4C72-4B29-8FEF-1BB28C576CE1}"/>
                </a:ext>
              </a:extLst>
            </p:cNvPr>
            <p:cNvSpPr txBox="1"/>
            <p:nvPr/>
          </p:nvSpPr>
          <p:spPr>
            <a:xfrm>
              <a:off x="9701598" y="984962"/>
              <a:ext cx="2259457" cy="76614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Cambria" panose="02040503050406030204" pitchFamily="18" charset="0"/>
                  <a:ea typeface="Cambria" panose="02040503050406030204" pitchFamily="18" charset="0"/>
                </a:rPr>
                <a:t>Bên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phòng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phòng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khách</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xmlns=""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xmlns="" id="{E7569D2F-137F-473B-A0A9-73E4A3CF46F4}"/>
              </a:ext>
            </a:extLst>
          </p:cNvPr>
          <p:cNvGrpSpPr/>
          <p:nvPr/>
        </p:nvGrpSpPr>
        <p:grpSpPr>
          <a:xfrm>
            <a:off x="-90649" y="4019785"/>
            <a:ext cx="4159298" cy="1085377"/>
            <a:chOff x="8521448" y="2059364"/>
            <a:chExt cx="1569690" cy="558244"/>
          </a:xfrm>
        </p:grpSpPr>
        <p:sp>
          <p:nvSpPr>
            <p:cNvPr id="52" name="Rectangle: Rounded Corners 51">
              <a:extLst>
                <a:ext uri="{FF2B5EF4-FFF2-40B4-BE49-F238E27FC236}">
                  <a16:creationId xmlns:a16="http://schemas.microsoft.com/office/drawing/2014/main" xmlns=""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xmlns="" id="{F648744E-667E-4B04-B1DB-2F44A49A37AC}"/>
                </a:ext>
              </a:extLst>
            </p:cNvPr>
            <p:cNvSpPr txBox="1"/>
            <p:nvPr/>
          </p:nvSpPr>
          <p:spPr>
            <a:xfrm>
              <a:off x="8521448" y="2063561"/>
              <a:ext cx="1569690"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Bên ngoài (mái, tường, vách, cửa sổ</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xmlns=""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xmlns=""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xmlns=""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xmlns=""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xmlns=""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Tình</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cảm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của</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em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với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ngôi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7DEEE64-C6E6-524F-1934-5C4961CECB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69F64E0C-E4E6-765A-7927-971CDB7CAC1D}"/>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pic>
        <p:nvPicPr>
          <p:cNvPr id="4" name="Picture 3">
            <a:extLst>
              <a:ext uri="{FF2B5EF4-FFF2-40B4-BE49-F238E27FC236}">
                <a16:creationId xmlns:a16="http://schemas.microsoft.com/office/drawing/2014/main" xmlns="" id="{58197183-B45B-29BF-9774-55AE4C11DE4F}"/>
              </a:ext>
            </a:extLst>
          </p:cNvPr>
          <p:cNvPicPr>
            <a:picLocks noChangeAspect="1"/>
          </p:cNvPicPr>
          <p:nvPr/>
        </p:nvPicPr>
        <p:blipFill>
          <a:blip r:embed="rId2"/>
          <a:stretch>
            <a:fillRect/>
          </a:stretch>
        </p:blipFill>
        <p:spPr>
          <a:xfrm>
            <a:off x="3649829" y="0"/>
            <a:ext cx="5722771" cy="6744322"/>
          </a:xfrm>
          <a:prstGeom prst="rect">
            <a:avLst/>
          </a:prstGeom>
        </p:spPr>
      </p:pic>
    </p:spTree>
    <p:extLst>
      <p:ext uri="{BB962C8B-B14F-4D97-AF65-F5344CB8AC3E}">
        <p14:creationId xmlns:p14="http://schemas.microsoft.com/office/powerpoint/2010/main" val="2952947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Cambria" panose="02040503050406030204" pitchFamily="18" charset="0"/>
                <a:ea typeface="Cambria" panose="02040503050406030204" pitchFamily="18" charset="0"/>
                <a:sym typeface="Helvetica"/>
              </a:rPr>
              <a:t>“</a:t>
            </a:r>
          </a:p>
        </p:txBody>
      </p:sp>
      <p:pic>
        <p:nvPicPr>
          <p:cNvPr id="6" name="Picture 5">
            <a:extLst>
              <a:ext uri="{FF2B5EF4-FFF2-40B4-BE49-F238E27FC236}">
                <a16:creationId xmlns:a16="http://schemas.microsoft.com/office/drawing/2014/main" xmlns=""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xmlns=""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xmlns=""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xmlns="" id="{FF2FC547-6F85-494F-AFFC-3BC419447D88}"/>
                </a:ext>
              </a:extLst>
            </p:cNvPr>
            <p:cNvSpPr txBox="1"/>
            <p:nvPr/>
          </p:nvSpPr>
          <p:spPr>
            <a:xfrm rot="21186262">
              <a:off x="8907085" y="2059077"/>
              <a:ext cx="248743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vở</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tập</a:t>
              </a:r>
              <a:endPar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0" name="TextBox 9">
            <a:extLst>
              <a:ext uri="{FF2B5EF4-FFF2-40B4-BE49-F238E27FC236}">
                <a16:creationId xmlns:a16="http://schemas.microsoft.com/office/drawing/2014/main" xmlns="" id="{53637ED9-0870-46E4-B37D-1AA74F2F00E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2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srgbClr val="000000"/>
                </a:solidFill>
                <a:latin typeface="Cambria" panose="02040503050406030204" pitchFamily="18" charset="0"/>
                <a:ea typeface="Cambria" panose="02040503050406030204" pitchFamily="18"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xmlns="" id="{9B53E383-1C10-47A8-AD8E-B1EA2D230334}"/>
              </a:ext>
            </a:extLst>
          </p:cNvPr>
          <p:cNvPicPr>
            <a:picLocks noChangeAspect="1"/>
          </p:cNvPicPr>
          <p:nvPr/>
        </p:nvPicPr>
        <p:blipFill>
          <a:blip r:embed="rId5"/>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Cambria" panose="02040503050406030204" pitchFamily="18" charset="0"/>
                <a:ea typeface="Cambria" panose="02040503050406030204" pitchFamily="18" charset="0"/>
                <a:sym typeface="Helvetica"/>
              </a:rPr>
              <a:t>“</a:t>
            </a:r>
          </a:p>
        </p:txBody>
      </p:sp>
      <p:pic>
        <p:nvPicPr>
          <p:cNvPr id="6" name="Picture 5">
            <a:extLst>
              <a:ext uri="{FF2B5EF4-FFF2-40B4-BE49-F238E27FC236}">
                <a16:creationId xmlns:a16="http://schemas.microsoft.com/office/drawing/2014/main" xmlns="" id="{CA940916-5A1F-4BD1-BE7C-71862F69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xmlns=""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xmlns="" id="{9F17BC90-A39E-484C-B0C6-95C528F2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xmlns="" id="{FF2FC547-6F85-494F-AFFC-3BC419447D88}"/>
                </a:ext>
              </a:extLst>
            </p:cNvPr>
            <p:cNvSpPr txBox="1"/>
            <p:nvPr/>
          </p:nvSpPr>
          <p:spPr>
            <a:xfrm rot="21186262">
              <a:off x="8907085" y="1658968"/>
              <a:ext cx="2487432"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0" name="TextBox 9">
            <a:extLst>
              <a:ext uri="{FF2B5EF4-FFF2-40B4-BE49-F238E27FC236}">
                <a16:creationId xmlns:a16="http://schemas.microsoft.com/office/drawing/2014/main" xmlns="" id="{53637ED9-0870-46E4-B37D-1AA74F2F00EB}"/>
              </a:ext>
            </a:extLst>
          </p:cNvPr>
          <p:cNvSpPr txBox="1"/>
          <p:nvPr/>
        </p:nvSpPr>
        <p:spPr>
          <a:xfrm>
            <a:off x="386393" y="1709994"/>
            <a:ext cx="7872252" cy="4401205"/>
          </a:xfrm>
          <a:custGeom>
            <a:avLst/>
            <a:gdLst>
              <a:gd name="connsiteX0" fmla="*/ 0 w 7872252"/>
              <a:gd name="connsiteY0" fmla="*/ 0 h 4401205"/>
              <a:gd name="connsiteX1" fmla="*/ 7872252 w 7872252"/>
              <a:gd name="connsiteY1" fmla="*/ 0 h 4401205"/>
              <a:gd name="connsiteX2" fmla="*/ 7872252 w 7872252"/>
              <a:gd name="connsiteY2" fmla="*/ 4401205 h 4401205"/>
              <a:gd name="connsiteX3" fmla="*/ 0 w 7872252"/>
              <a:gd name="connsiteY3" fmla="*/ 4401205 h 4401205"/>
              <a:gd name="connsiteX4" fmla="*/ 0 w 7872252"/>
              <a:gd name="connsiteY4" fmla="*/ 0 h 440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401205" fill="none" extrusionOk="0">
                <a:moveTo>
                  <a:pt x="0" y="0"/>
                </a:moveTo>
                <a:cubicBezTo>
                  <a:pt x="1582630" y="9338"/>
                  <a:pt x="4753962" y="118926"/>
                  <a:pt x="7872252" y="0"/>
                </a:cubicBezTo>
                <a:cubicBezTo>
                  <a:pt x="7874750" y="1705373"/>
                  <a:pt x="7790302" y="2595712"/>
                  <a:pt x="7872252" y="4401205"/>
                </a:cubicBezTo>
                <a:cubicBezTo>
                  <a:pt x="6721078" y="4476180"/>
                  <a:pt x="1600643" y="4531605"/>
                  <a:pt x="0" y="4401205"/>
                </a:cubicBezTo>
                <a:cubicBezTo>
                  <a:pt x="94029" y="2814738"/>
                  <a:pt x="57206" y="2079976"/>
                  <a:pt x="0" y="0"/>
                </a:cubicBezTo>
                <a:close/>
              </a:path>
              <a:path w="7872252" h="4401205" stroke="0" extrusionOk="0">
                <a:moveTo>
                  <a:pt x="0" y="0"/>
                </a:moveTo>
                <a:cubicBezTo>
                  <a:pt x="1934348" y="-62486"/>
                  <a:pt x="4255902" y="158418"/>
                  <a:pt x="7872252" y="0"/>
                </a:cubicBezTo>
                <a:cubicBezTo>
                  <a:pt x="7715098" y="1231750"/>
                  <a:pt x="7704024" y="3526236"/>
                  <a:pt x="7872252" y="4401205"/>
                </a:cubicBezTo>
                <a:cubicBezTo>
                  <a:pt x="5180451" y="4551678"/>
                  <a:pt x="1783763" y="4550919"/>
                  <a:pt x="0" y="4401205"/>
                </a:cubicBezTo>
                <a:cubicBezTo>
                  <a:pt x="26562" y="3428853"/>
                  <a:pt x="-135358" y="10154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Ngôi nhà của em là một căn hộ chung cư nằm trên tầng 10 của một tòa nhà cao tầng. Gia đình em mới chuyển đến đây được 2 năm. Căn hộ có hình dạng vuông vắn, được sơn màu trắng tinh khôi, từ cửa sổ có thể nhìn thấy toàn cảnh thành phố. Bên trong nhà, phòng khách được trang trí hiện đại với bộ sofa da và một chiếc tivi màn hình phẳng. Phòng bếp được thiết kế thông minh với đầy đủ thiết bị. Em rất thích ngắm nhìn thành phố từ ban công của căn hộ.</a:t>
            </a:r>
          </a:p>
        </p:txBody>
      </p:sp>
      <p:pic>
        <p:nvPicPr>
          <p:cNvPr id="2" name="Picture 1">
            <a:extLst>
              <a:ext uri="{FF2B5EF4-FFF2-40B4-BE49-F238E27FC236}">
                <a16:creationId xmlns:a16="http://schemas.microsoft.com/office/drawing/2014/main" xmlns="" id="{9B53E383-1C10-47A8-AD8E-B1EA2D230334}"/>
              </a:ext>
            </a:extLst>
          </p:cNvPr>
          <p:cNvPicPr>
            <a:picLocks noChangeAspect="1"/>
          </p:cNvPicPr>
          <p:nvPr/>
        </p:nvPicPr>
        <p:blipFill>
          <a:blip r:embed="rId4"/>
          <a:stretch>
            <a:fillRect/>
          </a:stretch>
        </p:blipFill>
        <p:spPr>
          <a:xfrm>
            <a:off x="1408379" y="-896047"/>
            <a:ext cx="5828281" cy="3255546"/>
          </a:xfrm>
          <a:prstGeom prst="rect">
            <a:avLst/>
          </a:prstGeom>
        </p:spPr>
      </p:pic>
    </p:spTree>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xmlns="" id="{48F70D47-D71E-4C01-9BEA-7C41B95C18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xmlns="" id="{0338669A-8381-4E3F-85DE-DECE692CE2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xmlns="" id="{4F95C1C1-5A05-4B23-A6C8-5B304CDE05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xmlns=""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xmlns="" id="{A619711B-DCD9-4B26-98C9-CB60D0A5702B}"/>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xmlns=""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xmlns=""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xmlns="" id="{CCB3485B-28BE-4D36-AE37-1642CC44A2A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xmlns=""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xmlns=""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xmlns="" id="{4091F324-191B-4924-8004-C32017E0E5B9}"/>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xmlns=""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xmlns="" id="{D916AC5F-6143-473E-BE61-F2CCFCBE7249}"/>
              </a:ext>
            </a:extLst>
          </p:cNvPr>
          <p:cNvPicPr>
            <a:picLocks noChangeAspect="1"/>
          </p:cNvPicPr>
          <p:nvPr/>
        </p:nvPicPr>
        <p:blipFill>
          <a:blip r:embed="rId9"/>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11"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xmlns=""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xmlns=""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xmlns=""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xmlns=""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xmlns=""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4" name="Picture 3" descr="A green and red text on a black background&#10;&#10;AI-generated content may be incorrect.">
            <a:extLst>
              <a:ext uri="{FF2B5EF4-FFF2-40B4-BE49-F238E27FC236}">
                <a16:creationId xmlns:a16="http://schemas.microsoft.com/office/drawing/2014/main" xmlns="" id="{552FE779-9D1A-1096-92C6-20564A2F1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217" y="2658139"/>
            <a:ext cx="5861910" cy="4719335"/>
          </a:xfrm>
          <a:prstGeom prst="rect">
            <a:avLst/>
          </a:prstGeom>
        </p:spPr>
      </p:pic>
    </p:spTree>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xmlns=""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xmlns=""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Vẽ</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ngôi</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nhà</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em</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yêu</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thích</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Viết</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2 - 3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câu</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giới</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thiệu</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bức</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tranh</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của</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em</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 name="Picture 2">
            <a:extLst>
              <a:ext uri="{FF2B5EF4-FFF2-40B4-BE49-F238E27FC236}">
                <a16:creationId xmlns:a16="http://schemas.microsoft.com/office/drawing/2014/main" xmlns="" id="{13C28433-FF88-4747-B387-00AE6FA7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xmlns=""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4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Đây là ngôi nhà mà em yêu thích. Ngôi nhà đơn giản nhưng ấm cúng. Hàng ngày được đón ánh nắng mặc trời rực rỡ.</a:t>
            </a:r>
          </a:p>
        </p:txBody>
      </p:sp>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4084" cy="6872720"/>
            <a:chOff x="0" y="0"/>
            <a:chExt cx="329515" cy="2715149"/>
          </a:xfrm>
        </p:grpSpPr>
        <p:sp>
          <p:nvSpPr>
            <p:cNvPr id="3" name="Freeform 3"/>
            <p:cNvSpPr/>
            <p:nvPr/>
          </p:nvSpPr>
          <p:spPr>
            <a:xfrm>
              <a:off x="0" y="0"/>
              <a:ext cx="329515" cy="2715149"/>
            </a:xfrm>
            <a:custGeom>
              <a:avLst/>
              <a:gdLst/>
              <a:ahLst/>
              <a:cxnLst/>
              <a:rect l="l" t="t" r="r" b="b"/>
              <a:pathLst>
                <a:path w="329515" h="2715149">
                  <a:moveTo>
                    <a:pt x="0" y="0"/>
                  </a:moveTo>
                  <a:lnTo>
                    <a:pt x="329515" y="0"/>
                  </a:lnTo>
                  <a:lnTo>
                    <a:pt x="329515" y="2715149"/>
                  </a:lnTo>
                  <a:lnTo>
                    <a:pt x="0" y="2715149"/>
                  </a:lnTo>
                  <a:close/>
                </a:path>
              </a:pathLst>
            </a:custGeom>
            <a:solidFill>
              <a:srgbClr val="F7B0CD"/>
            </a:solidFill>
          </p:spPr>
          <p:txBody>
            <a:bodyPr/>
            <a:lstStyle/>
            <a:p>
              <a:pPr defTabSz="609630"/>
              <a:endParaRPr lang="en-US" sz="1200">
                <a:solidFill>
                  <a:prstClr val="black"/>
                </a:solidFill>
                <a:latin typeface="Calibri"/>
              </a:endParaRPr>
            </a:p>
          </p:txBody>
        </p:sp>
        <p:sp>
          <p:nvSpPr>
            <p:cNvPr id="4" name="TextBox 4"/>
            <p:cNvSpPr txBox="1"/>
            <p:nvPr/>
          </p:nvSpPr>
          <p:spPr>
            <a:xfrm>
              <a:off x="0" y="-28575"/>
              <a:ext cx="329515" cy="27437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369917" y="0"/>
            <a:ext cx="864061" cy="6887441"/>
          </a:xfrm>
          <a:custGeom>
            <a:avLst/>
            <a:gdLst/>
            <a:ahLst/>
            <a:cxnLst/>
            <a:rect l="l" t="t" r="r" b="b"/>
            <a:pathLst>
              <a:path w="1296091" h="10331161">
                <a:moveTo>
                  <a:pt x="0" y="0"/>
                </a:moveTo>
                <a:lnTo>
                  <a:pt x="1296091" y="0"/>
                </a:lnTo>
                <a:lnTo>
                  <a:pt x="1296091" y="10331161"/>
                </a:lnTo>
                <a:lnTo>
                  <a:pt x="0" y="103311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17" name="Freeform 9"/>
          <p:cNvSpPr/>
          <p:nvPr/>
        </p:nvSpPr>
        <p:spPr>
          <a:xfrm>
            <a:off x="1590736" y="2709170"/>
            <a:ext cx="4859537" cy="4148830"/>
          </a:xfrm>
          <a:custGeom>
            <a:avLst/>
            <a:gdLst/>
            <a:ahLst/>
            <a:cxnLst/>
            <a:rect l="l" t="t" r="r" b="b"/>
            <a:pathLst>
              <a:path w="7289306" h="6223245">
                <a:moveTo>
                  <a:pt x="0" y="0"/>
                </a:moveTo>
                <a:lnTo>
                  <a:pt x="7289306" y="0"/>
                </a:lnTo>
                <a:lnTo>
                  <a:pt x="7289306" y="6223245"/>
                </a:lnTo>
                <a:lnTo>
                  <a:pt x="0" y="62232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4328" y="-15240"/>
            <a:ext cx="1544454" cy="1544454"/>
          </a:xfrm>
          <a:prstGeom prst="rect">
            <a:avLst/>
          </a:prstGeom>
        </p:spPr>
      </p:pic>
      <p:pic>
        <p:nvPicPr>
          <p:cNvPr id="7" name="Picture 6" descr="A red and green text on a black background&#10;&#10;AI-generated content may be incorrect.">
            <a:extLst>
              <a:ext uri="{FF2B5EF4-FFF2-40B4-BE49-F238E27FC236}">
                <a16:creationId xmlns:a16="http://schemas.microsoft.com/office/drawing/2014/main" xmlns="" id="{57A7ABCC-B99B-EDE1-2765-9EC880DB4A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3400" y="643047"/>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FC"/>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834084" cy="6872720"/>
            <a:chOff x="0" y="0"/>
            <a:chExt cx="329515" cy="2715149"/>
          </a:xfrm>
        </p:grpSpPr>
        <p:sp>
          <p:nvSpPr>
            <p:cNvPr id="4" name="Freeform 4"/>
            <p:cNvSpPr/>
            <p:nvPr/>
          </p:nvSpPr>
          <p:spPr>
            <a:xfrm>
              <a:off x="0" y="0"/>
              <a:ext cx="329515" cy="2715149"/>
            </a:xfrm>
            <a:custGeom>
              <a:avLst/>
              <a:gdLst/>
              <a:ahLst/>
              <a:cxnLst/>
              <a:rect l="l" t="t" r="r" b="b"/>
              <a:pathLst>
                <a:path w="329515" h="2715149">
                  <a:moveTo>
                    <a:pt x="0" y="0"/>
                  </a:moveTo>
                  <a:lnTo>
                    <a:pt x="329515" y="0"/>
                  </a:lnTo>
                  <a:lnTo>
                    <a:pt x="329515" y="2715149"/>
                  </a:lnTo>
                  <a:lnTo>
                    <a:pt x="0" y="2715149"/>
                  </a:lnTo>
                  <a:close/>
                </a:path>
              </a:pathLst>
            </a:custGeom>
            <a:solidFill>
              <a:srgbClr val="F7B0CD"/>
            </a:solidFill>
          </p:spPr>
          <p:txBody>
            <a:bodyPr/>
            <a:lstStyle/>
            <a:p>
              <a:pPr defTabSz="609630"/>
              <a:endParaRPr lang="en-US" sz="1200">
                <a:solidFill>
                  <a:prstClr val="black"/>
                </a:solidFill>
                <a:latin typeface="Calibri"/>
              </a:endParaRPr>
            </a:p>
          </p:txBody>
        </p:sp>
        <p:sp>
          <p:nvSpPr>
            <p:cNvPr id="5" name="TextBox 5"/>
            <p:cNvSpPr txBox="1"/>
            <p:nvPr/>
          </p:nvSpPr>
          <p:spPr>
            <a:xfrm>
              <a:off x="0" y="-28575"/>
              <a:ext cx="329515" cy="27437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69917" y="0"/>
            <a:ext cx="864061" cy="6887441"/>
          </a:xfrm>
          <a:custGeom>
            <a:avLst/>
            <a:gdLst/>
            <a:ahLst/>
            <a:cxnLst/>
            <a:rect l="l" t="t" r="r" b="b"/>
            <a:pathLst>
              <a:path w="1296091" h="10331161">
                <a:moveTo>
                  <a:pt x="0" y="0"/>
                </a:moveTo>
                <a:lnTo>
                  <a:pt x="1296091" y="0"/>
                </a:lnTo>
                <a:lnTo>
                  <a:pt x="1296091" y="10331161"/>
                </a:lnTo>
                <a:lnTo>
                  <a:pt x="0" y="103311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4"/>
          <a:stretch>
            <a:fillRect/>
          </a:stretch>
        </p:blipFill>
        <p:spPr>
          <a:xfrm>
            <a:off x="3403600" y="533400"/>
            <a:ext cx="9512066" cy="3521176"/>
          </a:xfrm>
          <a:prstGeom prst="rect">
            <a:avLst/>
          </a:prstGeom>
        </p:spPr>
      </p:pic>
      <p:sp>
        <p:nvSpPr>
          <p:cNvPr id="11" name="Freeform 20"/>
          <p:cNvSpPr/>
          <p:nvPr/>
        </p:nvSpPr>
        <p:spPr>
          <a:xfrm>
            <a:off x="1244137" y="2667000"/>
            <a:ext cx="5151562" cy="4205721"/>
          </a:xfrm>
          <a:custGeom>
            <a:avLst/>
            <a:gdLst/>
            <a:ahLst/>
            <a:cxnLst/>
            <a:rect l="l" t="t" r="r" b="b"/>
            <a:pathLst>
              <a:path w="4136730" h="3531733">
                <a:moveTo>
                  <a:pt x="0" y="0"/>
                </a:moveTo>
                <a:lnTo>
                  <a:pt x="4136729" y="0"/>
                </a:lnTo>
                <a:lnTo>
                  <a:pt x="4136729" y="3531733"/>
                </a:lnTo>
                <a:lnTo>
                  <a:pt x="0" y="35317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090D354C-44A1-411D-A255-C1E5C3A3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1DBD214B-48AA-4BFE-9B9F-871FAB269A8C}"/>
              </a:ext>
            </a:extLst>
          </p:cNvPr>
          <p:cNvSpPr/>
          <p:nvPr/>
        </p:nvSpPr>
        <p:spPr>
          <a:xfrm>
            <a:off x="2310704" y="2324694"/>
            <a:ext cx="8402321" cy="35579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xmlns="" id="{3120D6BE-76C9-4615-B916-00D585BD50D3}"/>
              </a:ext>
            </a:extLst>
          </p:cNvPr>
          <p:cNvGrpSpPr/>
          <p:nvPr/>
        </p:nvGrpSpPr>
        <p:grpSpPr>
          <a:xfrm>
            <a:off x="4611799" y="2505670"/>
            <a:ext cx="3501971" cy="923330"/>
            <a:chOff x="4052536" y="825395"/>
            <a:chExt cx="2423888" cy="923330"/>
          </a:xfrm>
        </p:grpSpPr>
        <p:sp>
          <p:nvSpPr>
            <p:cNvPr id="14" name="矩形: 圆角 10">
              <a:extLst>
                <a:ext uri="{FF2B5EF4-FFF2-40B4-BE49-F238E27FC236}">
                  <a16:creationId xmlns:a16="http://schemas.microsoft.com/office/drawing/2014/main" xmlns="" id="{56207720-0FB3-41FA-B406-26EA09A7B9F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xmlns="" id="{9EAE1AAF-5B39-424B-9070-D85614EC28F8}"/>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pic>
        <p:nvPicPr>
          <p:cNvPr id="6" name="Picture 5">
            <a:extLst>
              <a:ext uri="{FF2B5EF4-FFF2-40B4-BE49-F238E27FC236}">
                <a16:creationId xmlns:a16="http://schemas.microsoft.com/office/drawing/2014/main" xmlns="" id="{64672BB0-9FC9-4CC3-B100-B38524E887D7}"/>
              </a:ext>
            </a:extLst>
          </p:cNvPr>
          <p:cNvPicPr>
            <a:picLocks noChangeAspect="1"/>
          </p:cNvPicPr>
          <p:nvPr/>
        </p:nvPicPr>
        <p:blipFill>
          <a:blip r:embed="rId3"/>
          <a:stretch>
            <a:fillRect/>
          </a:stretch>
        </p:blipFill>
        <p:spPr>
          <a:xfrm>
            <a:off x="2930443" y="3426003"/>
            <a:ext cx="6803726" cy="2780017"/>
          </a:xfrm>
          <a:prstGeom prst="rect">
            <a:avLst/>
          </a:prstGeom>
        </p:spPr>
      </p:pic>
      <p:sp>
        <p:nvSpPr>
          <p:cNvPr id="2" name="Freeform 9">
            <a:extLst>
              <a:ext uri="{FF2B5EF4-FFF2-40B4-BE49-F238E27FC236}">
                <a16:creationId xmlns:a16="http://schemas.microsoft.com/office/drawing/2014/main" xmlns="" id="{06730AE2-0FD4-D21E-144E-0F6DAC00EB88}"/>
              </a:ext>
            </a:extLst>
          </p:cNvPr>
          <p:cNvSpPr/>
          <p:nvPr/>
        </p:nvSpPr>
        <p:spPr>
          <a:xfrm>
            <a:off x="-133813" y="3359888"/>
            <a:ext cx="4556958" cy="3716079"/>
          </a:xfrm>
          <a:custGeom>
            <a:avLst/>
            <a:gdLst/>
            <a:ahLst/>
            <a:cxnLst/>
            <a:rect l="l" t="t" r="r" b="b"/>
            <a:pathLst>
              <a:path w="7289306" h="6223245">
                <a:moveTo>
                  <a:pt x="0" y="0"/>
                </a:moveTo>
                <a:lnTo>
                  <a:pt x="7289306" y="0"/>
                </a:lnTo>
                <a:lnTo>
                  <a:pt x="7289306" y="6223245"/>
                </a:lnTo>
                <a:lnTo>
                  <a:pt x="0" y="62232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222803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xmlns=""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xmlns=""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xmlns=""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xmlns=""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1</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xmlns=""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xmlns="" id="{E4D4475B-E5FD-4546-A782-544CDB4A5F57}"/>
              </a:ext>
            </a:extLst>
          </p:cNvPr>
          <p:cNvPicPr>
            <a:picLocks noChangeAspect="1"/>
          </p:cNvPicPr>
          <p:nvPr/>
        </p:nvPicPr>
        <p:blipFill>
          <a:blip r:embed="rId4"/>
          <a:stretch>
            <a:fillRect/>
          </a:stretch>
        </p:blipFill>
        <p:spPr>
          <a:xfrm>
            <a:off x="596106" y="3443681"/>
            <a:ext cx="6943946"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xmlns="" id="{50A0CC3E-F24A-49A8-908E-73E58A151EAC}"/>
              </a:ext>
            </a:extLst>
          </p:cNvPr>
          <p:cNvSpPr txBox="1"/>
          <p:nvPr/>
        </p:nvSpPr>
        <p:spPr>
          <a:xfrm>
            <a:off x="1239554" y="248977"/>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mbria" panose="02040503050406030204" pitchFamily="18" charset="0"/>
                <a:ea typeface="Cambria" panose="02040503050406030204" pitchFamily="18"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mbria" panose="02040503050406030204" pitchFamily="18"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xmlns=""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128" y="1939761"/>
            <a:ext cx="968915" cy="968915"/>
          </a:xfrm>
          <a:prstGeom prst="rect">
            <a:avLst/>
          </a:prstGeom>
        </p:spPr>
      </p:pic>
      <p:sp>
        <p:nvSpPr>
          <p:cNvPr id="14" name="Rectangle 13">
            <a:extLst>
              <a:ext uri="{FF2B5EF4-FFF2-40B4-BE49-F238E27FC236}">
                <a16:creationId xmlns:a16="http://schemas.microsoft.com/office/drawing/2014/main" xmlns="" id="{A05EE4A6-9428-44D9-8ABD-6A1DFE5843F3}"/>
              </a:ext>
            </a:extLst>
          </p:cNvPr>
          <p:cNvSpPr>
            <a:spLocks noChangeArrowheads="1"/>
          </p:cNvSpPr>
          <p:nvPr/>
        </p:nvSpPr>
        <p:spPr bwMode="auto">
          <a:xfrm>
            <a:off x="1457626" y="1851403"/>
            <a:ext cx="618599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600" dirty="0">
                <a:solidFill>
                  <a:srgbClr val="045497"/>
                </a:solidFill>
                <a:latin typeface="Cambria" panose="02040503050406030204" pitchFamily="18" charset="0"/>
                <a:ea typeface="Cambria" panose="02040503050406030204" pitchFamily="18" charset="0"/>
                <a:cs typeface="Arial-Rounded" panose="020B0500000000000000" pitchFamily="34" charset="0"/>
              </a:rPr>
              <a:t>Ngôi nhà trong tranh thuộc loại nhà gì?</a:t>
            </a:r>
            <a:endParaRPr kumimoji="0" lang="en-US" altLang="en-US" sz="36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a:extLst>
              <a:ext uri="{FF2B5EF4-FFF2-40B4-BE49-F238E27FC236}">
                <a16:creationId xmlns:a16="http://schemas.microsoft.com/office/drawing/2014/main" xmlns="" id="{A7BB83ED-B5F0-41F8-AA1D-4DC255E7A99A}"/>
              </a:ext>
            </a:extLst>
          </p:cNvPr>
          <p:cNvSpPr>
            <a:spLocks noChangeArrowheads="1"/>
          </p:cNvSpPr>
          <p:nvPr/>
        </p:nvSpPr>
        <p:spPr bwMode="auto">
          <a:xfrm>
            <a:off x="1515616" y="3174465"/>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Ngôi</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nhà</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đó</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có</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những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đặc</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điểm</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gì</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nổi</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bật</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hình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dạng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màu</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sắc</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cảnh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vật</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xung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quanh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15">
            <a:extLst>
              <a:ext uri="{FF2B5EF4-FFF2-40B4-BE49-F238E27FC236}">
                <a16:creationId xmlns:a16="http://schemas.microsoft.com/office/drawing/2014/main" xmlns="" id="{FCF9ECD8-6DB9-4BDD-A5DE-C8DBF564FF83}"/>
              </a:ext>
            </a:extLst>
          </p:cNvPr>
          <p:cNvSpPr>
            <a:spLocks noChangeArrowheads="1"/>
          </p:cNvSpPr>
          <p:nvPr/>
        </p:nvSpPr>
        <p:spPr bwMode="auto">
          <a:xfrm>
            <a:off x="1530043" y="4835471"/>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xmlns=""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01" y="2944214"/>
            <a:ext cx="968915" cy="968915"/>
          </a:xfrm>
          <a:prstGeom prst="rect">
            <a:avLst/>
          </a:prstGeom>
        </p:spPr>
      </p:pic>
      <p:pic>
        <p:nvPicPr>
          <p:cNvPr id="18" name="Picture 17" descr="Gold Mr. Feels">
            <a:extLst>
              <a:ext uri="{FF2B5EF4-FFF2-40B4-BE49-F238E27FC236}">
                <a16:creationId xmlns:a16="http://schemas.microsoft.com/office/drawing/2014/main" xmlns=""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82" y="4549822"/>
            <a:ext cx="968915" cy="968915"/>
          </a:xfrm>
          <a:prstGeom prst="rect">
            <a:avLst/>
          </a:prstGeom>
        </p:spPr>
      </p:pic>
      <p:sp>
        <p:nvSpPr>
          <p:cNvPr id="20" name="Rectangle 19">
            <a:extLst>
              <a:ext uri="{FF2B5EF4-FFF2-40B4-BE49-F238E27FC236}">
                <a16:creationId xmlns:a16="http://schemas.microsoft.com/office/drawing/2014/main" xmlns="" id="{AE26FAA6-9A15-4E6A-9C44-707A2095903E}"/>
              </a:ext>
            </a:extLst>
          </p:cNvPr>
          <p:cNvSpPr>
            <a:spLocks noChangeArrowheads="1"/>
          </p:cNvSpPr>
          <p:nvPr/>
        </p:nvSpPr>
        <p:spPr bwMode="auto">
          <a:xfrm>
            <a:off x="1597671" y="5663474"/>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xmlns=""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210" y="5624046"/>
            <a:ext cx="968915" cy="968915"/>
          </a:xfrm>
          <a:prstGeom prst="rect">
            <a:avLst/>
          </a:prstGeom>
        </p:spPr>
      </p:pic>
      <p:pic>
        <p:nvPicPr>
          <p:cNvPr id="3" name="Picture 2">
            <a:extLst>
              <a:ext uri="{FF2B5EF4-FFF2-40B4-BE49-F238E27FC236}">
                <a16:creationId xmlns:a16="http://schemas.microsoft.com/office/drawing/2014/main" xmlns=""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xmlns=""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xmlns=""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B08C682F-7166-4E36-A707-349DB797C650}"/>
              </a:ext>
            </a:extLst>
          </p:cNvPr>
          <p:cNvSpPr>
            <a:spLocks noGrp="1"/>
          </p:cNvSpPr>
          <p:nvPr>
            <p:ph type="pic" sz="half" idx="4294967295"/>
          </p:nvPr>
        </p:nvSpPr>
        <p:spPr>
          <a:xfrm>
            <a:off x="7401770" y="-6275"/>
            <a:ext cx="4795752" cy="6870550"/>
          </a:xfrm>
          <a:prstGeom prst="rect">
            <a:avLst/>
          </a:prstGeom>
        </p:spPr>
        <p:txBody>
          <a:bodyPr/>
          <a:lstStyle/>
          <a:p>
            <a:endParaRPr lang="en-US">
              <a:latin typeface="Cambria" panose="02040503050406030204" pitchFamily="18" charset="0"/>
              <a:ea typeface="Cambria" panose="02040503050406030204" pitchFamily="18" charset="0"/>
            </a:endParaRPr>
          </a:p>
        </p:txBody>
      </p:sp>
      <p:sp>
        <p:nvSpPr>
          <p:cNvPr id="3" name="Title 2">
            <a:extLst>
              <a:ext uri="{FF2B5EF4-FFF2-40B4-BE49-F238E27FC236}">
                <a16:creationId xmlns:a16="http://schemas.microsoft.com/office/drawing/2014/main" xmlns=""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latin typeface="Cambria" panose="02040503050406030204" pitchFamily="18" charset="0"/>
              <a:ea typeface="Cambria" panose="02040503050406030204" pitchFamily="18" charset="0"/>
            </a:endParaRPr>
          </a:p>
        </p:txBody>
      </p:sp>
      <p:pic>
        <p:nvPicPr>
          <p:cNvPr id="4" name="图片 1">
            <a:extLst>
              <a:ext uri="{FF2B5EF4-FFF2-40B4-BE49-F238E27FC236}">
                <a16:creationId xmlns:a16="http://schemas.microsoft.com/office/drawing/2014/main" xmlns=""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xmlns=""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xmlns="" id="{B5786524-597D-4823-B748-E10B854B5BE1}"/>
              </a:ext>
            </a:extLst>
          </p:cNvPr>
          <p:cNvSpPr txBox="1"/>
          <p:nvPr/>
        </p:nvSpPr>
        <p:spPr>
          <a:xfrm>
            <a:off x="4020610" y="1193408"/>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xmlns="" id="{C994EA4E-7802-469D-925E-4D115E809DC7}"/>
              </a:ext>
            </a:extLst>
          </p:cNvPr>
          <p:cNvSpPr txBox="1"/>
          <p:nvPr/>
        </p:nvSpPr>
        <p:spPr>
          <a:xfrm>
            <a:off x="3678866" y="1964314"/>
            <a:ext cx="8418688"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Nói</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về</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đặc</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điểm</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của</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sự</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vật</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trong</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tranh</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ngôi</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nhà</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và</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cảnh</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vật</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xung</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quanh</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a:extLst>
              <a:ext uri="{FF2B5EF4-FFF2-40B4-BE49-F238E27FC236}">
                <a16:creationId xmlns:a16="http://schemas.microsoft.com/office/drawing/2014/main" xmlns="" id="{48EC6C65-FA64-4102-AF4C-630A80B495FD}"/>
              </a:ext>
            </a:extLst>
          </p:cNvPr>
          <p:cNvPicPr>
            <a:picLocks noChangeAspect="1"/>
          </p:cNvPicPr>
          <p:nvPr/>
        </p:nvPicPr>
        <p:blipFill>
          <a:blip r:embed="rId4"/>
          <a:stretch>
            <a:fillRect/>
          </a:stretch>
        </p:blipFill>
        <p:spPr>
          <a:xfrm>
            <a:off x="6434040" y="-133275"/>
            <a:ext cx="5742930" cy="1176630"/>
          </a:xfrm>
          <a:prstGeom prst="rect">
            <a:avLst/>
          </a:prstGeom>
        </p:spPr>
      </p:pic>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sz="4800" dirty="0">
              <a:latin typeface="Cambria" panose="02040503050406030204" pitchFamily="18" charset="0"/>
              <a:ea typeface="Cambria" panose="02040503050406030204" pitchFamily="18" charset="0"/>
              <a:cs typeface="Arial-Rounded" panose="020B0500000000000000" pitchFamily="34" charset="0"/>
            </a:endParaRPr>
          </a:p>
        </p:txBody>
      </p:sp>
      <p:grpSp>
        <p:nvGrpSpPr>
          <p:cNvPr id="4" name="Group 3">
            <a:extLst>
              <a:ext uri="{FF2B5EF4-FFF2-40B4-BE49-F238E27FC236}">
                <a16:creationId xmlns:a16="http://schemas.microsoft.com/office/drawing/2014/main" xmlns=""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xmlns="" id="{AC5229AF-8268-4C9B-9CE9-8C1EDBA44E6F}"/>
                </a:ext>
              </a:extLst>
            </p:cNvPr>
            <p:cNvPicPr>
              <a:picLocks noChangeAspect="1"/>
            </p:cNvPicPr>
            <p:nvPr/>
          </p:nvPicPr>
          <p:blipFill>
            <a:blip r:embed="rId2"/>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xmlns="" id="{637AE579-F7B1-4D9E-8C11-6759462CBE75}"/>
                </a:ext>
              </a:extLst>
            </p:cNvPr>
            <p:cNvSpPr txBox="1"/>
            <p:nvPr/>
          </p:nvSpPr>
          <p:spPr>
            <a:xfrm flipH="1">
              <a:off x="7459822" y="1912940"/>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Nhận</a:t>
              </a:r>
              <a:r>
                <a:rPr kumimoji="0" lang="en-US" sz="4800" b="0"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xét</a:t>
              </a:r>
              <a:endParaRPr kumimoji="0" lang="en-US" sz="4800" b="0"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7" name="TextBox 6">
            <a:extLst>
              <a:ext uri="{FF2B5EF4-FFF2-40B4-BE49-F238E27FC236}">
                <a16:creationId xmlns:a16="http://schemas.microsoft.com/office/drawing/2014/main" xmlns="" id="{14A3E8A5-65A7-4561-B331-7A01E81726AA}"/>
              </a:ext>
            </a:extLst>
          </p:cNvPr>
          <p:cNvSpPr txBox="1"/>
          <p:nvPr/>
        </p:nvSpPr>
        <p:spPr>
          <a:xfrm>
            <a:off x="3727633" y="163397"/>
            <a:ext cx="608771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8" name="Group 7">
            <a:extLst>
              <a:ext uri="{FF2B5EF4-FFF2-40B4-BE49-F238E27FC236}">
                <a16:creationId xmlns:a16="http://schemas.microsoft.com/office/drawing/2014/main" xmlns=""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xmlns="" id="{E80FB3F8-CCA4-4EA0-9540-226522E09272}"/>
                </a:ext>
              </a:extLst>
            </p:cNvPr>
            <p:cNvPicPr>
              <a:picLocks noChangeAspect="1"/>
            </p:cNvPicPr>
            <p:nvPr/>
          </p:nvPicPr>
          <p:blipFill>
            <a:blip r:embed="rId2"/>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xmlns="" id="{DF285280-0089-4646-BEE0-C3A33731143F}"/>
                </a:ext>
              </a:extLst>
            </p:cNvPr>
            <p:cNvSpPr txBox="1"/>
            <p:nvPr/>
          </p:nvSpPr>
          <p:spPr>
            <a:xfrm flipH="1">
              <a:off x="7427925" y="1774716"/>
              <a:ext cx="259695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rPr>
                <a:t>Trình</a:t>
              </a:r>
              <a:r>
                <a:rPr kumimoji="0" lang="en-US" sz="4800" b="0"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rPr>
                <a:t>bày</a:t>
              </a:r>
              <a:endParaRPr kumimoji="0" lang="en-US" sz="4800" b="0"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2" name="Picture 11" descr="Calendar&#10;&#10;Description automatically generated">
            <a:extLst>
              <a:ext uri="{FF2B5EF4-FFF2-40B4-BE49-F238E27FC236}">
                <a16:creationId xmlns:a16="http://schemas.microsoft.com/office/drawing/2014/main" xmlns="" id="{54EB5DB4-553B-49B1-823E-E33E0DEB14AC}"/>
              </a:ext>
            </a:extLst>
          </p:cNvPr>
          <p:cNvPicPr>
            <a:picLocks noChangeAspect="1"/>
          </p:cNvPicPr>
          <p:nvPr/>
        </p:nvPicPr>
        <p:blipFill rotWithShape="1">
          <a:blip r:embed="rId3">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Scale>
                                      <p:cBhvr>
                                        <p:cTn id="1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2"/>
                                        </p:tgtEl>
                                        <p:attrNameLst>
                                          <p:attrName>ppt_x</p:attrName>
                                          <p:attrName>ppt_y</p:attrName>
                                        </p:attrNameLst>
                                      </p:cBhvr>
                                    </p:animMotion>
                                    <p:animEffect transition="in" filter="fade">
                                      <p:cBhvr>
                                        <p:cTn id="17" dur="1000"/>
                                        <p:tgtEl>
                                          <p:spTgt spid="1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xmlns=""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778" y="1305220"/>
            <a:ext cx="968915" cy="968915"/>
          </a:xfrm>
          <a:prstGeom prst="rect">
            <a:avLst/>
          </a:prstGeom>
        </p:spPr>
      </p:pic>
      <p:sp>
        <p:nvSpPr>
          <p:cNvPr id="14" name="Rectangle 13">
            <a:extLst>
              <a:ext uri="{FF2B5EF4-FFF2-40B4-BE49-F238E27FC236}">
                <a16:creationId xmlns:a16="http://schemas.microsoft.com/office/drawing/2014/main" xmlns="" id="{A05EE4A6-9428-44D9-8ABD-6A1DFE5843F3}"/>
              </a:ext>
            </a:extLst>
          </p:cNvPr>
          <p:cNvSpPr>
            <a:spLocks noChangeArrowheads="1"/>
          </p:cNvSpPr>
          <p:nvPr/>
        </p:nvSpPr>
        <p:spPr bwMode="auto">
          <a:xfrm>
            <a:off x="1820276" y="152463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a:extLst>
              <a:ext uri="{FF2B5EF4-FFF2-40B4-BE49-F238E27FC236}">
                <a16:creationId xmlns:a16="http://schemas.microsoft.com/office/drawing/2014/main" xmlns="" id="{A7BB83ED-B5F0-41F8-AA1D-4DC255E7A99A}"/>
              </a:ext>
            </a:extLst>
          </p:cNvPr>
          <p:cNvSpPr>
            <a:spLocks noChangeArrowheads="1"/>
          </p:cNvSpPr>
          <p:nvPr/>
        </p:nvSpPr>
        <p:spPr bwMode="auto">
          <a:xfrm>
            <a:off x="1878266" y="2786145"/>
            <a:ext cx="562943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xmlns="" id="{FCF9ECD8-6DB9-4BDD-A5DE-C8DBF564FF83}"/>
              </a:ext>
            </a:extLst>
          </p:cNvPr>
          <p:cNvSpPr>
            <a:spLocks noChangeArrowheads="1"/>
          </p:cNvSpPr>
          <p:nvPr/>
        </p:nvSpPr>
        <p:spPr bwMode="auto">
          <a:xfrm>
            <a:off x="1892693" y="420093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xmlns=""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06" y="2532608"/>
            <a:ext cx="968915" cy="968915"/>
          </a:xfrm>
          <a:prstGeom prst="rect">
            <a:avLst/>
          </a:prstGeom>
        </p:spPr>
      </p:pic>
      <p:pic>
        <p:nvPicPr>
          <p:cNvPr id="18" name="Picture 17" descr="Gold Mr. Feels">
            <a:extLst>
              <a:ext uri="{FF2B5EF4-FFF2-40B4-BE49-F238E27FC236}">
                <a16:creationId xmlns:a16="http://schemas.microsoft.com/office/drawing/2014/main" xmlns=""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32" y="3915281"/>
            <a:ext cx="968915" cy="968915"/>
          </a:xfrm>
          <a:prstGeom prst="rect">
            <a:avLst/>
          </a:prstGeom>
        </p:spPr>
      </p:pic>
      <p:sp>
        <p:nvSpPr>
          <p:cNvPr id="20" name="Rectangle 19">
            <a:extLst>
              <a:ext uri="{FF2B5EF4-FFF2-40B4-BE49-F238E27FC236}">
                <a16:creationId xmlns:a16="http://schemas.microsoft.com/office/drawing/2014/main" xmlns="" id="{AE26FAA6-9A15-4E6A-9C44-707A2095903E}"/>
              </a:ext>
            </a:extLst>
          </p:cNvPr>
          <p:cNvSpPr>
            <a:spLocks noChangeArrowheads="1"/>
          </p:cNvSpPr>
          <p:nvPr/>
        </p:nvSpPr>
        <p:spPr bwMode="auto">
          <a:xfrm>
            <a:off x="1960321" y="502893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xmlns=""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860" y="4989505"/>
            <a:ext cx="968915" cy="968915"/>
          </a:xfrm>
          <a:prstGeom prst="rect">
            <a:avLst/>
          </a:prstGeom>
        </p:spPr>
      </p:pic>
      <p:pic>
        <p:nvPicPr>
          <p:cNvPr id="3" name="Picture 2">
            <a:extLst>
              <a:ext uri="{FF2B5EF4-FFF2-40B4-BE49-F238E27FC236}">
                <a16:creationId xmlns:a16="http://schemas.microsoft.com/office/drawing/2014/main" xmlns="" id="{2C0A2E51-95C6-4B3A-96B7-FF7746BF3A5F}"/>
              </a:ext>
            </a:extLst>
          </p:cNvPr>
          <p:cNvPicPr>
            <a:picLocks noChangeAspect="1"/>
          </p:cNvPicPr>
          <p:nvPr/>
        </p:nvPicPr>
        <p:blipFill>
          <a:blip r:embed="rId4"/>
          <a:stretch>
            <a:fillRect/>
          </a:stretch>
        </p:blipFill>
        <p:spPr>
          <a:xfrm>
            <a:off x="7724274" y="1896766"/>
            <a:ext cx="4191000" cy="3111223"/>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xmlns=""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926" y="1329284"/>
            <a:ext cx="968915" cy="968915"/>
          </a:xfrm>
          <a:prstGeom prst="rect">
            <a:avLst/>
          </a:prstGeom>
        </p:spPr>
      </p:pic>
      <p:sp>
        <p:nvSpPr>
          <p:cNvPr id="14" name="Rectangle 13">
            <a:extLst>
              <a:ext uri="{FF2B5EF4-FFF2-40B4-BE49-F238E27FC236}">
                <a16:creationId xmlns:a16="http://schemas.microsoft.com/office/drawing/2014/main" xmlns="" id="{A05EE4A6-9428-44D9-8ABD-6A1DFE5843F3}"/>
              </a:ext>
            </a:extLst>
          </p:cNvPr>
          <p:cNvSpPr>
            <a:spLocks noChangeArrowheads="1"/>
          </p:cNvSpPr>
          <p:nvPr/>
        </p:nvSpPr>
        <p:spPr bwMode="auto">
          <a:xfrm>
            <a:off x="1495424" y="1302481"/>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xmlns="" id="{A7BB83ED-B5F0-41F8-AA1D-4DC255E7A99A}"/>
              </a:ext>
            </a:extLst>
          </p:cNvPr>
          <p:cNvSpPr>
            <a:spLocks noChangeArrowheads="1"/>
          </p:cNvSpPr>
          <p:nvPr/>
        </p:nvSpPr>
        <p:spPr bwMode="auto">
          <a:xfrm>
            <a:off x="1553414" y="281020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xmlns="" id="{FCF9ECD8-6DB9-4BDD-A5DE-C8DBF564FF83}"/>
              </a:ext>
            </a:extLst>
          </p:cNvPr>
          <p:cNvSpPr>
            <a:spLocks noChangeArrowheads="1"/>
          </p:cNvSpPr>
          <p:nvPr/>
        </p:nvSpPr>
        <p:spPr bwMode="auto">
          <a:xfrm>
            <a:off x="1567841" y="397877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Xung quanh ngôi nhà là cây cối, vườn tược</a:t>
            </a:r>
            <a:r>
              <a:rPr lang="en-US"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xmlns=""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554" y="2556672"/>
            <a:ext cx="968915" cy="968915"/>
          </a:xfrm>
          <a:prstGeom prst="rect">
            <a:avLst/>
          </a:prstGeom>
        </p:spPr>
      </p:pic>
      <p:pic>
        <p:nvPicPr>
          <p:cNvPr id="18" name="Picture 17" descr="Gold Mr. Feels">
            <a:extLst>
              <a:ext uri="{FF2B5EF4-FFF2-40B4-BE49-F238E27FC236}">
                <a16:creationId xmlns:a16="http://schemas.microsoft.com/office/drawing/2014/main" xmlns=""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380" y="3939345"/>
            <a:ext cx="968915" cy="968915"/>
          </a:xfrm>
          <a:prstGeom prst="rect">
            <a:avLst/>
          </a:prstGeom>
        </p:spPr>
      </p:pic>
      <p:sp>
        <p:nvSpPr>
          <p:cNvPr id="20" name="Rectangle 19">
            <a:extLst>
              <a:ext uri="{FF2B5EF4-FFF2-40B4-BE49-F238E27FC236}">
                <a16:creationId xmlns:a16="http://schemas.microsoft.com/office/drawing/2014/main" xmlns="" id="{AE26FAA6-9A15-4E6A-9C44-707A2095903E}"/>
              </a:ext>
            </a:extLst>
          </p:cNvPr>
          <p:cNvSpPr>
            <a:spLocks noChangeArrowheads="1"/>
          </p:cNvSpPr>
          <p:nvPr/>
        </p:nvSpPr>
        <p:spPr bwMode="auto">
          <a:xfrm>
            <a:off x="1635469" y="5052997"/>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xmlns=""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08" y="5013569"/>
            <a:ext cx="968915" cy="968915"/>
          </a:xfrm>
          <a:prstGeom prst="rect">
            <a:avLst/>
          </a:prstGeom>
        </p:spPr>
      </p:pic>
      <p:pic>
        <p:nvPicPr>
          <p:cNvPr id="13" name="Picture 12">
            <a:extLst>
              <a:ext uri="{FF2B5EF4-FFF2-40B4-BE49-F238E27FC236}">
                <a16:creationId xmlns:a16="http://schemas.microsoft.com/office/drawing/2014/main" xmlns=""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818</Words>
  <Application>Microsoft Office PowerPoint</Application>
  <PresentationFormat>Widescreen</PresentationFormat>
  <Paragraphs>95</Paragraphs>
  <Slides>20</Slides>
  <Notes>2</Notes>
  <HiddenSlides>0</HiddenSlides>
  <MMClips>1</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20</vt:i4>
      </vt:variant>
    </vt:vector>
  </HeadingPairs>
  <TitlesOfParts>
    <vt:vector size="46" baseType="lpstr">
      <vt:lpstr>#9Slide07 HoneyCream</vt:lpstr>
      <vt:lpstr>Arial</vt:lpstr>
      <vt:lpstr>Arial-Rounded</vt:lpstr>
      <vt:lpstr>Baloo</vt:lpstr>
      <vt:lpstr>Calibri</vt:lpstr>
      <vt:lpstr>Cambria</vt:lpstr>
      <vt:lpstr>Helvetica</vt:lpstr>
      <vt:lpstr>Helvetica Light</vt:lpstr>
      <vt:lpstr>HP001 4 hàng</vt:lpstr>
      <vt:lpstr>Ikaros-Regular</vt:lpstr>
      <vt:lpstr>Lobster</vt:lpstr>
      <vt:lpstr>SVN-Genica Pro</vt:lpstr>
      <vt:lpstr>SVN-Newton</vt:lpstr>
      <vt:lpstr>SVN-Nexa Rush Slab Black Shadow</vt:lpstr>
      <vt:lpstr>SVN-Standly</vt:lpstr>
      <vt:lpstr>Times New Roman</vt:lpstr>
      <vt:lpstr>White Xmas PERSONAL USE</vt:lpstr>
      <vt:lpstr>仓耳玄三M W05</vt:lpstr>
      <vt:lpstr>字魂27号-布丁体</vt:lpstr>
      <vt:lpstr>小美好体</vt:lpstr>
      <vt:lpstr>等线</vt:lpstr>
      <vt:lpstr>1_Office Theme</vt:lpstr>
      <vt:lpstr>White</vt:lpstr>
      <vt:lpstr>1_White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52</cp:revision>
  <dcterms:created xsi:type="dcterms:W3CDTF">2022-08-16T02:59:53Z</dcterms:created>
  <dcterms:modified xsi:type="dcterms:W3CDTF">2025-12-26T08:03:51Z</dcterms:modified>
</cp:coreProperties>
</file>