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30" r:id="rId2"/>
    <p:sldId id="434" r:id="rId3"/>
    <p:sldId id="440" r:id="rId4"/>
    <p:sldId id="441" r:id="rId5"/>
    <p:sldId id="438" r:id="rId6"/>
    <p:sldId id="431"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p:scale>
          <a:sx n="50" d="100"/>
          <a:sy n="50" d="100"/>
        </p:scale>
        <p:origin x="-780" y="-2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extLst>
      <p:ext uri="{BB962C8B-B14F-4D97-AF65-F5344CB8AC3E}">
        <p14:creationId xmlns:p14="http://schemas.microsoft.com/office/powerpoint/2010/main" val="34866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1051719" y="76200"/>
            <a:ext cx="14706599"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dirty="0" smtClean="0">
                <a:solidFill>
                  <a:srgbClr val="FF0066"/>
                </a:solidFill>
                <a:latin typeface="Times New Roman" panose="02020603050405020304" pitchFamily="18" charset="0"/>
              </a:rPr>
              <a:t>UBND PHƯỜNG HƯNG ĐẠO</a:t>
            </a:r>
          </a:p>
          <a:p>
            <a:pPr algn="ctr" eaLnBrk="1" hangingPunct="1">
              <a:spcBef>
                <a:spcPct val="50000"/>
              </a:spcBef>
            </a:pPr>
            <a:r>
              <a:rPr lang="en-US" altLang="en-US" sz="4400" b="1" dirty="0" smtClean="0">
                <a:solidFill>
                  <a:srgbClr val="FF0066"/>
                </a:solidFill>
                <a:latin typeface="Times New Roman" panose="02020603050405020304" pitchFamily="18" charset="0"/>
              </a:rPr>
              <a:t>TRƯỜNG TIỂU HỌC ĐA PHÚC</a:t>
            </a:r>
            <a:endParaRPr lang="vi-VN" altLang="en-US" sz="4400" b="1" dirty="0">
              <a:solidFill>
                <a:srgbClr val="FF0066"/>
              </a:solidFill>
              <a:latin typeface="Times New Roman" panose="02020603050405020304" pitchFamily="18" charset="0"/>
            </a:endParaRPr>
          </a:p>
        </p:txBody>
      </p:sp>
      <p:sp>
        <p:nvSpPr>
          <p:cNvPr id="30" name="Text Box 14"/>
          <p:cNvSpPr txBox="1">
            <a:spLocks noChangeArrowheads="1"/>
          </p:cNvSpPr>
          <p:nvPr/>
        </p:nvSpPr>
        <p:spPr bwMode="auto">
          <a:xfrm>
            <a:off x="2783822" y="4343401"/>
            <a:ext cx="10928600" cy="394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endPar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 HĐCD: CHÂN DUNG </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p>
          <a:p>
            <a:pPr algn="ctr" eaLnBrk="1" hangingPunct="1">
              <a:spcBef>
                <a:spcPts val="1800"/>
              </a:spcBef>
              <a:defRPr/>
            </a:pP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GV: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Xuân</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a:t>
            </a:r>
            <a:r>
              <a:rPr lang="en-US" sz="6000" b="1" dirty="0" smtClean="0">
                <a:solidFill>
                  <a:srgbClr val="0000CC"/>
                </a:solidFill>
                <a:effectLst>
                  <a:outerShdw blurRad="38100" dist="38100" dir="2700000" algn="tl">
                    <a:srgbClr val="000000">
                      <a:alpha val="43137"/>
                    </a:srgbClr>
                  </a:outerShdw>
                </a:effectLst>
                <a:latin typeface="Times New Roman" panose="02020603050405020304" pitchFamily="18" charset="0"/>
              </a:rPr>
              <a:t>CÔ</a:t>
            </a:r>
          </a:p>
          <a:p>
            <a:pPr algn="ctr" eaLnBrk="1" hangingPunct="1">
              <a:spcBef>
                <a:spcPts val="0"/>
              </a:spcBef>
              <a:defRPr/>
            </a:pPr>
            <a:r>
              <a:rPr lang="en-US" sz="6000" b="1" dirty="0" smtClean="0">
                <a:solidFill>
                  <a:srgbClr val="0000CC"/>
                </a:solidFill>
                <a:effectLst>
                  <a:outerShdw blurRad="38100" dist="38100" dir="2700000" algn="tl">
                    <a:srgbClr val="000000">
                      <a:alpha val="43137"/>
                    </a:srgbClr>
                  </a:outerShdw>
                </a:effectLst>
                <a:latin typeface="Times New Roman" panose="02020603050405020304" pitchFamily="18" charset="0"/>
              </a:rPr>
              <a:t>VỀ </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DỰ GIỜ THĂM LỚP</a:t>
            </a:r>
          </a:p>
        </p:txBody>
      </p:sp>
      <p:pic>
        <p:nvPicPr>
          <p:cNvPr id="36"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smtClean="0">
                  <a:solidFill>
                    <a:srgbClr val="FF0066"/>
                  </a:solidFill>
                  <a:latin typeface="Times New Roman" panose="02020603050405020304" pitchFamily="18" charset="0"/>
                  <a:cs typeface="Times New Roman" panose="02020603050405020304" pitchFamily="18" charset="0"/>
                </a:rPr>
                <a:t>1. Cách quan sát để nhận ra nét riêng của mỗi người.</a:t>
              </a:r>
              <a:endParaRPr lang="en-US" sz="3800" b="1">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028" name="Picture 4" descr="Bộ GD-ĐT thừa nhận có việc giáo viên ép học sinh học thêm - Tuổi Trẻ Online"/>
          <p:cNvPicPr>
            <a:picLocks noChangeAspect="1" noChangeArrowheads="1"/>
          </p:cNvPicPr>
          <p:nvPr/>
        </p:nvPicPr>
        <p:blipFill rotWithShape="1">
          <a:blip r:embed="rId2">
            <a:extLst>
              <a:ext uri="{28A0092B-C50C-407E-A947-70E740481C1C}">
                <a14:useLocalDpi xmlns:a14="http://schemas.microsoft.com/office/drawing/2010/main" val="0"/>
              </a:ext>
            </a:extLst>
          </a:blip>
          <a:srcRect l="51727" t="24391" r="33115" b="39481"/>
          <a:stretch>
            <a:fillRect/>
          </a:stretch>
        </p:blipFill>
        <p:spPr bwMode="auto">
          <a:xfrm>
            <a:off x="594520" y="2819400"/>
            <a:ext cx="2159664"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lợi ích của nụ cười"/>
          <p:cNvPicPr>
            <a:picLocks noChangeAspect="1" noChangeArrowheads="1"/>
          </p:cNvPicPr>
          <p:nvPr/>
        </p:nvPicPr>
        <p:blipFill rotWithShape="1">
          <a:blip r:embed="rId3">
            <a:extLst>
              <a:ext uri="{28A0092B-C50C-407E-A947-70E740481C1C}">
                <a14:useLocalDpi xmlns:a14="http://schemas.microsoft.com/office/drawing/2010/main" val="0"/>
              </a:ext>
            </a:extLst>
          </a:blip>
          <a:srcRect l="30557" r="15683"/>
          <a:stretch>
            <a:fillRect/>
          </a:stretch>
        </p:blipFill>
        <p:spPr bwMode="auto">
          <a:xfrm>
            <a:off x="3171015" y="2819400"/>
            <a:ext cx="2767913"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hi lại nụ cười trẻ thơ cùng Khoảnh khắc Việt Nam"/>
          <p:cNvPicPr>
            <a:picLocks noChangeAspect="1" noChangeArrowheads="1"/>
          </p:cNvPicPr>
          <p:nvPr/>
        </p:nvPicPr>
        <p:blipFill rotWithShape="1">
          <a:blip r:embed="rId4">
            <a:extLst>
              <a:ext uri="{28A0092B-C50C-407E-A947-70E740481C1C}">
                <a14:useLocalDpi xmlns:a14="http://schemas.microsoft.com/office/drawing/2010/main" val="0"/>
              </a:ext>
            </a:extLst>
          </a:blip>
          <a:srcRect l="16330" r="14669"/>
          <a:stretch>
            <a:fillRect/>
          </a:stretch>
        </p:blipFill>
        <p:spPr bwMode="auto">
          <a:xfrm>
            <a:off x="6538119" y="2830982"/>
            <a:ext cx="2982365" cy="34180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01 Những Câu Nói Hay Về Nụ Cười Gia Vị Cho Cuộc Sống"/>
          <p:cNvPicPr>
            <a:picLocks noChangeAspect="1" noChangeArrowheads="1"/>
          </p:cNvPicPr>
          <p:nvPr/>
        </p:nvPicPr>
        <p:blipFill rotWithShape="1">
          <a:blip r:embed="rId5">
            <a:extLst>
              <a:ext uri="{28A0092B-C50C-407E-A947-70E740481C1C}">
                <a14:useLocalDpi xmlns:a14="http://schemas.microsoft.com/office/drawing/2010/main" val="0"/>
              </a:ext>
            </a:extLst>
          </a:blip>
          <a:srcRect l="45418" r="3171"/>
          <a:stretch>
            <a:fillRect/>
          </a:stretch>
        </p:blipFill>
        <p:spPr bwMode="auto">
          <a:xfrm>
            <a:off x="10043319" y="2819401"/>
            <a:ext cx="2650991" cy="34289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ãy bắt đầu ngày mới với nụ cười trên môi! - CANWEDO"/>
          <p:cNvPicPr>
            <a:picLocks noChangeAspect="1" noChangeArrowheads="1"/>
          </p:cNvPicPr>
          <p:nvPr/>
        </p:nvPicPr>
        <p:blipFill rotWithShape="1">
          <a:blip r:embed="rId6">
            <a:extLst>
              <a:ext uri="{28A0092B-C50C-407E-A947-70E740481C1C}">
                <a14:useLocalDpi xmlns:a14="http://schemas.microsoft.com/office/drawing/2010/main" val="0"/>
              </a:ext>
            </a:extLst>
          </a:blip>
          <a:srcRect l="51661" r="10938" b="8329"/>
          <a:stretch>
            <a:fillRect/>
          </a:stretch>
        </p:blipFill>
        <p:spPr bwMode="auto">
          <a:xfrm>
            <a:off x="13091319" y="2819401"/>
            <a:ext cx="2487057"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77759" y="6287869"/>
            <a:ext cx="1813317" cy="646331"/>
          </a:xfrm>
          <a:prstGeom prst="rect">
            <a:avLst/>
          </a:prstGeom>
          <a:noFill/>
        </p:spPr>
        <p:txBody>
          <a:bodyPr wrap="none" rtlCol="0">
            <a:spAutoFit/>
          </a:bodyPr>
          <a:lstStyle/>
          <a:p>
            <a:pPr algn="ctr"/>
            <a:r>
              <a:rPr lang="en-US" sz="3600" b="1">
                <a:solidFill>
                  <a:srgbClr val="0000CC"/>
                </a:solidFill>
                <a:latin typeface="Times New Roman" panose="02020603050405020304" pitchFamily="18" charset="0"/>
                <a:cs typeface="Times New Roman" panose="02020603050405020304" pitchFamily="18" charset="0"/>
              </a:rPr>
              <a:t>á</a:t>
            </a:r>
            <a:r>
              <a:rPr lang="en-US" sz="3600" b="1" smtClean="0">
                <a:solidFill>
                  <a:srgbClr val="0000CC"/>
                </a:solidFill>
                <a:latin typeface="Times New Roman" panose="02020603050405020304" pitchFamily="18" charset="0"/>
                <a:cs typeface="Times New Roman" panose="02020603050405020304" pitchFamily="18" charset="0"/>
              </a:rPr>
              <a:t>nh mắt</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817443" y="6287869"/>
            <a:ext cx="1678665" cy="646331"/>
          </a:xfrm>
          <a:prstGeom prst="rect">
            <a:avLst/>
          </a:prstGeom>
          <a:noFill/>
        </p:spPr>
        <p:txBody>
          <a:bodyPr wrap="none" rtlCol="0">
            <a:spAutoFit/>
          </a:bodyPr>
          <a:lstStyle/>
          <a:p>
            <a:pPr algn="ctr"/>
            <a:r>
              <a:rPr lang="en-US" sz="3600" b="1" smtClean="0">
                <a:solidFill>
                  <a:srgbClr val="0000CC"/>
                </a:solidFill>
                <a:latin typeface="Times New Roman" panose="02020603050405020304" pitchFamily="18" charset="0"/>
                <a:cs typeface="Times New Roman" panose="02020603050405020304" pitchFamily="18" charset="0"/>
              </a:rPr>
              <a:t>nụ cười</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0676931" y="6287869"/>
            <a:ext cx="1633781" cy="646331"/>
          </a:xfrm>
          <a:prstGeom prst="rect">
            <a:avLst/>
          </a:prstGeom>
          <a:noFill/>
        </p:spPr>
        <p:txBody>
          <a:bodyPr wrap="none" rtlCol="0">
            <a:spAutoFit/>
          </a:bodyPr>
          <a:lstStyle/>
          <a:p>
            <a:pPr algn="ctr"/>
            <a:r>
              <a:rPr lang="en-US" sz="3600" b="1" smtClean="0">
                <a:solidFill>
                  <a:srgbClr val="0000CC"/>
                </a:solidFill>
                <a:latin typeface="Times New Roman" panose="02020603050405020304" pitchFamily="18" charset="0"/>
                <a:cs typeface="Times New Roman" panose="02020603050405020304" pitchFamily="18" charset="0"/>
              </a:rPr>
              <a:t>mái tóc</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3724931" y="6287869"/>
            <a:ext cx="1659429" cy="646331"/>
          </a:xfrm>
          <a:prstGeom prst="rect">
            <a:avLst/>
          </a:prstGeom>
          <a:noFill/>
        </p:spPr>
        <p:txBody>
          <a:bodyPr wrap="none" rtlCol="0">
            <a:spAutoFit/>
          </a:bodyPr>
          <a:lstStyle/>
          <a:p>
            <a:pPr algn="ctr"/>
            <a:r>
              <a:rPr lang="en-US" sz="3600" b="1" smtClean="0">
                <a:solidFill>
                  <a:srgbClr val="0000CC"/>
                </a:solidFill>
                <a:latin typeface="Times New Roman" panose="02020603050405020304" pitchFamily="18" charset="0"/>
                <a:cs typeface="Times New Roman" panose="02020603050405020304" pitchFamily="18" charset="0"/>
              </a:rPr>
              <a:t>màu da</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31059" y="6287869"/>
            <a:ext cx="2095445" cy="646331"/>
          </a:xfrm>
          <a:prstGeom prst="rect">
            <a:avLst/>
          </a:prstGeom>
          <a:noFill/>
        </p:spPr>
        <p:txBody>
          <a:bodyPr wrap="none" rtlCol="0">
            <a:spAutoFit/>
          </a:bodyPr>
          <a:lstStyle/>
          <a:p>
            <a:pPr algn="ctr"/>
            <a:r>
              <a:rPr lang="en-US" sz="3600" b="1" smtClean="0">
                <a:solidFill>
                  <a:srgbClr val="0000CC"/>
                </a:solidFill>
                <a:latin typeface="Times New Roman" panose="02020603050405020304" pitchFamily="18" charset="0"/>
                <a:cs typeface="Times New Roman" panose="02020603050405020304" pitchFamily="18" charset="0"/>
              </a:rPr>
              <a:t>hàm răng</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46919" y="7239000"/>
            <a:ext cx="14859000" cy="1200329"/>
          </a:xfrm>
          <a:prstGeom prst="rect">
            <a:avLst/>
          </a:prstGeom>
          <a:solidFill>
            <a:schemeClr val="bg1"/>
          </a:solidFill>
        </p:spPr>
        <p:txBody>
          <a:bodyPr wrap="square" rtlCol="0">
            <a:spAutoFit/>
          </a:bodyPr>
          <a:lstStyle/>
          <a:p>
            <a:pPr algn="just"/>
            <a:r>
              <a:rPr lang="en-US" sz="3600" b="1" i="1" smtClean="0">
                <a:solidFill>
                  <a:srgbClr val="FF0066"/>
                </a:solidFill>
                <a:latin typeface="Times New Roman" panose="02020603050405020304" pitchFamily="18" charset="0"/>
                <a:cs typeface="Times New Roman" panose="02020603050405020304" pitchFamily="18" charset="0"/>
              </a:rPr>
              <a:t>Để xác định được nét riêng của mỗi người, chúng ta có thể dựa vào những đặc điểm nổi bật của người đó như hàm răng, mái tóc, nụ cười, ánh mắt,…</a:t>
            </a:r>
            <a:endParaRPr lang="en-US" sz="3600" b="1" i="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10"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3" grpId="0"/>
      <p:bldP spid="24" grpId="0"/>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smtClean="0">
                  <a:solidFill>
                    <a:srgbClr val="FF0066"/>
                  </a:solidFill>
                  <a:latin typeface="Times New Roman" panose="02020603050405020304" pitchFamily="18" charset="0"/>
                  <a:cs typeface="Times New Roman" panose="02020603050405020304" pitchFamily="18" charset="0"/>
                </a:rPr>
                <a:t>2. Thực hành tạo nét riêng của mình.</a:t>
              </a:r>
              <a:endParaRPr lang="en-US" sz="3800" b="1">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762318" y="2762071"/>
            <a:ext cx="14859000" cy="1754326"/>
          </a:xfrm>
          <a:prstGeom prst="rect">
            <a:avLst/>
          </a:prstGeom>
          <a:solidFill>
            <a:schemeClr val="bg1"/>
          </a:solidFill>
        </p:spPr>
        <p:txBody>
          <a:bodyPr wrap="square" rtlCol="0">
            <a:spAutoFit/>
          </a:bodyPr>
          <a:lstStyle/>
          <a:p>
            <a:pPr algn="just"/>
            <a:r>
              <a:rPr lang="en-US" sz="3600" b="1" i="1" smtClean="0">
                <a:solidFill>
                  <a:srgbClr val="0000CC"/>
                </a:solidFill>
                <a:latin typeface="Times New Roman" panose="02020603050405020304" pitchFamily="18" charset="0"/>
                <a:cs typeface="Times New Roman" panose="02020603050405020304" pitchFamily="18" charset="0"/>
              </a:rPr>
              <a:t>     Cùng nhau sinh hoạt nhóm 4, mỗi nhóm cử một đại diện lên tạo dáng, phong cách, nét riêng của mình trước lớp. Lớp sẽ nhận xét và bình chọn người có nét riêng độc đáo nhất.</a:t>
            </a:r>
            <a:endParaRPr lang="en-US" sz="3600" b="1" i="1">
              <a:solidFill>
                <a:srgbClr val="0000CC"/>
              </a:solidFill>
              <a:latin typeface="Times New Roman" panose="02020603050405020304" pitchFamily="18" charset="0"/>
              <a:cs typeface="Times New Roman" panose="02020603050405020304" pitchFamily="18" charset="0"/>
            </a:endParaRPr>
          </a:p>
        </p:txBody>
      </p:sp>
      <p:pic>
        <p:nvPicPr>
          <p:cNvPr id="2050" name="Picture 2" descr="Sức lan toả của nụ cười!"/>
          <p:cNvPicPr>
            <a:picLocks noChangeAspect="1" noChangeArrowheads="1"/>
          </p:cNvPicPr>
          <p:nvPr/>
        </p:nvPicPr>
        <p:blipFill rotWithShape="1">
          <a:blip r:embed="rId2">
            <a:extLst>
              <a:ext uri="{28A0092B-C50C-407E-A947-70E740481C1C}">
                <a14:useLocalDpi xmlns:a14="http://schemas.microsoft.com/office/drawing/2010/main" val="0"/>
              </a:ext>
            </a:extLst>
          </a:blip>
          <a:srcRect l="23796"/>
          <a:stretch>
            <a:fillRect/>
          </a:stretch>
        </p:blipFill>
        <p:spPr bwMode="auto">
          <a:xfrm>
            <a:off x="1923133" y="4953000"/>
            <a:ext cx="438638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ạnh phúc với nụ cười tình nguyện - VnExpress"/>
          <p:cNvPicPr>
            <a:picLocks noChangeAspect="1" noChangeArrowheads="1"/>
          </p:cNvPicPr>
          <p:nvPr/>
        </p:nvPicPr>
        <p:blipFill rotWithShape="1">
          <a:blip r:embed="rId3">
            <a:extLst>
              <a:ext uri="{28A0092B-C50C-407E-A947-70E740481C1C}">
                <a14:useLocalDpi xmlns:a14="http://schemas.microsoft.com/office/drawing/2010/main" val="0"/>
              </a:ext>
            </a:extLst>
          </a:blip>
          <a:srcRect t="11629" b="9775"/>
          <a:stretch>
            <a:fillRect/>
          </a:stretch>
        </p:blipFill>
        <p:spPr bwMode="auto">
          <a:xfrm>
            <a:off x="6828108" y="4953000"/>
            <a:ext cx="357187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ụ cười trong sáng của trẻ em vùng nông thô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119" y="4967287"/>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8610601" cy="677108"/>
            <a:chOff x="1508918" y="1888664"/>
            <a:chExt cx="7671262" cy="677108"/>
          </a:xfrm>
        </p:grpSpPr>
        <p:sp>
          <p:nvSpPr>
            <p:cNvPr id="10" name="Rectangle 9"/>
            <p:cNvSpPr/>
            <p:nvPr/>
          </p:nvSpPr>
          <p:spPr>
            <a:xfrm>
              <a:off x="1508918" y="1888664"/>
              <a:ext cx="7671262" cy="677108"/>
            </a:xfrm>
            <a:prstGeom prst="rect">
              <a:avLst/>
            </a:prstGeom>
          </p:spPr>
          <p:txBody>
            <a:bodyPr wrap="square">
              <a:spAutoFit/>
            </a:bodyPr>
            <a:lstStyle/>
            <a:p>
              <a:r>
                <a:rPr lang="en-US" sz="3800" b="1" smtClean="0">
                  <a:solidFill>
                    <a:srgbClr val="FF0066"/>
                  </a:solidFill>
                  <a:latin typeface="Times New Roman" panose="02020603050405020304" pitchFamily="18" charset="0"/>
                  <a:cs typeface="Times New Roman" panose="02020603050405020304" pitchFamily="18" charset="0"/>
                </a:rPr>
                <a:t>3. Tạo hình gương mặt vui nhộn của em.</a:t>
              </a:r>
              <a:endParaRPr lang="en-US" sz="3800" b="1">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05346" y="2565475"/>
              <a:ext cx="730328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762318" y="2762071"/>
            <a:ext cx="14859000" cy="2308324"/>
          </a:xfrm>
          <a:prstGeom prst="rect">
            <a:avLst/>
          </a:prstGeom>
          <a:solidFill>
            <a:schemeClr val="bg1"/>
          </a:solidFill>
        </p:spPr>
        <p:txBody>
          <a:bodyPr wrap="square" rtlCol="0">
            <a:spAutoFit/>
          </a:bodyPr>
          <a:lstStyle/>
          <a:p>
            <a:pPr algn="just"/>
            <a:r>
              <a:rPr lang="en-US" sz="3600" b="1" smtClean="0">
                <a:solidFill>
                  <a:srgbClr val="0000CC"/>
                </a:solidFill>
                <a:latin typeface="Times New Roman" panose="02020603050405020304" pitchFamily="18" charset="0"/>
                <a:cs typeface="Times New Roman" panose="02020603050405020304" pitchFamily="18" charset="0"/>
              </a:rPr>
              <a:t>- Tạo hình gương mặt em bằng những nguyên liệu em có: lá cây, viên sỏi, cúc áo, sợi len,…</a:t>
            </a:r>
          </a:p>
          <a:p>
            <a:pPr algn="just"/>
            <a:r>
              <a:rPr lang="en-US" sz="3600" b="1" smtClean="0">
                <a:solidFill>
                  <a:srgbClr val="0000CC"/>
                </a:solidFill>
                <a:latin typeface="Times New Roman" panose="02020603050405020304" pitchFamily="18" charset="0"/>
                <a:cs typeface="Times New Roman" panose="02020603050405020304" pitchFamily="18" charset="0"/>
              </a:rPr>
              <a:t>- Chú ý nhấn mạnh nét đặc biệt của em lên gương mặt.</a:t>
            </a:r>
          </a:p>
          <a:p>
            <a:pPr algn="just"/>
            <a:r>
              <a:rPr lang="en-US" sz="3600" b="1" smtClean="0">
                <a:solidFill>
                  <a:srgbClr val="0000CC"/>
                </a:solidFill>
                <a:latin typeface="Times New Roman" panose="02020603050405020304" pitchFamily="18" charset="0"/>
                <a:cs typeface="Times New Roman" panose="02020603050405020304" pitchFamily="18" charset="0"/>
              </a:rPr>
              <a:t>- Giới thiệu với bạn nét riêng của em qua sản phẩm</a:t>
            </a:r>
            <a:endParaRPr lang="en-US" sz="3600" b="1">
              <a:solidFill>
                <a:srgbClr val="0000CC"/>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97" t="46266" r="54547" b="25329"/>
          <a:stretch>
            <a:fillRect/>
          </a:stretch>
        </p:blipFill>
        <p:spPr bwMode="auto">
          <a:xfrm>
            <a:off x="3718719" y="5181600"/>
            <a:ext cx="8000841" cy="347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95"/>
          <p:cNvSpPr>
            <a:spLocks noChangeArrowheads="1"/>
          </p:cNvSpPr>
          <p:nvPr/>
        </p:nvSpPr>
        <p:spPr bwMode="auto">
          <a:xfrm>
            <a:off x="1585119" y="1219200"/>
            <a:ext cx="128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smtClean="0">
                <a:solidFill>
                  <a:srgbClr val="0000CC"/>
                </a:solidFill>
                <a:latin typeface="Times New Roman" panose="02020603050405020304" pitchFamily="18" charset="0"/>
                <a:cs typeface="Times New Roman" panose="02020603050405020304" pitchFamily="18" charset="0"/>
              </a:rPr>
              <a:t>TRÒ CHƠI: CHỌN NHÂN VẬT EM THÍCH NHẤT </a:t>
            </a:r>
          </a:p>
          <a:p>
            <a:pPr algn="ctr"/>
            <a:r>
              <a:rPr lang="en-GB" sz="3200" b="1" smtClean="0">
                <a:solidFill>
                  <a:srgbClr val="0000CC"/>
                </a:solidFill>
                <a:latin typeface="Times New Roman" panose="02020603050405020304" pitchFamily="18" charset="0"/>
                <a:cs typeface="Times New Roman" panose="02020603050405020304" pitchFamily="18" charset="0"/>
              </a:rPr>
              <a:t>TRONG PHIM TÂY DU KÍ</a:t>
            </a:r>
            <a:endParaRPr lang="en-GB" sz="3200" b="1">
              <a:solidFill>
                <a:srgbClr val="0000CC"/>
              </a:solidFill>
              <a:latin typeface="Times New Roman" panose="02020603050405020304" pitchFamily="18" charset="0"/>
              <a:cs typeface="Times New Roman" panose="02020603050405020304" pitchFamily="18" charset="0"/>
            </a:endParaRPr>
          </a:p>
        </p:txBody>
      </p:sp>
      <p:pic>
        <p:nvPicPr>
          <p:cNvPr id="52" name="Picture 2" descr="3 tài tử đóng Đường Tăng trong Tây du ký phiên bản 1986. Ảnh: NSCC."/>
          <p:cNvPicPr>
            <a:picLocks noChangeAspect="1" noChangeArrowheads="1"/>
          </p:cNvPicPr>
          <p:nvPr/>
        </p:nvPicPr>
        <p:blipFill rotWithShape="1">
          <a:blip r:embed="rId3">
            <a:extLst>
              <a:ext uri="{28A0092B-C50C-407E-A947-70E740481C1C}">
                <a14:useLocalDpi xmlns:a14="http://schemas.microsoft.com/office/drawing/2010/main" val="0"/>
              </a:ext>
            </a:extLst>
          </a:blip>
          <a:srcRect l="35554" t="50000" r="33215" b="6576"/>
          <a:stretch>
            <a:fillRect/>
          </a:stretch>
        </p:blipFill>
        <p:spPr bwMode="auto">
          <a:xfrm>
            <a:off x="6961732" y="3712195"/>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10" b="7814"/>
          <a:stretch>
            <a:fillRect/>
          </a:stretch>
        </p:blipFill>
        <p:spPr bwMode="auto">
          <a:xfrm>
            <a:off x="1427038" y="3743019"/>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29132" y="3773841"/>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23314"/>
          <a:stretch>
            <a:fillRect/>
          </a:stretch>
        </p:blipFill>
        <p:spPr bwMode="auto">
          <a:xfrm>
            <a:off x="4158285" y="6345671"/>
            <a:ext cx="2151234"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8285" y="3741702"/>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96531" y="3711220"/>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7310"/>
          <a:stretch>
            <a:fillRect/>
          </a:stretch>
        </p:blipFill>
        <p:spPr bwMode="auto">
          <a:xfrm>
            <a:off x="1427038" y="63151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61732" y="63456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40922"/>
          <a:stretch>
            <a:fillRect/>
          </a:stretch>
        </p:blipFill>
        <p:spPr bwMode="auto">
          <a:xfrm>
            <a:off x="9796531" y="63456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2">
            <a:extLst>
              <a:ext uri="{28A0092B-C50C-407E-A947-70E740481C1C}">
                <a14:useLocalDpi xmlns:a14="http://schemas.microsoft.com/office/drawing/2010/main" val="0"/>
              </a:ext>
            </a:extLst>
          </a:blip>
          <a:srcRect t="15236"/>
          <a:stretch>
            <a:fillRect/>
          </a:stretch>
        </p:blipFill>
        <p:spPr bwMode="auto">
          <a:xfrm>
            <a:off x="12798970" y="63151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51719" y="2337036"/>
            <a:ext cx="14859000" cy="1200329"/>
          </a:xfrm>
          <a:prstGeom prst="rect">
            <a:avLst/>
          </a:prstGeom>
          <a:solidFill>
            <a:schemeClr val="bg1"/>
          </a:solidFill>
        </p:spPr>
        <p:txBody>
          <a:bodyPr wrap="square" rtlCol="0">
            <a:spAutoFit/>
          </a:bodyPr>
          <a:lstStyle/>
          <a:p>
            <a:pPr algn="just"/>
            <a:r>
              <a:rPr lang="en-US" sz="3600" b="1" smtClean="0">
                <a:solidFill>
                  <a:srgbClr val="0000CC"/>
                </a:solidFill>
                <a:latin typeface="Times New Roman" panose="02020603050405020304" pitchFamily="18" charset="0"/>
                <a:cs typeface="Times New Roman" panose="02020603050405020304" pitchFamily="18" charset="0"/>
              </a:rPr>
              <a:t>Em hãy chọn một nhân vật em thích nhất và giải thích nhân vật em chọn có nét riêng gì? </a:t>
            </a:r>
            <a:endParaRPr lang="en-US" sz="36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par>
                                <p:cTn id="23" presetID="10" presetClass="entr" presetSubtype="0" fill="hold"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fade">
                                      <p:cBhvr>
                                        <p:cTn id="25" dur="500"/>
                                        <p:tgtEl>
                                          <p:spTgt spid="2062"/>
                                        </p:tgtEl>
                                      </p:cBhvr>
                                    </p:animEffect>
                                  </p:childTnLst>
                                </p:cTn>
                              </p:par>
                              <p:par>
                                <p:cTn id="26" presetID="10" presetClass="entr" presetSubtype="0" fill="hold" nodeType="withEffect">
                                  <p:stCondLst>
                                    <p:cond delay="0"/>
                                  </p:stCondLst>
                                  <p:childTnLst>
                                    <p:set>
                                      <p:cBhvr>
                                        <p:cTn id="27" dur="1" fill="hold">
                                          <p:stCondLst>
                                            <p:cond delay="0"/>
                                          </p:stCondLst>
                                        </p:cTn>
                                        <p:tgtEl>
                                          <p:spTgt spid="2064"/>
                                        </p:tgtEl>
                                        <p:attrNameLst>
                                          <p:attrName>style.visibility</p:attrName>
                                        </p:attrNameLst>
                                      </p:cBhvr>
                                      <p:to>
                                        <p:strVal val="visible"/>
                                      </p:to>
                                    </p:set>
                                    <p:animEffect transition="in" filter="fade">
                                      <p:cBhvr>
                                        <p:cTn id="28" dur="500"/>
                                        <p:tgtEl>
                                          <p:spTgt spid="2064"/>
                                        </p:tgtEl>
                                      </p:cBhvr>
                                    </p:animEffect>
                                  </p:childTnLst>
                                </p:cTn>
                              </p:par>
                              <p:par>
                                <p:cTn id="29" presetID="10" presetClass="entr" presetSubtype="0" fill="hold" nodeType="with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fade">
                                      <p:cBhvr>
                                        <p:cTn id="31" dur="500"/>
                                        <p:tgtEl>
                                          <p:spTgt spid="2066"/>
                                        </p:tgtEl>
                                      </p:cBhvr>
                                    </p:animEffect>
                                  </p:childTnLst>
                                </p:cTn>
                              </p:par>
                              <p:par>
                                <p:cTn id="32" presetID="10" presetClass="entr" presetSubtype="0" fill="hold" nodeType="withEffect">
                                  <p:stCondLst>
                                    <p:cond delay="0"/>
                                  </p:stCondLst>
                                  <p:childTnLst>
                                    <p:set>
                                      <p:cBhvr>
                                        <p:cTn id="33" dur="1" fill="hold">
                                          <p:stCondLst>
                                            <p:cond delay="0"/>
                                          </p:stCondLst>
                                        </p:cTn>
                                        <p:tgtEl>
                                          <p:spTgt spid="2068"/>
                                        </p:tgtEl>
                                        <p:attrNameLst>
                                          <p:attrName>style.visibility</p:attrName>
                                        </p:attrNameLst>
                                      </p:cBhvr>
                                      <p:to>
                                        <p:strVal val="visible"/>
                                      </p:to>
                                    </p:set>
                                    <p:animEffect transition="in" filter="fade">
                                      <p:cBhvr>
                                        <p:cTn id="34" dur="500"/>
                                        <p:tgtEl>
                                          <p:spTgt spid="20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19</TotalTime>
  <Words>262</Words>
  <Application>Microsoft Office PowerPoint</Application>
  <PresentationFormat>Custom</PresentationFormat>
  <Paragraphs>27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10</cp:lastModifiedBy>
  <cp:revision>1157</cp:revision>
  <dcterms:created xsi:type="dcterms:W3CDTF">2008-09-09T22:52:00Z</dcterms:created>
  <dcterms:modified xsi:type="dcterms:W3CDTF">2025-12-29T01:32:52Z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F5D2F50B95D344828A8140DB4DBD124E</vt:lpwstr>
  </property>
  <property fmtid="{D5CDD505-2E9C-101B-9397-08002B2CF9AE}" pid="3" name="KSOProductBuildVer">
    <vt:lpwstr>1033-11.2.0.11537</vt:lpwstr>
  </property>
</Properties>
</file>