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70" r:id="rId3"/>
    <p:sldId id="279" r:id="rId4"/>
    <p:sldId id="276" r:id="rId5"/>
    <p:sldId id="277" r:id="rId6"/>
    <p:sldId id="278" r:id="rId7"/>
    <p:sldId id="259" r:id="rId8"/>
    <p:sldId id="268" r:id="rId9"/>
    <p:sldId id="271" r:id="rId10"/>
    <p:sldId id="260" r:id="rId11"/>
    <p:sldId id="273" r:id="rId12"/>
    <p:sldId id="261" r:id="rId13"/>
    <p:sldId id="262" r:id="rId14"/>
    <p:sldId id="263" r:id="rId15"/>
    <p:sldId id="264" r:id="rId16"/>
    <p:sldId id="274" r:id="rId17"/>
    <p:sldId id="265" r:id="rId18"/>
    <p:sldId id="269" r:id="rId19"/>
    <p:sldId id="280" r:id="rId20"/>
    <p:sldId id="275" r:id="rId21"/>
    <p:sldId id="266"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DA615C-7B30-78CC-CC86-3E73E932C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E516907-27DD-860D-05AE-74C0C4A8D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31EEFBF-2DDA-5CBC-BC5C-883DBEE0162D}"/>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5" name="Footer Placeholder 4">
            <a:extLst>
              <a:ext uri="{FF2B5EF4-FFF2-40B4-BE49-F238E27FC236}">
                <a16:creationId xmlns:a16="http://schemas.microsoft.com/office/drawing/2014/main" xmlns="" id="{E540DC7C-CD73-4BB6-730D-E65332D1AE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CFAC42E-F8D9-C88D-A165-BEDC832A47F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9552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B5F18-3240-FD95-091D-39101FE01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DB745CC-532A-344C-7EA4-C6D67CD569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B4ECFC-EF1E-63F0-C786-34C4B5E9A031}"/>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5" name="Footer Placeholder 4">
            <a:extLst>
              <a:ext uri="{FF2B5EF4-FFF2-40B4-BE49-F238E27FC236}">
                <a16:creationId xmlns:a16="http://schemas.microsoft.com/office/drawing/2014/main" xmlns="" id="{7D17F0D1-1E32-1793-B8CF-20D77856E5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B4C366B-4560-273D-D1D6-1B97AB7E431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65367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A5BA910-1B0D-7249-E914-5CA0418E8E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E931396-4015-FA5F-44B5-4DF3F389CF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2A2FCA-A0A3-43D1-D964-2D9EA984FF66}"/>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5" name="Footer Placeholder 4">
            <a:extLst>
              <a:ext uri="{FF2B5EF4-FFF2-40B4-BE49-F238E27FC236}">
                <a16:creationId xmlns:a16="http://schemas.microsoft.com/office/drawing/2014/main" xmlns="" id="{C73C5E84-6A06-D5A2-E895-C1B7822C45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612C0BC-06B8-2F52-A7E8-DB1AA3BEEDCC}"/>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106887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F6BC1-4AFE-878F-1D88-9C7E152BA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569D66A-9CF1-866D-8654-14E7E0CDC4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EA37DF-77AD-2E9E-2C2B-298D00207694}"/>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5" name="Footer Placeholder 4">
            <a:extLst>
              <a:ext uri="{FF2B5EF4-FFF2-40B4-BE49-F238E27FC236}">
                <a16:creationId xmlns:a16="http://schemas.microsoft.com/office/drawing/2014/main" xmlns="" id="{1C575184-D442-EC05-8E92-39F7B722B5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7BB1C24-2281-5BCA-E646-B383E74F28D1}"/>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83723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B033D8-4226-41A6-D8D5-DCCCDA074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84BF9E-0EA3-8A43-BF13-0A911953A2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E048E8-41EA-2E16-CC23-9049AC38698E}"/>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5" name="Footer Placeholder 4">
            <a:extLst>
              <a:ext uri="{FF2B5EF4-FFF2-40B4-BE49-F238E27FC236}">
                <a16:creationId xmlns:a16="http://schemas.microsoft.com/office/drawing/2014/main" xmlns="" id="{80C0E42D-B500-4EBD-5C4F-057B397BC1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4D28EB0-9E98-6595-486B-3E0F05C0BB8F}"/>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03906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F638A-72F3-7742-9BE8-E09B47CFC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26F281-EB70-9CFA-DC4B-D3BA4CFF9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87CD7DC-948F-9992-8ADF-B3DFFED8E2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A66876-9B28-3825-E6D7-16F4905033B5}"/>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6" name="Footer Placeholder 5">
            <a:extLst>
              <a:ext uri="{FF2B5EF4-FFF2-40B4-BE49-F238E27FC236}">
                <a16:creationId xmlns:a16="http://schemas.microsoft.com/office/drawing/2014/main" xmlns="" id="{35488FD7-CB97-E4B6-C652-6763295A1F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D862A85A-5BF8-E1C9-31A9-783E035508C7}"/>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6131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C52EA6-B43F-139D-042F-6ED41020D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36FBE95-881D-686B-3336-498693552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E0AD6D1-A7E9-8703-3135-F6C4299BC6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E0E228-943F-0E10-181D-0C77B5D93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7C9C3CC-08F6-707D-8456-C46570188E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30A0114-59B0-B6CC-B039-980FD7340FA6}"/>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8" name="Footer Placeholder 7">
            <a:extLst>
              <a:ext uri="{FF2B5EF4-FFF2-40B4-BE49-F238E27FC236}">
                <a16:creationId xmlns:a16="http://schemas.microsoft.com/office/drawing/2014/main" xmlns="" id="{89BC0F22-3102-85E9-4518-1A625FF5CD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767A67D7-53E9-309D-F533-AA5C044BB478}"/>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66016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2BCE31-8240-ECEE-1A1E-7D57A50AE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4A6D24-CE2A-2AA7-BEBA-8F612B3B72EF}"/>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4" name="Footer Placeholder 3">
            <a:extLst>
              <a:ext uri="{FF2B5EF4-FFF2-40B4-BE49-F238E27FC236}">
                <a16:creationId xmlns:a16="http://schemas.microsoft.com/office/drawing/2014/main" xmlns="" id="{0D58D537-5267-DD6A-AA96-726709AEBA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1985DEC1-5065-6A82-4B11-27B1408AB6BA}"/>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1431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9D6B6F9-88EE-1026-4875-E42CE5BC9738}"/>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3" name="Footer Placeholder 2">
            <a:extLst>
              <a:ext uri="{FF2B5EF4-FFF2-40B4-BE49-F238E27FC236}">
                <a16:creationId xmlns:a16="http://schemas.microsoft.com/office/drawing/2014/main" xmlns="" id="{ADBDE8C8-9828-1B92-9784-76B535DD5B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A1BEEA7-7CAE-61A7-B044-EA3789B9E2AB}"/>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55868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D24F69-7DA0-6E67-4B8C-426CC26EA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F303E10-9147-8564-2B97-014E5A829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AD9FCDC-E130-A9DB-66CC-2DCAA7511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F8F1CC-A5B8-9ED9-8795-3E3E656DF5B9}"/>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6" name="Footer Placeholder 5">
            <a:extLst>
              <a:ext uri="{FF2B5EF4-FFF2-40B4-BE49-F238E27FC236}">
                <a16:creationId xmlns:a16="http://schemas.microsoft.com/office/drawing/2014/main" xmlns="" id="{2749AF9F-27DA-3F45-29EE-B223D972D9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D9D09B3-A381-91C2-4CCD-2769A5391C19}"/>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3892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804C06-9632-488F-B898-D46F40B39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87012FC-0FE0-8C2F-4455-892A55A11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6E087C1-AF7A-68F0-0007-28743D46B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13AF24-404F-15C1-66FF-747A10B53348}"/>
              </a:ext>
            </a:extLst>
          </p:cNvPr>
          <p:cNvSpPr>
            <a:spLocks noGrp="1"/>
          </p:cNvSpPr>
          <p:nvPr>
            <p:ph type="dt" sz="half" idx="10"/>
          </p:nvPr>
        </p:nvSpPr>
        <p:spPr/>
        <p:txBody>
          <a:bodyPr/>
          <a:lstStyle/>
          <a:p>
            <a:fld id="{5010C35D-5C96-464C-A01F-A6D793F65F35}" type="datetimeFigureOut">
              <a:rPr lang="en-US" smtClean="0"/>
              <a:t>12/29/2025</a:t>
            </a:fld>
            <a:endParaRPr lang="en-US" dirty="0"/>
          </a:p>
        </p:txBody>
      </p:sp>
      <p:sp>
        <p:nvSpPr>
          <p:cNvPr id="6" name="Footer Placeholder 5">
            <a:extLst>
              <a:ext uri="{FF2B5EF4-FFF2-40B4-BE49-F238E27FC236}">
                <a16:creationId xmlns:a16="http://schemas.microsoft.com/office/drawing/2014/main" xmlns="" id="{F4750DB1-D650-E784-7CE6-2AAC52385D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E067FC63-9B29-E67E-BE0C-9FBC40FBEB86}"/>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41870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C6AA37-0724-5E86-A238-131B6CF86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5ECF781-9D95-6872-69F6-646953B75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839D0C-266B-DE52-1581-55C5E2A7C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0C35D-5C96-464C-A01F-A6D793F65F35}" type="datetimeFigureOut">
              <a:rPr lang="en-US" smtClean="0"/>
              <a:t>12/29/2025</a:t>
            </a:fld>
            <a:endParaRPr lang="en-US" dirty="0"/>
          </a:p>
        </p:txBody>
      </p:sp>
      <p:sp>
        <p:nvSpPr>
          <p:cNvPr id="5" name="Footer Placeholder 4">
            <a:extLst>
              <a:ext uri="{FF2B5EF4-FFF2-40B4-BE49-F238E27FC236}">
                <a16:creationId xmlns:a16="http://schemas.microsoft.com/office/drawing/2014/main" xmlns="" id="{659C71E6-57E7-54F9-0934-AD2AAB9F4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04122E79-BBA3-DABD-C2D2-99754EE30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762A7-E0D3-4DAB-9437-1568915968E1}" type="slidenum">
              <a:rPr lang="en-US" smtClean="0"/>
              <a:t>‹#›</a:t>
            </a:fld>
            <a:endParaRPr lang="en-US" dirty="0"/>
          </a:p>
        </p:txBody>
      </p:sp>
    </p:spTree>
    <p:extLst>
      <p:ext uri="{BB962C8B-B14F-4D97-AF65-F5344CB8AC3E}">
        <p14:creationId xmlns:p14="http://schemas.microsoft.com/office/powerpoint/2010/main" val="3095638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87400" y="525463"/>
            <a:ext cx="11015663"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2600" b="1">
                <a:solidFill>
                  <a:srgbClr val="FF0066"/>
                </a:solidFill>
                <a:latin typeface="Times New Roman" pitchFamily="18" charset="0"/>
              </a:rPr>
              <a:t>UBND PHƯỜNG HƯNG ĐẠO</a:t>
            </a:r>
          </a:p>
          <a:p>
            <a:pPr algn="ctr" eaLnBrk="1" hangingPunct="1">
              <a:spcBef>
                <a:spcPct val="50000"/>
              </a:spcBef>
            </a:pPr>
            <a:r>
              <a:rPr lang="en-US" altLang="en-US" sz="3300" b="1">
                <a:solidFill>
                  <a:srgbClr val="FF0066"/>
                </a:solidFill>
                <a:latin typeface="Times New Roman" pitchFamily="18" charset="0"/>
              </a:rPr>
              <a:t>TRƯỜNG TIỂU HỌC ĐA PHÚC</a:t>
            </a:r>
            <a:endParaRPr lang="vi-VN" altLang="en-US" sz="3300" b="1">
              <a:solidFill>
                <a:srgbClr val="FF0066"/>
              </a:solidFill>
              <a:latin typeface="Times New Roman" pitchFamily="18" charset="0"/>
            </a:endParaRPr>
          </a:p>
        </p:txBody>
      </p:sp>
      <p:sp>
        <p:nvSpPr>
          <p:cNvPr id="30" name="Text Box 14"/>
          <p:cNvSpPr txBox="1">
            <a:spLocks noChangeArrowheads="1"/>
          </p:cNvSpPr>
          <p:nvPr/>
        </p:nvSpPr>
        <p:spPr bwMode="auto">
          <a:xfrm>
            <a:off x="68263" y="2160588"/>
            <a:ext cx="11869737" cy="399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ts val="1350"/>
              </a:spcBef>
            </a:pP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Hoạt</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động</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trải</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nghiệm</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C0C0C0"/>
                  </a:outerShdw>
                </a:effectLst>
                <a:latin typeface="Times New Roman" pitchFamily="18" charset="0"/>
                <a:cs typeface="Times New Roman" pitchFamily="18" charset="0"/>
              </a:rPr>
              <a:t>lớp</a:t>
            </a:r>
            <a:r>
              <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rPr>
              <a:t> 3</a:t>
            </a:r>
          </a:p>
          <a:p>
            <a:pPr algn="ctr" eaLnBrk="1" hangingPunct="1">
              <a:spcBef>
                <a:spcPts val="1350"/>
              </a:spcBef>
            </a:pPr>
            <a:endParaRPr lang="en-US" sz="30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eaLnBrk="1" hangingPunct="1"/>
            <a:r>
              <a:rPr lang="en-US" sz="4000" b="1" dirty="0" err="1">
                <a:solidFill>
                  <a:srgbClr val="FF0000"/>
                </a:solidFill>
                <a:latin typeface="Times New Roman" pitchFamily="18" charset="0"/>
                <a:cs typeface="Times New Roman" pitchFamily="18" charset="0"/>
              </a:rPr>
              <a:t>Chủ</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đề</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trường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yêu</a:t>
            </a:r>
            <a:endParaRPr lang="en-US" sz="4000" b="1" dirty="0">
              <a:solidFill>
                <a:srgbClr val="FF0000"/>
              </a:solidFill>
              <a:latin typeface="Times New Roman" pitchFamily="18" charset="0"/>
              <a:cs typeface="Times New Roman" pitchFamily="18" charset="0"/>
            </a:endParaRPr>
          </a:p>
          <a:p>
            <a:pPr algn="ctr" eaLnBrk="1" hangingPunct="1"/>
            <a:r>
              <a:rPr lang="en-US" sz="4000" b="1" dirty="0">
                <a:solidFill>
                  <a:srgbClr val="00B050"/>
                </a:solidFill>
                <a:effectLst>
                  <a:outerShdw blurRad="38100" dist="38100" dir="2700000" algn="tl">
                    <a:srgbClr val="C0C0C0"/>
                  </a:outerShdw>
                </a:effectLst>
                <a:latin typeface="Times New Roman" pitchFamily="18" charset="0"/>
                <a:ea typeface="Tahoma" pitchFamily="34" charset="0"/>
                <a:cs typeface="Tahoma" pitchFamily="34" charset="0"/>
              </a:rPr>
              <a:t>TUẦN </a:t>
            </a:r>
            <a:r>
              <a:rPr lang="en-US" sz="4000" b="1" dirty="0" smtClean="0">
                <a:solidFill>
                  <a:srgbClr val="00B050"/>
                </a:solidFill>
                <a:effectLst>
                  <a:outerShdw blurRad="38100" dist="38100" dir="2700000" algn="tl">
                    <a:srgbClr val="C0C0C0"/>
                  </a:outerShdw>
                </a:effectLst>
                <a:latin typeface="Times New Roman" pitchFamily="18" charset="0"/>
                <a:ea typeface="Tahoma" pitchFamily="34" charset="0"/>
                <a:cs typeface="Tahoma" pitchFamily="34" charset="0"/>
              </a:rPr>
              <a:t>11: </a:t>
            </a:r>
            <a:r>
              <a:rPr lang="en-US" altLang="en-US" sz="4000" b="1" dirty="0" smtClean="0">
                <a:solidFill>
                  <a:srgbClr val="00B050"/>
                </a:solidFill>
                <a:latin typeface="Times New Roman" pitchFamily="18" charset="0"/>
                <a:cs typeface="Times New Roman" pitchFamily="18" charset="0"/>
              </a:rPr>
              <a:t>PHẤN ĐẤU TRỞ THÀNH ĐỘI VIÊN</a:t>
            </a:r>
            <a:endParaRPr lang="en-US" sz="4000" b="1" dirty="0">
              <a:solidFill>
                <a:srgbClr val="00B050"/>
              </a:solidFill>
              <a:effectLst>
                <a:outerShdw blurRad="38100" dist="38100" dir="2700000" algn="tl">
                  <a:srgbClr val="C0C0C0"/>
                </a:outerShdw>
              </a:effectLst>
              <a:latin typeface="Times New Roman" pitchFamily="18" charset="0"/>
              <a:cs typeface="Tahoma" pitchFamily="34" charset="0"/>
            </a:endParaRPr>
          </a:p>
          <a:p>
            <a:pPr algn="ctr" eaLnBrk="1" hangingPunct="1">
              <a:spcBef>
                <a:spcPts val="1350"/>
              </a:spcBef>
            </a:pPr>
            <a:endPar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eaLnBrk="1" hangingPunct="1">
              <a:spcBef>
                <a:spcPts val="1350"/>
              </a:spcBef>
            </a:pPr>
            <a:r>
              <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rPr>
              <a:t>GV: </a:t>
            </a:r>
            <a:r>
              <a:rPr lang="en-US" sz="4000" b="1" i="1" dirty="0" err="1">
                <a:solidFill>
                  <a:srgbClr val="0000CC"/>
                </a:solidFill>
                <a:effectLst>
                  <a:outerShdw blurRad="38100" dist="38100" dir="2700000" algn="tl">
                    <a:srgbClr val="C0C0C0"/>
                  </a:outerShdw>
                </a:effectLst>
                <a:latin typeface="Times New Roman" pitchFamily="18" charset="0"/>
                <a:cs typeface="Times New Roman" pitchFamily="18" charset="0"/>
              </a:rPr>
              <a:t>Nguyễn</a:t>
            </a:r>
            <a:r>
              <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rPr>
              <a:t> </a:t>
            </a:r>
            <a:r>
              <a:rPr lang="en-US" sz="4000" b="1" i="1" dirty="0" err="1">
                <a:solidFill>
                  <a:srgbClr val="0000CC"/>
                </a:solidFill>
                <a:effectLst>
                  <a:outerShdw blurRad="38100" dist="38100" dir="2700000" algn="tl">
                    <a:srgbClr val="C0C0C0"/>
                  </a:outerShdw>
                </a:effectLst>
                <a:latin typeface="Times New Roman" pitchFamily="18" charset="0"/>
                <a:cs typeface="Times New Roman" pitchFamily="18" charset="0"/>
              </a:rPr>
              <a:t>Thị</a:t>
            </a:r>
            <a:r>
              <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rPr>
              <a:t> </a:t>
            </a:r>
            <a:r>
              <a:rPr lang="en-US" sz="4000" b="1" i="1" dirty="0" err="1">
                <a:solidFill>
                  <a:srgbClr val="0000CC"/>
                </a:solidFill>
                <a:effectLst>
                  <a:outerShdw blurRad="38100" dist="38100" dir="2700000" algn="tl">
                    <a:srgbClr val="C0C0C0"/>
                  </a:outerShdw>
                </a:effectLst>
                <a:latin typeface="Times New Roman" pitchFamily="18" charset="0"/>
                <a:cs typeface="Times New Roman" pitchFamily="18" charset="0"/>
              </a:rPr>
              <a:t>Xuân</a:t>
            </a:r>
            <a:endParaRPr lang="en-US" sz="4000" b="1" i="1" dirty="0">
              <a:solidFill>
                <a:srgbClr val="0000CC"/>
              </a:solidFill>
              <a:effectLst>
                <a:outerShdw blurRad="38100" dist="38100" dir="2700000" algn="tl">
                  <a:srgbClr val="C0C0C0"/>
                </a:outerShdw>
              </a:effectLst>
              <a:latin typeface="Times New Roman" pitchFamily="18" charset="0"/>
              <a:cs typeface="Times New Roman" pitchFamily="18" charset="0"/>
            </a:endParaRPr>
          </a:p>
        </p:txBody>
      </p:sp>
      <p:pic>
        <p:nvPicPr>
          <p:cNvPr id="2052"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0600" y="4800600"/>
            <a:ext cx="22256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00807" y="38894"/>
            <a:ext cx="103663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798894"/>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785F947-599A-BDF9-F6F5-DEB5CC0F9217}"/>
              </a:ext>
            </a:extLst>
          </p:cNvPr>
          <p:cNvPicPr>
            <a:picLocks noChangeAspect="1"/>
          </p:cNvPicPr>
          <p:nvPr/>
        </p:nvPicPr>
        <p:blipFill>
          <a:blip r:embed="rId3"/>
          <a:stretch>
            <a:fillRect/>
          </a:stretch>
        </p:blipFill>
        <p:spPr>
          <a:xfrm>
            <a:off x="428356" y="223781"/>
            <a:ext cx="3619769" cy="761585"/>
          </a:xfrm>
          <a:prstGeom prst="rect">
            <a:avLst/>
          </a:prstGeom>
        </p:spPr>
      </p:pic>
      <p:sp>
        <p:nvSpPr>
          <p:cNvPr id="6" name="TextBox 3">
            <a:extLst>
              <a:ext uri="{FF2B5EF4-FFF2-40B4-BE49-F238E27FC236}">
                <a16:creationId xmlns:a16="http://schemas.microsoft.com/office/drawing/2014/main" xmlns="" id="{649F8F2B-C78D-AE48-39E8-1B599EB88EAD}"/>
              </a:ext>
            </a:extLst>
          </p:cNvPr>
          <p:cNvSpPr txBox="1">
            <a:spLocks noChangeArrowheads="1"/>
          </p:cNvSpPr>
          <p:nvPr/>
        </p:nvSpPr>
        <p:spPr bwMode="auto">
          <a:xfrm>
            <a:off x="342900" y="864530"/>
            <a:ext cx="1142074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Nghe các Sao Nhi đồng chia sẻ về quyết tâm phấn đấu trở thành đội viên, góp phần xây dựng ” Trường học hạnh phúc”.</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913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15ED968-8843-075D-E0DF-DF34743B8193}"/>
              </a:ext>
            </a:extLst>
          </p:cNvPr>
          <p:cNvPicPr>
            <a:picLocks noChangeAspect="1"/>
          </p:cNvPicPr>
          <p:nvPr/>
        </p:nvPicPr>
        <p:blipFill>
          <a:blip r:embed="rId3"/>
          <a:stretch>
            <a:fillRect/>
          </a:stretch>
        </p:blipFill>
        <p:spPr>
          <a:xfrm>
            <a:off x="3249881" y="752007"/>
            <a:ext cx="6030167" cy="3743847"/>
          </a:xfrm>
          <a:prstGeom prst="rect">
            <a:avLst/>
          </a:prstGeom>
        </p:spPr>
      </p:pic>
    </p:spTree>
    <p:extLst>
      <p:ext uri="{BB962C8B-B14F-4D97-AF65-F5344CB8AC3E}">
        <p14:creationId xmlns:p14="http://schemas.microsoft.com/office/powerpoint/2010/main" val="567372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D332083-09C0-37D1-DF33-A128F1D9DA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508702" y="417342"/>
            <a:ext cx="771633" cy="676369"/>
          </a:xfrm>
          <a:prstGeom prst="rect">
            <a:avLst/>
          </a:prstGeom>
        </p:spPr>
      </p:pic>
      <p:sp>
        <p:nvSpPr>
          <p:cNvPr id="6" name="TextBox 3">
            <a:extLst>
              <a:ext uri="{FF2B5EF4-FFF2-40B4-BE49-F238E27FC236}">
                <a16:creationId xmlns:a16="http://schemas.microsoft.com/office/drawing/2014/main" xmlns="" id="{14E10587-49B5-6925-5FC3-A95576A9AE0F}"/>
              </a:ext>
            </a:extLst>
          </p:cNvPr>
          <p:cNvSpPr txBox="1">
            <a:spLocks noChangeArrowheads="1"/>
          </p:cNvSpPr>
          <p:nvPr/>
        </p:nvSpPr>
        <p:spPr bwMode="auto">
          <a:xfrm>
            <a:off x="1133013" y="324270"/>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3">
            <a:extLst>
              <a:ext uri="{FF2B5EF4-FFF2-40B4-BE49-F238E27FC236}">
                <a16:creationId xmlns:a16="http://schemas.microsoft.com/office/drawing/2014/main" xmlns="" id="{A34F8D6F-1EC1-FBAB-F5DA-16A67583CDC2}"/>
              </a:ext>
            </a:extLst>
          </p:cNvPr>
          <p:cNvSpPr txBox="1">
            <a:spLocks noChangeArrowheads="1"/>
          </p:cNvSpPr>
          <p:nvPr/>
        </p:nvSpPr>
        <p:spPr bwMode="auto">
          <a:xfrm>
            <a:off x="406523" y="880943"/>
            <a:ext cx="82225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Nunito Black" pitchFamily="2" charset="0"/>
                <a:ea typeface="Tahoma" panose="020B0604030504040204" pitchFamily="34" charset="0"/>
                <a:cs typeface="Tahoma" panose="020B0604030504040204" pitchFamily="34" charset="0"/>
              </a:rPr>
              <a:t>1. Tìm hiểu về Đội thiếu niên Tiền phong Hồ Chí Minh</a:t>
            </a:r>
            <a:endParaRPr lang="en-US" altLang="en-US" sz="4400">
              <a:solidFill>
                <a:schemeClr val="accent2">
                  <a:lumMod val="75000"/>
                </a:schemeClr>
              </a:solidFill>
              <a:latin typeface="Nunito Black" pitchFamily="2" charset="0"/>
              <a:ea typeface="Tahoma" panose="020B0604030504040204" pitchFamily="34" charset="0"/>
              <a:cs typeface="Tahoma" panose="020B0604030504040204" pitchFamily="34" charset="0"/>
            </a:endParaRPr>
          </a:p>
        </p:txBody>
      </p:sp>
      <p:sp>
        <p:nvSpPr>
          <p:cNvPr id="10" name="TextBox 3">
            <a:extLst>
              <a:ext uri="{FF2B5EF4-FFF2-40B4-BE49-F238E27FC236}">
                <a16:creationId xmlns:a16="http://schemas.microsoft.com/office/drawing/2014/main" xmlns="" id="{2EFF6BC4-7E96-8434-BC81-E3B4A66128A6}"/>
              </a:ext>
            </a:extLst>
          </p:cNvPr>
          <p:cNvSpPr txBox="1">
            <a:spLocks noChangeArrowheads="1"/>
          </p:cNvSpPr>
          <p:nvPr/>
        </p:nvSpPr>
        <p:spPr bwMode="auto">
          <a:xfrm>
            <a:off x="210474" y="1465120"/>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Nghe thầy cô giới thiệu về Đội thiếu niên Tiền phong Hồ Chí Minh </a:t>
            </a:r>
            <a:endParaRPr lang="en-US" altLang="en-US" sz="4400" b="1">
              <a:latin typeface="Nunito Black" pitchFamily="2"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xmlns="" id="{54C7C4EE-C999-7CDE-5A5E-A15641389100}"/>
              </a:ext>
            </a:extLst>
          </p:cNvPr>
          <p:cNvSpPr txBox="1"/>
          <p:nvPr/>
        </p:nvSpPr>
        <p:spPr>
          <a:xfrm>
            <a:off x="662724" y="2234561"/>
            <a:ext cx="10866552" cy="3785652"/>
          </a:xfrm>
          <a:prstGeom prst="rect">
            <a:avLst/>
          </a:prstGeom>
          <a:noFill/>
        </p:spPr>
        <p:txBody>
          <a:bodyPr wrap="square">
            <a:spAutoFit/>
          </a:bodyPr>
          <a:lstStyle/>
          <a:p>
            <a:r>
              <a:rPr lang="vi-VN" sz="2000" b="0" i="0">
                <a:solidFill>
                  <a:srgbClr val="00B050"/>
                </a:solidFill>
                <a:effectLst/>
                <a:latin typeface="times new roman" panose="02020603050405020304" pitchFamily="18" charset="0"/>
              </a:rPr>
              <a:t>Đội Thiếu niên Tiền phong Hồ Chí Minh là tổ chức của thiếu nhi Việt Nam do Đảng Cộng sản Việt Nam và Chủ tịch Hồ Chí Minh sáng lập, Đoàn Thanh niên Cộng sản Hồ Chí Minh phụ trách.</a:t>
            </a:r>
            <a:r>
              <a:rPr lang="vi-VN" sz="2000">
                <a:solidFill>
                  <a:srgbClr val="00B050"/>
                </a:solidFill>
              </a:rPr>
              <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là trường học giáo dục thiếu nhi Việt Nam trong và ngoài nhà tr­ường, là đội dự bị của Đoàn thanh niên Cộng sản Hồ Chí Minh; lực l­ượng nòng cốt trong các phong trào thiếu nhi.</a:t>
            </a:r>
            <a:r>
              <a:rPr lang="vi-VN" sz="2000">
                <a:solidFill>
                  <a:srgbClr val="00B050"/>
                </a:solidFill>
              </a:rPr>
              <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đ­ược tổ chức và hoạt động trong nhà trư­ờng và ở địa bàn dân c­ư. Tổ chức Đội có Điều lệ và Nghi thức hoạt động độc lập; lấy 5 điều Bác Hồ dạy thiếu niên, nhi đồng làm mục tiêu phấn đấu rèn luyện cho đội viên, giúp đỡ thiếu nhi trong học tập, hoạt động, vui chơi, thực hiện quyền và bổn phận theo Công ­ước của Liên Hợp Quốc về Quyền Trẻ em, Luật Bảo vệ, chăm sóc và giáo dục trẻ em.</a:t>
            </a:r>
            <a:r>
              <a:rPr lang="vi-VN" sz="2000">
                <a:solidFill>
                  <a:srgbClr val="00B050"/>
                </a:solidFill>
              </a:rPr>
              <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đoàn kết, hợp tác với các tổ chức, phong trào thiếu nhi ở khu vực và thế giới vì quyền lợi của trẻ em, vì hoà bình, hạnh phúc của các dân tộc.</a:t>
            </a:r>
            <a:endParaRPr lang="en-US" sz="2000">
              <a:solidFill>
                <a:srgbClr val="00B050"/>
              </a:solidFill>
            </a:endParaRPr>
          </a:p>
        </p:txBody>
      </p:sp>
    </p:spTree>
    <p:extLst>
      <p:ext uri="{BB962C8B-B14F-4D97-AF65-F5344CB8AC3E}">
        <p14:creationId xmlns:p14="http://schemas.microsoft.com/office/powerpoint/2010/main" val="28779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xmlns="" id="{D407614A-4E89-7D59-13F4-6DF016238B04}"/>
              </a:ext>
            </a:extLst>
          </p:cNvPr>
          <p:cNvSpPr txBox="1">
            <a:spLocks noChangeArrowheads="1"/>
          </p:cNvSpPr>
          <p:nvPr/>
        </p:nvSpPr>
        <p:spPr bwMode="auto">
          <a:xfrm>
            <a:off x="323011" y="983135"/>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Thảo luận và trình bày bài thu hoạch theo nhóm.</a:t>
            </a:r>
            <a:endParaRPr lang="en-US" altLang="en-US" sz="4400" b="1">
              <a:latin typeface="Nunito Black" pitchFamily="2"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xmlns="" id="{45276875-5710-D9EF-07AD-A66EF35345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632527" y="370805"/>
            <a:ext cx="771633" cy="676369"/>
          </a:xfrm>
          <a:prstGeom prst="rect">
            <a:avLst/>
          </a:prstGeom>
        </p:spPr>
      </p:pic>
      <p:sp>
        <p:nvSpPr>
          <p:cNvPr id="9" name="TextBox 3">
            <a:extLst>
              <a:ext uri="{FF2B5EF4-FFF2-40B4-BE49-F238E27FC236}">
                <a16:creationId xmlns:a16="http://schemas.microsoft.com/office/drawing/2014/main" xmlns="" id="{714A507D-D008-D744-701B-C3665118D00B}"/>
              </a:ext>
            </a:extLst>
          </p:cNvPr>
          <p:cNvSpPr txBox="1">
            <a:spLocks noChangeArrowheads="1"/>
          </p:cNvSpPr>
          <p:nvPr/>
        </p:nvSpPr>
        <p:spPr bwMode="auto">
          <a:xfrm>
            <a:off x="1190163" y="324270"/>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xmlns="" id="{92674227-0B9B-446A-6C9C-DD84C95D3152}"/>
              </a:ext>
            </a:extLst>
          </p:cNvPr>
          <p:cNvPicPr>
            <a:picLocks noChangeAspect="1"/>
          </p:cNvPicPr>
          <p:nvPr/>
        </p:nvPicPr>
        <p:blipFill>
          <a:blip r:embed="rId5"/>
          <a:stretch>
            <a:fillRect/>
          </a:stretch>
        </p:blipFill>
        <p:spPr>
          <a:xfrm>
            <a:off x="1814085" y="1752576"/>
            <a:ext cx="8002117" cy="2924583"/>
          </a:xfrm>
          <a:prstGeom prst="rect">
            <a:avLst/>
          </a:prstGeom>
        </p:spPr>
      </p:pic>
    </p:spTree>
    <p:extLst>
      <p:ext uri="{BB962C8B-B14F-4D97-AF65-F5344CB8AC3E}">
        <p14:creationId xmlns:p14="http://schemas.microsoft.com/office/powerpoint/2010/main" val="10841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3304083-269A-A6ED-6E97-326567A7F3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870652" y="199355"/>
            <a:ext cx="771633" cy="676369"/>
          </a:xfrm>
          <a:prstGeom prst="rect">
            <a:avLst/>
          </a:prstGeom>
        </p:spPr>
      </p:pic>
      <p:sp>
        <p:nvSpPr>
          <p:cNvPr id="6" name="TextBox 3">
            <a:extLst>
              <a:ext uri="{FF2B5EF4-FFF2-40B4-BE49-F238E27FC236}">
                <a16:creationId xmlns:a16="http://schemas.microsoft.com/office/drawing/2014/main" xmlns="" id="{F1D9D268-E9F9-829D-9391-3F7F39D5CA77}"/>
              </a:ext>
            </a:extLst>
          </p:cNvPr>
          <p:cNvSpPr txBox="1">
            <a:spLocks noChangeArrowheads="1"/>
          </p:cNvSpPr>
          <p:nvPr/>
        </p:nvSpPr>
        <p:spPr bwMode="auto">
          <a:xfrm>
            <a:off x="1399713" y="106283"/>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xmlns="" id="{6981732E-66A9-D43A-9F74-03994210B7C9}"/>
              </a:ext>
            </a:extLst>
          </p:cNvPr>
          <p:cNvPicPr>
            <a:picLocks noChangeAspect="1"/>
          </p:cNvPicPr>
          <p:nvPr/>
        </p:nvPicPr>
        <p:blipFill>
          <a:blip r:embed="rId5"/>
          <a:stretch>
            <a:fillRect/>
          </a:stretch>
        </p:blipFill>
        <p:spPr>
          <a:xfrm>
            <a:off x="335020" y="968796"/>
            <a:ext cx="3591426" cy="3267531"/>
          </a:xfrm>
          <a:prstGeom prst="rect">
            <a:avLst/>
          </a:prstGeom>
        </p:spPr>
      </p:pic>
      <p:sp>
        <p:nvSpPr>
          <p:cNvPr id="12" name="TextBox 11">
            <a:extLst>
              <a:ext uri="{FF2B5EF4-FFF2-40B4-BE49-F238E27FC236}">
                <a16:creationId xmlns:a16="http://schemas.microsoft.com/office/drawing/2014/main" xmlns="" id="{ADC51E9E-33D1-4B8D-EE78-6922D57C606D}"/>
              </a:ext>
            </a:extLst>
          </p:cNvPr>
          <p:cNvSpPr txBox="1"/>
          <p:nvPr/>
        </p:nvSpPr>
        <p:spPr>
          <a:xfrm>
            <a:off x="3727254" y="1230830"/>
            <a:ext cx="7952173" cy="6463308"/>
          </a:xfrm>
          <a:prstGeom prst="rect">
            <a:avLst/>
          </a:prstGeom>
          <a:noFill/>
        </p:spPr>
        <p:txBody>
          <a:bodyPr wrap="square">
            <a:spAutoFit/>
          </a:bodyPr>
          <a:lstStyle/>
          <a:p>
            <a:pPr algn="l"/>
            <a:r>
              <a:rPr lang="en-US" sz="20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400">
                <a:solidFill>
                  <a:srgbClr val="002060"/>
                </a:solidFill>
                <a:latin typeface="Nunito Black" pitchFamily="2" charset="0"/>
              </a:rPr>
              <a:t>Khăn quàng đỏ </a:t>
            </a:r>
            <a:r>
              <a:rPr lang="en-US"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l</a:t>
            </a:r>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à biểu tượng cho Đội Thiếu niên Tiền phong Hồ Chí Minh. Khi một bạn học sinh đeo trên cổ mình chiếc khăn quàng đỏ thì chúng ta có thể biết được bạn ấy đã được gia nhập vào Đội.</a:t>
            </a:r>
          </a:p>
          <a:p>
            <a:pPr algn="l"/>
            <a:r>
              <a:rPr lang="en-US"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Khăn quàng đỏ là một phần cờ Tổ quốc, màu đỏ tượng trưng cho lý tưởng cách mạng. Khăn có hình tam giác, màu đỏ như một góc lá quốc kỳ, nhuốm máu bao anh hùng liệt sĩ đã hy sinh trong sự nghiệp cách mạng của dân tộc.</a:t>
            </a:r>
          </a:p>
          <a:p>
            <a:pPr algn="l"/>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p>
          <a:p>
            <a:r>
              <a:rPr lang="vi-VN" b="0" i="0">
                <a:solidFill>
                  <a:srgbClr val="000000"/>
                </a:solidFill>
                <a:effectLst/>
                <a:latin typeface="OpenSans"/>
              </a:rPr>
              <a:t/>
            </a:r>
            <a:br>
              <a:rPr lang="vi-VN" b="0" i="0">
                <a:solidFill>
                  <a:srgbClr val="000000"/>
                </a:solidFill>
                <a:effectLst/>
                <a:latin typeface="OpenSans"/>
              </a:rPr>
            </a:br>
            <a:r>
              <a:rPr lang="vi-VN" b="0" i="0">
                <a:solidFill>
                  <a:srgbClr val="000000"/>
                </a:solidFill>
                <a:effectLst/>
                <a:latin typeface="OpenSans"/>
              </a:rPr>
              <a:t/>
            </a:r>
            <a:br>
              <a:rPr lang="vi-VN" b="0" i="0">
                <a:solidFill>
                  <a:srgbClr val="000000"/>
                </a:solidFill>
                <a:effectLst/>
                <a:latin typeface="OpenSans"/>
              </a:rPr>
            </a:br>
            <a:endParaRPr lang="en-US"/>
          </a:p>
        </p:txBody>
      </p:sp>
    </p:spTree>
    <p:extLst>
      <p:ext uri="{BB962C8B-B14F-4D97-AF65-F5344CB8AC3E}">
        <p14:creationId xmlns:p14="http://schemas.microsoft.com/office/powerpoint/2010/main" val="5175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C27DDC-ECC9-98F4-FAF7-C5DED6BFF5FB}"/>
              </a:ext>
            </a:extLst>
          </p:cNvPr>
          <p:cNvPicPr>
            <a:picLocks noChangeAspect="1"/>
          </p:cNvPicPr>
          <p:nvPr/>
        </p:nvPicPr>
        <p:blipFill>
          <a:blip r:embed="rId3"/>
          <a:stretch>
            <a:fillRect/>
          </a:stretch>
        </p:blipFill>
        <p:spPr>
          <a:xfrm>
            <a:off x="289371" y="990024"/>
            <a:ext cx="4410691" cy="3439005"/>
          </a:xfrm>
          <a:prstGeom prst="rect">
            <a:avLst/>
          </a:prstGeom>
        </p:spPr>
      </p:pic>
      <p:sp>
        <p:nvSpPr>
          <p:cNvPr id="6" name="TextBox 3">
            <a:extLst>
              <a:ext uri="{FF2B5EF4-FFF2-40B4-BE49-F238E27FC236}">
                <a16:creationId xmlns:a16="http://schemas.microsoft.com/office/drawing/2014/main" xmlns="" id="{A9FE0C27-4D8E-4E8F-A1DF-8FB9AAD02BC8}"/>
              </a:ext>
            </a:extLst>
          </p:cNvPr>
          <p:cNvSpPr txBox="1">
            <a:spLocks noChangeArrowheads="1"/>
          </p:cNvSpPr>
          <p:nvPr/>
        </p:nvSpPr>
        <p:spPr bwMode="auto">
          <a:xfrm>
            <a:off x="1425589" y="220583"/>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xmlns="" id="{C5027170-060D-8F24-E107-82F3A56D10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803977" y="313655"/>
            <a:ext cx="771633" cy="676369"/>
          </a:xfrm>
          <a:prstGeom prst="rect">
            <a:avLst/>
          </a:prstGeom>
        </p:spPr>
      </p:pic>
      <p:sp>
        <p:nvSpPr>
          <p:cNvPr id="10" name="TextBox 9">
            <a:extLst>
              <a:ext uri="{FF2B5EF4-FFF2-40B4-BE49-F238E27FC236}">
                <a16:creationId xmlns:a16="http://schemas.microsoft.com/office/drawing/2014/main" xmlns="" id="{04CD7CAA-42BC-6914-A094-225F7EA819A8}"/>
              </a:ext>
            </a:extLst>
          </p:cNvPr>
          <p:cNvSpPr txBox="1"/>
          <p:nvPr/>
        </p:nvSpPr>
        <p:spPr>
          <a:xfrm>
            <a:off x="3987950" y="1466771"/>
            <a:ext cx="7292340" cy="4401205"/>
          </a:xfrm>
          <a:prstGeom prst="rect">
            <a:avLst/>
          </a:prstGeom>
          <a:noFill/>
        </p:spPr>
        <p:txBody>
          <a:bodyPr wrap="square">
            <a:spAutoFit/>
          </a:bodyPr>
          <a:lstStyle/>
          <a:p>
            <a:pPr algn="l"/>
            <a:r>
              <a:rPr lang="en-US" sz="2800" b="0" i="0">
                <a:solidFill>
                  <a:srgbClr val="002060"/>
                </a:solidFill>
                <a:effectLst/>
                <a:latin typeface="Nunito Black" pitchFamily="2" charset="0"/>
              </a:rPr>
              <a:t>Hình tròn, ở trong có hình m</a:t>
            </a:r>
            <a:r>
              <a:rPr lang="vi-VN" sz="2800" b="0" i="0">
                <a:solidFill>
                  <a:srgbClr val="002060"/>
                </a:solidFill>
                <a:effectLst/>
                <a:latin typeface="Nunito Black" pitchFamily="2" charset="0"/>
              </a:rPr>
              <a:t>ăng non</a:t>
            </a:r>
            <a:r>
              <a:rPr lang="en-US" sz="2800" b="0" i="0">
                <a:solidFill>
                  <a:srgbClr val="002060"/>
                </a:solidFill>
                <a:effectLst/>
                <a:latin typeface="Nunito Black" pitchFamily="2" charset="0"/>
              </a:rPr>
              <a:t> trên nền cờ đỏ sao vàng, ở dưới có băng chữ “ Sẵn sàng”. Nền đỏ sao vàng là cờ Tổ quốc, Búp măng non tượng trưng cho lứa tuổi </a:t>
            </a:r>
            <a:r>
              <a:rPr lang="vi-VN" sz="2800" b="0" i="0">
                <a:solidFill>
                  <a:srgbClr val="002060"/>
                </a:solidFill>
                <a:effectLst/>
                <a:latin typeface="Nunito Black" pitchFamily="2" charset="0"/>
              </a:rPr>
              <a:t> lứa tuổi thiếu niên là thế hệ tương lai của dân tộc Việt Nam anh hùng.</a:t>
            </a:r>
          </a:p>
          <a:p>
            <a:pPr algn="l"/>
            <a:r>
              <a:rPr lang="vi-VN" sz="2800" b="0" i="0">
                <a:solidFill>
                  <a:srgbClr val="002060"/>
                </a:solidFill>
                <a:effectLst/>
                <a:latin typeface="Nunito Black" pitchFamily="2" charset="0"/>
              </a:rPr>
              <a:t>Hình ảnh búp măng là biểu tượng của sự tươi trẻ, sự kế thừa, nối tiếp và phát huy truyền thống, lịch sử hào hùng của dân tộc.</a:t>
            </a:r>
            <a:endParaRPr lang="en-US"/>
          </a:p>
        </p:txBody>
      </p:sp>
    </p:spTree>
    <p:extLst>
      <p:ext uri="{BB962C8B-B14F-4D97-AF65-F5344CB8AC3E}">
        <p14:creationId xmlns:p14="http://schemas.microsoft.com/office/powerpoint/2010/main" val="30844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E065453-1435-A9E8-C727-21AE3183A4E2}"/>
              </a:ext>
            </a:extLst>
          </p:cNvPr>
          <p:cNvSpPr txBox="1">
            <a:spLocks noChangeArrowheads="1"/>
          </p:cNvSpPr>
          <p:nvPr/>
        </p:nvSpPr>
        <p:spPr bwMode="auto">
          <a:xfrm>
            <a:off x="3686414" y="1170660"/>
            <a:ext cx="540996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3200">
                <a:solidFill>
                  <a:srgbClr val="00B050"/>
                </a:solidFill>
                <a:latin typeface="Sigmar One" panose="00000500000000000000" pitchFamily="2" charset="0"/>
              </a:rPr>
              <a:t>MỞ RỘNG, </a:t>
            </a:r>
          </a:p>
          <a:p>
            <a:pPr algn="ctr" eaLnBrk="1" hangingPunct="1">
              <a:lnSpc>
                <a:spcPct val="150000"/>
              </a:lnSpc>
            </a:pPr>
            <a:r>
              <a:rPr lang="en-US" altLang="en-US" sz="3200">
                <a:solidFill>
                  <a:srgbClr val="00B050"/>
                </a:solidFill>
                <a:latin typeface="Sigmar One" panose="00000500000000000000" pitchFamily="2" charset="0"/>
              </a:rPr>
              <a:t>TỔNG KẾT CHỦ ĐỀ</a:t>
            </a:r>
          </a:p>
        </p:txBody>
      </p:sp>
    </p:spTree>
    <p:extLst>
      <p:ext uri="{BB962C8B-B14F-4D97-AF65-F5344CB8AC3E}">
        <p14:creationId xmlns:p14="http://schemas.microsoft.com/office/powerpoint/2010/main" val="71704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xmlns="" id="{7A554335-6059-9ACD-FCF0-11740247E98E}"/>
              </a:ext>
            </a:extLst>
          </p:cNvPr>
          <p:cNvSpPr txBox="1">
            <a:spLocks noChangeArrowheads="1"/>
          </p:cNvSpPr>
          <p:nvPr/>
        </p:nvSpPr>
        <p:spPr bwMode="auto">
          <a:xfrm>
            <a:off x="295275" y="390027"/>
            <a:ext cx="11229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2</a:t>
            </a:r>
            <a:r>
              <a:rPr lang="en-US" altLang="en-US" sz="32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a:t>
            </a: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xây dựng kế hoạch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3">
            <a:extLst>
              <a:ext uri="{FF2B5EF4-FFF2-40B4-BE49-F238E27FC236}">
                <a16:creationId xmlns:a16="http://schemas.microsoft.com/office/drawing/2014/main" xmlns="" id="{2E369FEB-4E17-AD74-709B-7749B8515825}"/>
              </a:ext>
            </a:extLst>
          </p:cNvPr>
          <p:cNvSpPr txBox="1">
            <a:spLocks noChangeArrowheads="1"/>
          </p:cNvSpPr>
          <p:nvPr/>
        </p:nvSpPr>
        <p:spPr bwMode="auto">
          <a:xfrm>
            <a:off x="295275" y="1137836"/>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b="1">
                <a:solidFill>
                  <a:srgbClr val="0070C0"/>
                </a:solidFill>
                <a:latin typeface="Nunito Black" pitchFamily="2" charset="0"/>
                <a:ea typeface="Tahoma" panose="020B0604030504040204" pitchFamily="34" charset="0"/>
                <a:cs typeface="Tahoma" panose="020B0604030504040204" pitchFamily="34" charset="0"/>
              </a:rPr>
              <a:t>- Dự kiến các việc em cần làm để rèn luyện, phấn đấu trở thành đội viên</a:t>
            </a:r>
            <a:endParaRPr lang="en-US" altLang="en-US" sz="4400" b="1">
              <a:solidFill>
                <a:srgbClr val="0070C0"/>
              </a:solidFill>
              <a:latin typeface="Nunito Black" pitchFamily="2" charset="0"/>
              <a:ea typeface="Tahoma" panose="020B0604030504040204" pitchFamily="34" charset="0"/>
              <a:cs typeface="Tahoma" panose="020B0604030504040204" pitchFamily="34" charset="0"/>
            </a:endParaRPr>
          </a:p>
        </p:txBody>
      </p:sp>
      <p:sp>
        <p:nvSpPr>
          <p:cNvPr id="8" name="TextBox 3">
            <a:extLst>
              <a:ext uri="{FF2B5EF4-FFF2-40B4-BE49-F238E27FC236}">
                <a16:creationId xmlns:a16="http://schemas.microsoft.com/office/drawing/2014/main" xmlns="" id="{661132BB-BD7D-FBA0-1FAC-0985E7AB5516}"/>
              </a:ext>
            </a:extLst>
          </p:cNvPr>
          <p:cNvSpPr txBox="1">
            <a:spLocks noChangeArrowheads="1"/>
          </p:cNvSpPr>
          <p:nvPr/>
        </p:nvSpPr>
        <p:spPr bwMode="auto">
          <a:xfrm>
            <a:off x="418128" y="4666525"/>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b="1">
                <a:solidFill>
                  <a:srgbClr val="0070C0"/>
                </a:solidFill>
                <a:latin typeface="Nunito Black" pitchFamily="2" charset="0"/>
                <a:ea typeface="Tahoma" panose="020B0604030504040204" pitchFamily="34" charset="0"/>
                <a:cs typeface="Tahoma" panose="020B0604030504040204" pitchFamily="34" charset="0"/>
              </a:rPr>
              <a:t>- Chia sẻ kế hoạch của mình với các bạn trong nhóm.</a:t>
            </a:r>
            <a:endParaRPr lang="en-US" altLang="en-US" sz="4400" b="1">
              <a:solidFill>
                <a:srgbClr val="0070C0"/>
              </a:solidFill>
              <a:latin typeface="Nunito Black"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xmlns="" id="{9FD0B985-0EFF-D1CD-1890-F6DA335F3521}"/>
              </a:ext>
            </a:extLst>
          </p:cNvPr>
          <p:cNvPicPr>
            <a:picLocks noChangeAspect="1"/>
          </p:cNvPicPr>
          <p:nvPr/>
        </p:nvPicPr>
        <p:blipFill>
          <a:blip r:embed="rId3"/>
          <a:stretch>
            <a:fillRect/>
          </a:stretch>
        </p:blipFill>
        <p:spPr>
          <a:xfrm>
            <a:off x="3157128" y="1775534"/>
            <a:ext cx="4735122" cy="2992647"/>
          </a:xfrm>
          <a:prstGeom prst="rect">
            <a:avLst/>
          </a:prstGeom>
        </p:spPr>
      </p:pic>
    </p:spTree>
    <p:extLst>
      <p:ext uri="{BB962C8B-B14F-4D97-AF65-F5344CB8AC3E}">
        <p14:creationId xmlns:p14="http://schemas.microsoft.com/office/powerpoint/2010/main" val="11130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B9D6CE5-5FC9-AC08-7EB6-791B26C6E8E1}"/>
              </a:ext>
            </a:extLst>
          </p:cNvPr>
          <p:cNvSpPr txBox="1">
            <a:spLocks noChangeArrowheads="1"/>
          </p:cNvSpPr>
          <p:nvPr/>
        </p:nvSpPr>
        <p:spPr bwMode="auto">
          <a:xfrm>
            <a:off x="1343025" y="239494"/>
            <a:ext cx="506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002060"/>
                </a:solidFill>
                <a:latin typeface="Sigmar One" panose="00000500000000000000" pitchFamily="2" charset="0"/>
                <a:ea typeface="Tahoma" panose="020B0604030504040204" pitchFamily="34" charset="0"/>
                <a:cs typeface="Tahoma" panose="020B0604030504040204" pitchFamily="34" charset="0"/>
              </a:rPr>
              <a:t>Tự hào về đội ta</a:t>
            </a:r>
            <a:endParaRPr lang="en-US" alt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xmlns="" id="{BBF83624-D979-21E9-8AFB-38D6AD7DAFDF}"/>
              </a:ext>
            </a:extLst>
          </p:cNvPr>
          <p:cNvSpPr txBox="1"/>
          <p:nvPr/>
        </p:nvSpPr>
        <p:spPr>
          <a:xfrm>
            <a:off x="422776" y="847725"/>
            <a:ext cx="11346448" cy="830997"/>
          </a:xfrm>
          <a:prstGeom prst="rect">
            <a:avLst/>
          </a:prstGeom>
          <a:noFill/>
        </p:spPr>
        <p:txBody>
          <a:bodyPr wrap="square">
            <a:spAutoFit/>
          </a:bodyPr>
          <a:lstStyle/>
          <a:p>
            <a:pPr algn="l"/>
            <a:r>
              <a:rPr lang="vi-VN" sz="2400" b="0" i="0">
                <a:solidFill>
                  <a:srgbClr val="0070C0"/>
                </a:solidFill>
                <a:effectLst/>
                <a:latin typeface="Nunito Black" pitchFamily="2" charset="0"/>
              </a:rPr>
              <a:t>Tham gia hoạt động để cảm nhận niềm tự h</a:t>
            </a:r>
            <a:r>
              <a:rPr lang="en-US" sz="2400">
                <a:solidFill>
                  <a:srgbClr val="0070C0"/>
                </a:solidFill>
                <a:latin typeface="Nunito Black" pitchFamily="2" charset="0"/>
              </a:rPr>
              <a:t>ào </a:t>
            </a:r>
            <a:r>
              <a:rPr lang="vi-VN" sz="2400" b="0" i="0">
                <a:solidFill>
                  <a:srgbClr val="0070C0"/>
                </a:solidFill>
                <a:effectLst/>
                <a:latin typeface="Nunito Black" pitchFamily="2" charset="0"/>
              </a:rPr>
              <a:t> về Đội Thiếu niên Tiền</a:t>
            </a:r>
            <a:r>
              <a:rPr lang="en-US" sz="2400" b="0" i="0">
                <a:solidFill>
                  <a:srgbClr val="0070C0"/>
                </a:solidFill>
                <a:effectLst/>
                <a:latin typeface="Nunito Black" pitchFamily="2" charset="0"/>
              </a:rPr>
              <a:t> phong </a:t>
            </a:r>
            <a:r>
              <a:rPr lang="vi-VN" sz="2400" b="0" i="0">
                <a:solidFill>
                  <a:srgbClr val="0070C0"/>
                </a:solidFill>
                <a:effectLst/>
                <a:latin typeface="Nunito Black" pitchFamily="2" charset="0"/>
              </a:rPr>
              <a:t> Hồ Chí Minh.</a:t>
            </a:r>
          </a:p>
        </p:txBody>
      </p:sp>
      <p:sp>
        <p:nvSpPr>
          <p:cNvPr id="6" name="TextBox 5">
            <a:extLst>
              <a:ext uri="{FF2B5EF4-FFF2-40B4-BE49-F238E27FC236}">
                <a16:creationId xmlns:a16="http://schemas.microsoft.com/office/drawing/2014/main" xmlns="" id="{A090FE83-0339-AEE5-47D0-C1EDB3B93FEB}"/>
              </a:ext>
            </a:extLst>
          </p:cNvPr>
          <p:cNvSpPr txBox="1"/>
          <p:nvPr/>
        </p:nvSpPr>
        <p:spPr>
          <a:xfrm>
            <a:off x="391711" y="1659464"/>
            <a:ext cx="11346448" cy="461665"/>
          </a:xfrm>
          <a:prstGeom prst="rect">
            <a:avLst/>
          </a:prstGeom>
          <a:noFill/>
        </p:spPr>
        <p:txBody>
          <a:bodyPr wrap="square">
            <a:spAutoFit/>
          </a:bodyPr>
          <a:lstStyle/>
          <a:p>
            <a:pPr algn="l"/>
            <a:r>
              <a:rPr lang="en-US" sz="2400">
                <a:solidFill>
                  <a:schemeClr val="accent2">
                    <a:lumMod val="75000"/>
                  </a:schemeClr>
                </a:solidFill>
                <a:latin typeface="Nunito Black" pitchFamily="2" charset="0"/>
              </a:rPr>
              <a:t>Để trở thành đội viên, em cần rèn luyện những phẩm chất, đức tính gì?</a:t>
            </a:r>
            <a:endParaRPr lang="vi-VN" sz="2400" b="0" i="0">
              <a:solidFill>
                <a:schemeClr val="accent2">
                  <a:lumMod val="75000"/>
                </a:schemeClr>
              </a:solidFill>
              <a:effectLst/>
              <a:latin typeface="Nunito Black" pitchFamily="2" charset="0"/>
            </a:endParaRPr>
          </a:p>
        </p:txBody>
      </p:sp>
      <p:grpSp>
        <p:nvGrpSpPr>
          <p:cNvPr id="7" name="Group 6">
            <a:extLst>
              <a:ext uri="{FF2B5EF4-FFF2-40B4-BE49-F238E27FC236}">
                <a16:creationId xmlns:a16="http://schemas.microsoft.com/office/drawing/2014/main" xmlns="" id="{3F240399-157D-635D-34A4-E5920B639AD9}"/>
              </a:ext>
            </a:extLst>
          </p:cNvPr>
          <p:cNvGrpSpPr/>
          <p:nvPr/>
        </p:nvGrpSpPr>
        <p:grpSpPr>
          <a:xfrm>
            <a:off x="191847" y="1999150"/>
            <a:ext cx="2554942" cy="1331088"/>
            <a:chOff x="3025588" y="3361766"/>
            <a:chExt cx="2918012" cy="1828800"/>
          </a:xfrm>
          <a:solidFill>
            <a:srgbClr val="0DA33B"/>
          </a:solidFill>
        </p:grpSpPr>
        <p:sp>
          <p:nvSpPr>
            <p:cNvPr id="8" name="Cloud 7">
              <a:extLst>
                <a:ext uri="{FF2B5EF4-FFF2-40B4-BE49-F238E27FC236}">
                  <a16:creationId xmlns:a16="http://schemas.microsoft.com/office/drawing/2014/main" xmlns="" id="{0CFC97C1-B744-F3F4-4799-8A29226C00D0}"/>
                </a:ext>
              </a:extLst>
            </p:cNvPr>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4155D048-AEDF-A5FD-5B58-AF7D5207E795}"/>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Rounded Rectangular Callout 10">
            <a:extLst>
              <a:ext uri="{FF2B5EF4-FFF2-40B4-BE49-F238E27FC236}">
                <a16:creationId xmlns:a16="http://schemas.microsoft.com/office/drawing/2014/main" xmlns="" id="{7B46BF0F-79E5-B7B4-6653-501C9716D834}"/>
              </a:ext>
            </a:extLst>
          </p:cNvPr>
          <p:cNvSpPr/>
          <p:nvPr/>
        </p:nvSpPr>
        <p:spPr>
          <a:xfrm>
            <a:off x="391711" y="3418145"/>
            <a:ext cx="2682374" cy="3056292"/>
          </a:xfrm>
          <a:prstGeom prst="wedgeRoundRectCallout">
            <a:avLst>
              <a:gd name="adj1" fmla="val 35768"/>
              <a:gd name="adj2" fmla="val 57627"/>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Chăm học, ham hiểu biết: Chuẩn bị đầy đủ sách vở, làm bài tập chăm chỉ, đọc thêm sách. </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ular Callout 10">
            <a:extLst>
              <a:ext uri="{FF2B5EF4-FFF2-40B4-BE49-F238E27FC236}">
                <a16:creationId xmlns:a16="http://schemas.microsoft.com/office/drawing/2014/main" xmlns="" id="{2EDD3C8F-403F-91FB-DDF6-B504EFC4CE74}"/>
              </a:ext>
            </a:extLst>
          </p:cNvPr>
          <p:cNvSpPr/>
          <p:nvPr/>
        </p:nvSpPr>
        <p:spPr>
          <a:xfrm>
            <a:off x="3222577" y="3150212"/>
            <a:ext cx="2923197" cy="3324225"/>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Đoàn kết với bạn: Tham gia hoạt động cùng nhóm, tổ. Luôn sẵn sàng giúp đỡ bạn, vui vẻ, hòa nhã với bạn.</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ular Callout 10">
            <a:extLst>
              <a:ext uri="{FF2B5EF4-FFF2-40B4-BE49-F238E27FC236}">
                <a16:creationId xmlns:a16="http://schemas.microsoft.com/office/drawing/2014/main" xmlns="" id="{FED7E2DB-72E0-E937-1A8D-58BEAFCC113F}"/>
              </a:ext>
            </a:extLst>
          </p:cNvPr>
          <p:cNvSpPr/>
          <p:nvPr/>
        </p:nvSpPr>
        <p:spPr>
          <a:xfrm>
            <a:off x="6410325" y="2708231"/>
            <a:ext cx="2260989" cy="3219586"/>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Bảo vệ sức khỏe: Tập thể dục hàng ngày, ăn đủ rau, quả, uống đủ nước</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ular Callout 10">
            <a:extLst>
              <a:ext uri="{FF2B5EF4-FFF2-40B4-BE49-F238E27FC236}">
                <a16:creationId xmlns:a16="http://schemas.microsoft.com/office/drawing/2014/main" xmlns="" id="{1ABEDD5E-EC16-1E80-1383-0A8B30BD0123}"/>
              </a:ext>
            </a:extLst>
          </p:cNvPr>
          <p:cNvSpPr/>
          <p:nvPr/>
        </p:nvSpPr>
        <p:spPr>
          <a:xfrm>
            <a:off x="8935865" y="2101871"/>
            <a:ext cx="2923197" cy="3908404"/>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Chăm chỉ lao động: Tham gia các buổi lao động ở trường và khu phố, nhận làm việc nhà, lau bàn, gấp quần áo</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11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style.rotation</p:attrName>
                                        </p:attrNameLst>
                                      </p:cBhvr>
                                      <p:tavLst>
                                        <p:tav tm="0">
                                          <p:val>
                                            <p:fltVal val="90"/>
                                          </p:val>
                                        </p:tav>
                                        <p:tav tm="100000">
                                          <p:val>
                                            <p:fltVal val="0"/>
                                          </p:val>
                                        </p:tav>
                                      </p:tavLst>
                                    </p:anim>
                                    <p:animEffect transition="in" filter="fade">
                                      <p:cBhvr>
                                        <p:cTn id="5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animBg="1"/>
      <p:bldP spid="15" grpId="0" animBg="1"/>
      <p:bldP spid="16"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xmlns="" id="{14259224-C2CB-0B27-AE2B-8B69547D5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20337" y="3842441"/>
            <a:ext cx="3081209" cy="2560055"/>
          </a:xfrm>
          <a:prstGeom prst="rect">
            <a:avLst/>
          </a:prstGeom>
        </p:spPr>
      </p:pic>
      <p:grpSp>
        <p:nvGrpSpPr>
          <p:cNvPr id="7" name="Group 6">
            <a:extLst>
              <a:ext uri="{FF2B5EF4-FFF2-40B4-BE49-F238E27FC236}">
                <a16:creationId xmlns:a16="http://schemas.microsoft.com/office/drawing/2014/main" xmlns="" id="{A5007CC0-DE58-2D17-3D45-F07761B8CA6D}"/>
              </a:ext>
            </a:extLst>
          </p:cNvPr>
          <p:cNvGrpSpPr/>
          <p:nvPr/>
        </p:nvGrpSpPr>
        <p:grpSpPr>
          <a:xfrm>
            <a:off x="663070" y="1100699"/>
            <a:ext cx="8686800" cy="2461325"/>
            <a:chOff x="2076450" y="1371600"/>
            <a:chExt cx="8686800" cy="2461325"/>
          </a:xfrm>
          <a:solidFill>
            <a:schemeClr val="accent2">
              <a:lumMod val="60000"/>
              <a:lumOff val="40000"/>
            </a:schemeClr>
          </a:solidFill>
        </p:grpSpPr>
        <p:sp>
          <p:nvSpPr>
            <p:cNvPr id="8" name="Rounded Rectangular Callout 10">
              <a:extLst>
                <a:ext uri="{FF2B5EF4-FFF2-40B4-BE49-F238E27FC236}">
                  <a16:creationId xmlns:a16="http://schemas.microsoft.com/office/drawing/2014/main" xmlns="" id="{C6D8C152-8411-9242-AA20-72EF24429719}"/>
                </a:ext>
              </a:extLst>
            </p:cNvPr>
            <p:cNvSpPr/>
            <p:nvPr/>
          </p:nvSpPr>
          <p:spPr>
            <a:xfrm>
              <a:off x="2076450" y="1371600"/>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xmlns="" id="{6CEA2DF6-0FEA-B7BF-9FB1-37C5D2F4CD42}"/>
                </a:ext>
              </a:extLst>
            </p:cNvPr>
            <p:cNvSpPr/>
            <p:nvPr/>
          </p:nvSpPr>
          <p:spPr>
            <a:xfrm>
              <a:off x="2209800" y="1676400"/>
              <a:ext cx="8534400" cy="1384995"/>
            </a:xfrm>
            <a:prstGeom prst="rect">
              <a:avLst/>
            </a:prstGeom>
            <a:grpFill/>
            <a:ln>
              <a:noFill/>
            </a:ln>
          </p:spPr>
          <p:txBody>
            <a:bodyPr wrap="square">
              <a:spAutoFit/>
            </a:bodyPr>
            <a:lstStyle/>
            <a:p>
              <a:pPr lvl="0" algn="just"/>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Kết luận : </a:t>
              </a:r>
              <a:r>
                <a:rPr lang="en-US" sz="2800" b="1">
                  <a:latin typeface="Open Sans" panose="020B0606030504020204" pitchFamily="34" charset="0"/>
                  <a:ea typeface="Open Sans" panose="020B0606030504020204" pitchFamily="34" charset="0"/>
                  <a:cs typeface="Open Sans" panose="020B0606030504020204" pitchFamily="34" charset="0"/>
                </a:rPr>
                <a:t>Muốn trở thành đội viên, mỗi học sinh đều phải cố gắng thực hiện những công việc mình tự đặt ra trong bản kế hoạch</a:t>
              </a:r>
              <a:endParaRPr kumimoji="0" lang="en-US" sz="28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6964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16D304E-5E3A-3661-E653-85B75D4A978B}"/>
              </a:ext>
            </a:extLst>
          </p:cNvPr>
          <p:cNvSpPr txBox="1"/>
          <p:nvPr/>
        </p:nvSpPr>
        <p:spPr>
          <a:xfrm>
            <a:off x="3169030" y="719301"/>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1</a:t>
            </a:r>
          </a:p>
        </p:txBody>
      </p:sp>
      <p:sp>
        <p:nvSpPr>
          <p:cNvPr id="7" name="TextBox 3">
            <a:extLst>
              <a:ext uri="{FF2B5EF4-FFF2-40B4-BE49-F238E27FC236}">
                <a16:creationId xmlns:a16="http://schemas.microsoft.com/office/drawing/2014/main" xmlns="" id="{366D8080-B3E2-481D-ECC5-B6F4CC87E1D0}"/>
              </a:ext>
            </a:extLst>
          </p:cNvPr>
          <p:cNvSpPr txBox="1">
            <a:spLocks noChangeArrowheads="1"/>
          </p:cNvSpPr>
          <p:nvPr/>
        </p:nvSpPr>
        <p:spPr bwMode="auto">
          <a:xfrm>
            <a:off x="3480175" y="2342567"/>
            <a:ext cx="513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089774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02C4019-D177-AB4D-34E7-E3BE051CE207}"/>
              </a:ext>
            </a:extLst>
          </p:cNvPr>
          <p:cNvSpPr txBox="1">
            <a:spLocks noChangeArrowheads="1"/>
          </p:cNvSpPr>
          <p:nvPr/>
        </p:nvSpPr>
        <p:spPr bwMode="auto">
          <a:xfrm>
            <a:off x="2021826" y="1511105"/>
            <a:ext cx="70773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a:solidFill>
                  <a:srgbClr val="00B050"/>
                </a:solidFill>
                <a:latin typeface="Sigmar One" panose="00000500000000000000" pitchFamily="2" charset="0"/>
              </a:rPr>
              <a:t>CAM KẾT </a:t>
            </a:r>
          </a:p>
          <a:p>
            <a:pPr algn="ctr" eaLnBrk="1" hangingPunct="1"/>
            <a:r>
              <a:rPr lang="en-US" altLang="en-US" sz="4000" dirty="0">
                <a:solidFill>
                  <a:srgbClr val="00B050"/>
                </a:solidFill>
                <a:latin typeface="Sigmar One" panose="00000500000000000000" pitchFamily="2" charset="0"/>
              </a:rPr>
              <a:t>HÀNH ĐỘNG</a:t>
            </a:r>
          </a:p>
        </p:txBody>
      </p:sp>
    </p:spTree>
    <p:extLst>
      <p:ext uri="{BB962C8B-B14F-4D97-AF65-F5344CB8AC3E}">
        <p14:creationId xmlns:p14="http://schemas.microsoft.com/office/powerpoint/2010/main" val="337790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F529DA7-1F36-1132-0BDC-0BD42CCE6787}"/>
              </a:ext>
            </a:extLst>
          </p:cNvPr>
          <p:cNvSpPr txBox="1"/>
          <p:nvPr/>
        </p:nvSpPr>
        <p:spPr>
          <a:xfrm>
            <a:off x="333375" y="1240938"/>
            <a:ext cx="11163300" cy="1231106"/>
          </a:xfrm>
          <a:prstGeom prst="rect">
            <a:avLst/>
          </a:prstGeom>
          <a:noFill/>
        </p:spPr>
        <p:txBody>
          <a:bodyPr wrap="square">
            <a:spAutoFit/>
          </a:bodyPr>
          <a:lstStyle/>
          <a:p>
            <a:pPr algn="l"/>
            <a:r>
              <a:rPr lang="en-US" sz="2800" b="0" i="0">
                <a:solidFill>
                  <a:srgbClr val="0070C0"/>
                </a:solidFill>
                <a:effectLst/>
                <a:latin typeface="Nunito Black" pitchFamily="2" charset="0"/>
              </a:rPr>
              <a:t>     - Bắt đầu thực hiện kế hoạch rèn luyện, phấn đấu trở thành đội viên.</a:t>
            </a:r>
            <a:endParaRPr lang="vi-VN" sz="2800" b="0" i="0">
              <a:solidFill>
                <a:srgbClr val="0070C0"/>
              </a:solidFill>
              <a:effectLst/>
              <a:latin typeface="Nunito Black" pitchFamily="2" charset="0"/>
            </a:endParaRPr>
          </a:p>
          <a:p>
            <a:endParaRPr lang="en-US"/>
          </a:p>
        </p:txBody>
      </p:sp>
      <p:pic>
        <p:nvPicPr>
          <p:cNvPr id="3" name="Picture 2">
            <a:extLst>
              <a:ext uri="{FF2B5EF4-FFF2-40B4-BE49-F238E27FC236}">
                <a16:creationId xmlns:a16="http://schemas.microsoft.com/office/drawing/2014/main" xmlns="" id="{87ED6930-FD1C-E7D6-1412-883A52C6BC18}"/>
              </a:ext>
            </a:extLst>
          </p:cNvPr>
          <p:cNvPicPr>
            <a:picLocks noChangeAspect="1"/>
          </p:cNvPicPr>
          <p:nvPr/>
        </p:nvPicPr>
        <p:blipFill>
          <a:blip r:embed="rId3"/>
          <a:stretch>
            <a:fillRect/>
          </a:stretch>
        </p:blipFill>
        <p:spPr>
          <a:xfrm>
            <a:off x="1543959" y="167288"/>
            <a:ext cx="1033511" cy="924054"/>
          </a:xfrm>
          <a:prstGeom prst="rect">
            <a:avLst/>
          </a:prstGeom>
        </p:spPr>
      </p:pic>
      <p:sp>
        <p:nvSpPr>
          <p:cNvPr id="5" name="TextBox 4">
            <a:extLst>
              <a:ext uri="{FF2B5EF4-FFF2-40B4-BE49-F238E27FC236}">
                <a16:creationId xmlns:a16="http://schemas.microsoft.com/office/drawing/2014/main" xmlns="" id="{353894E9-5351-5057-7CD7-BEC56DE45D97}"/>
              </a:ext>
            </a:extLst>
          </p:cNvPr>
          <p:cNvSpPr txBox="1"/>
          <p:nvPr/>
        </p:nvSpPr>
        <p:spPr>
          <a:xfrm>
            <a:off x="333375" y="2209763"/>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Tập thể dục buổi sáng để nâng cao sức khỏe: Lúc 6 giờ sáng.</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6" name="TextBox 5">
            <a:extLst>
              <a:ext uri="{FF2B5EF4-FFF2-40B4-BE49-F238E27FC236}">
                <a16:creationId xmlns:a16="http://schemas.microsoft.com/office/drawing/2014/main" xmlns="" id="{72FB3D27-F8EC-F022-8099-E8E964EF4C76}"/>
              </a:ext>
            </a:extLst>
          </p:cNvPr>
          <p:cNvSpPr txBox="1"/>
          <p:nvPr/>
        </p:nvSpPr>
        <p:spPr>
          <a:xfrm>
            <a:off x="333375" y="2640650"/>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Thực hiện thời gian biểu để đi ngủ đúng giờ .</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7" name="TextBox 6">
            <a:extLst>
              <a:ext uri="{FF2B5EF4-FFF2-40B4-BE49-F238E27FC236}">
                <a16:creationId xmlns:a16="http://schemas.microsoft.com/office/drawing/2014/main" xmlns="" id="{9BC6B127-2CA0-E8A4-A457-D94BC150C238}"/>
              </a:ext>
            </a:extLst>
          </p:cNvPr>
          <p:cNvSpPr txBox="1"/>
          <p:nvPr/>
        </p:nvSpPr>
        <p:spPr>
          <a:xfrm>
            <a:off x="378858" y="3178588"/>
            <a:ext cx="10153650" cy="1169551"/>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Giữ gìn vệ sinh cá nhân sạch sẽ: Tắm hằng ngày lúc 5 giờ chiều, thay quần áo; gội đầu vào thứ Hai, thứ Tư, thứ Sáu, Chủ nhật.</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8" name="TextBox 7">
            <a:extLst>
              <a:ext uri="{FF2B5EF4-FFF2-40B4-BE49-F238E27FC236}">
                <a16:creationId xmlns:a16="http://schemas.microsoft.com/office/drawing/2014/main" xmlns="" id="{619909DA-71F3-3E57-1FD9-FCA08C2ECF59}"/>
              </a:ext>
            </a:extLst>
          </p:cNvPr>
          <p:cNvSpPr txBox="1"/>
          <p:nvPr/>
        </p:nvSpPr>
        <p:spPr>
          <a:xfrm>
            <a:off x="424341" y="4111024"/>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Tự chải đầu- buộc tóc gọn gàng, chuẩn bị trang phục.</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9" name="TextBox 8">
            <a:extLst>
              <a:ext uri="{FF2B5EF4-FFF2-40B4-BE49-F238E27FC236}">
                <a16:creationId xmlns:a16="http://schemas.microsoft.com/office/drawing/2014/main" xmlns="" id="{70E9E0FD-2F34-8FF0-FF07-A6157C1B55ED}"/>
              </a:ext>
            </a:extLst>
          </p:cNvPr>
          <p:cNvSpPr txBox="1"/>
          <p:nvPr/>
        </p:nvSpPr>
        <p:spPr>
          <a:xfrm>
            <a:off x="424341" y="4781631"/>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a:t>
            </a:r>
            <a:r>
              <a:rPr lang="en-US" sz="2400">
                <a:solidFill>
                  <a:schemeClr val="accent2">
                    <a:lumMod val="50000"/>
                  </a:schemeClr>
                </a:solidFill>
                <a:latin typeface="Nunito Black" pitchFamily="2" charset="0"/>
              </a:rPr>
              <a:t>Đọc sách vào các ngày thứ Ba, thứ Năm, thứ Bảy</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Tree>
    <p:extLst>
      <p:ext uri="{BB962C8B-B14F-4D97-AF65-F5344CB8AC3E}">
        <p14:creationId xmlns:p14="http://schemas.microsoft.com/office/powerpoint/2010/main" val="360564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74D3A7A-D995-131D-7472-E1BAB5C3D941}"/>
              </a:ext>
            </a:extLst>
          </p:cNvPr>
          <p:cNvSpPr>
            <a:spLocks noGrp="1"/>
          </p:cNvSpPr>
          <p:nvPr>
            <p:ph type="title"/>
          </p:nvPr>
        </p:nvSpPr>
        <p:spPr>
          <a:xfrm>
            <a:off x="3104805" y="1523904"/>
            <a:ext cx="6993352" cy="2249424"/>
          </a:xfrm>
        </p:spPr>
        <p:txBody>
          <a:bodyPr vert="horz" lIns="91440" tIns="45720" rIns="91440" bIns="45720" rtlCol="0" anchor="b">
            <a:normAutofit/>
          </a:bodyPr>
          <a:lstStyle/>
          <a:p>
            <a:pPr algn="ctr"/>
            <a:r>
              <a:rPr lang="en-US" sz="6600" kern="1200">
                <a:solidFill>
                  <a:srgbClr val="C00000"/>
                </a:solidFill>
                <a:latin typeface="Sigmar One" panose="00000500000000000000" pitchFamily="2" charset="0"/>
              </a:rPr>
              <a:t>Hẹn gặp lại các em!</a:t>
            </a:r>
          </a:p>
        </p:txBody>
      </p:sp>
    </p:spTree>
    <p:extLst>
      <p:ext uri="{BB962C8B-B14F-4D97-AF65-F5344CB8AC3E}">
        <p14:creationId xmlns:p14="http://schemas.microsoft.com/office/powerpoint/2010/main" val="393372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96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4CE9E59-0BC0-36B4-2820-B8950ADEE969}"/>
              </a:ext>
            </a:extLst>
          </p:cNvPr>
          <p:cNvSpPr txBox="1">
            <a:spLocks/>
          </p:cNvSpPr>
          <p:nvPr/>
        </p:nvSpPr>
        <p:spPr>
          <a:xfrm>
            <a:off x="128795" y="112229"/>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a:solidFill>
                  <a:srgbClr val="0070C0"/>
                </a:solidFill>
                <a:latin typeface="Source Sans Pro Black" panose="020B0803030403020204" pitchFamily="34" charset="0"/>
              </a:rPr>
              <a:t>Nghe bài hát: Nhanh bước nhanh nhi đồng</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2976097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anh Bước Nhanh Nhi Đồng  Khai Xuân  Nhạc thiếu nhi hay nhất MV_v240P">
            <a:hlinkClick r:id="" action="ppaction://media"/>
            <a:extLst>
              <a:ext uri="{FF2B5EF4-FFF2-40B4-BE49-F238E27FC236}">
                <a16:creationId xmlns:a16="http://schemas.microsoft.com/office/drawing/2014/main" xmlns="" id="{C2C822E4-5D36-2DA9-3BE8-1A8E56FCC7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6544" y="0"/>
            <a:ext cx="9596761" cy="5398178"/>
          </a:xfrm>
          <a:prstGeom prst="rect">
            <a:avLst/>
          </a:prstGeom>
        </p:spPr>
      </p:pic>
    </p:spTree>
    <p:extLst>
      <p:ext uri="{BB962C8B-B14F-4D97-AF65-F5344CB8AC3E}">
        <p14:creationId xmlns:p14="http://schemas.microsoft.com/office/powerpoint/2010/main" val="11278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6D9A7A6F-764C-6EE5-98B8-ED4D0996CF34}"/>
              </a:ext>
            </a:extLst>
          </p:cNvPr>
          <p:cNvSpPr txBox="1">
            <a:spLocks/>
          </p:cNvSpPr>
          <p:nvPr/>
        </p:nvSpPr>
        <p:spPr>
          <a:xfrm>
            <a:off x="947368" y="360706"/>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0070C0"/>
                </a:solidFill>
                <a:latin typeface="Nunito Black" pitchFamily="2" charset="0"/>
              </a:rPr>
              <a:t>Em có muốn trở thành đội viên không?</a:t>
            </a:r>
            <a:br>
              <a:rPr lang="en-US" sz="3200">
                <a:solidFill>
                  <a:srgbClr val="0070C0"/>
                </a:solidFill>
                <a:latin typeface="Nunito Black" pitchFamily="2" charset="0"/>
              </a:rPr>
            </a:br>
            <a:r>
              <a:rPr lang="en-US" sz="3200">
                <a:solidFill>
                  <a:srgbClr val="0070C0"/>
                </a:solidFill>
                <a:latin typeface="Source Sans Pro Black" panose="020B0803030403020204" pitchFamily="34" charset="0"/>
              </a:rPr>
              <a:t>                </a:t>
            </a:r>
            <a:endParaRPr lang="en-US" sz="3200">
              <a:solidFill>
                <a:srgbClr val="FF0000"/>
              </a:solidFill>
              <a:latin typeface="Source Sans Pro Black" panose="020B0803030403020204" pitchFamily="34" charset="0"/>
            </a:endParaRPr>
          </a:p>
        </p:txBody>
      </p:sp>
      <p:sp>
        <p:nvSpPr>
          <p:cNvPr id="7" name="Title 1">
            <a:extLst>
              <a:ext uri="{FF2B5EF4-FFF2-40B4-BE49-F238E27FC236}">
                <a16:creationId xmlns:a16="http://schemas.microsoft.com/office/drawing/2014/main" xmlns="" id="{6E56E42B-E115-AADD-C826-F1E02039CC76}"/>
              </a:ext>
            </a:extLst>
          </p:cNvPr>
          <p:cNvSpPr txBox="1">
            <a:spLocks/>
          </p:cNvSpPr>
          <p:nvPr/>
        </p:nvSpPr>
        <p:spPr>
          <a:xfrm>
            <a:off x="723486" y="1804437"/>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a:solidFill>
                  <a:srgbClr val="0070C0"/>
                </a:solidFill>
                <a:latin typeface="Nunito Black" pitchFamily="2" charset="0"/>
              </a:rPr>
              <a:t>Nghĩ đến Đội Thiếu niên Tiền phong Hồ Chí Minh, em nghĩ đến những gì?</a:t>
            </a:r>
            <a:br>
              <a:rPr lang="en-US" sz="3900">
                <a:solidFill>
                  <a:srgbClr val="0070C0"/>
                </a:solidFill>
                <a:latin typeface="Nunito Black" pitchFamily="2"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
        <p:nvSpPr>
          <p:cNvPr id="8" name="Title 1">
            <a:extLst>
              <a:ext uri="{FF2B5EF4-FFF2-40B4-BE49-F238E27FC236}">
                <a16:creationId xmlns:a16="http://schemas.microsoft.com/office/drawing/2014/main" xmlns="" id="{CC7C5EA2-7634-20CB-1576-06D2469A1C22}"/>
              </a:ext>
            </a:extLst>
          </p:cNvPr>
          <p:cNvSpPr txBox="1">
            <a:spLocks/>
          </p:cNvSpPr>
          <p:nvPr/>
        </p:nvSpPr>
        <p:spPr>
          <a:xfrm>
            <a:off x="1066800" y="3131548"/>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Nghĩ đến Đội Thiếu niên Tiền phong Hồ Chí Minh em nhớ đến : khăn quàng đỏ, anh Kim Đồng, thầy cô Tổng phụ trách Đội, bài hát đội ca,…</a:t>
            </a:r>
            <a:br>
              <a:rPr lang="en-US" sz="9600">
                <a:solidFill>
                  <a:srgbClr val="002060"/>
                </a:solidFill>
                <a:latin typeface="Nunito Black" pitchFamily="2"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13151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BA6796-323A-3A39-B01A-8D13BE694CD9}"/>
              </a:ext>
            </a:extLst>
          </p:cNvPr>
          <p:cNvPicPr>
            <a:picLocks noChangeAspect="1"/>
          </p:cNvPicPr>
          <p:nvPr/>
        </p:nvPicPr>
        <p:blipFill>
          <a:blip r:embed="rId3"/>
          <a:stretch>
            <a:fillRect/>
          </a:stretch>
        </p:blipFill>
        <p:spPr>
          <a:xfrm>
            <a:off x="428356" y="223781"/>
            <a:ext cx="3619769" cy="761585"/>
          </a:xfrm>
          <a:prstGeom prst="rect">
            <a:avLst/>
          </a:prstGeom>
        </p:spPr>
      </p:pic>
      <p:sp>
        <p:nvSpPr>
          <p:cNvPr id="8" name="TextBox 3">
            <a:extLst>
              <a:ext uri="{FF2B5EF4-FFF2-40B4-BE49-F238E27FC236}">
                <a16:creationId xmlns:a16="http://schemas.microsoft.com/office/drawing/2014/main" xmlns="" id="{AF20E791-058E-D7A2-7A47-932FF10A8CBF}"/>
              </a:ext>
            </a:extLst>
          </p:cNvPr>
          <p:cNvSpPr txBox="1">
            <a:spLocks noChangeArrowheads="1"/>
          </p:cNvSpPr>
          <p:nvPr/>
        </p:nvSpPr>
        <p:spPr bwMode="auto">
          <a:xfrm>
            <a:off x="79806" y="864530"/>
            <a:ext cx="11112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Xem hoạt cảnh và ghi nhớ thông tin về anh Kim Đồng.</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xmlns="" id="{0230F4E7-47D5-99E8-D918-86F69EE59BC6}"/>
              </a:ext>
            </a:extLst>
          </p:cNvPr>
          <p:cNvPicPr>
            <a:picLocks noChangeAspect="1"/>
          </p:cNvPicPr>
          <p:nvPr/>
        </p:nvPicPr>
        <p:blipFill>
          <a:blip r:embed="rId4"/>
          <a:stretch>
            <a:fillRect/>
          </a:stretch>
        </p:blipFill>
        <p:spPr>
          <a:xfrm>
            <a:off x="804729" y="1452586"/>
            <a:ext cx="9223854" cy="5008697"/>
          </a:xfrm>
          <a:prstGeom prst="rect">
            <a:avLst/>
          </a:prstGeom>
        </p:spPr>
      </p:pic>
    </p:spTree>
    <p:extLst>
      <p:ext uri="{BB962C8B-B14F-4D97-AF65-F5344CB8AC3E}">
        <p14:creationId xmlns:p14="http://schemas.microsoft.com/office/powerpoint/2010/main" val="9988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6DB38AD-FDD1-ABAE-D1D7-5C123DD2A663}"/>
              </a:ext>
            </a:extLst>
          </p:cNvPr>
          <p:cNvSpPr txBox="1"/>
          <p:nvPr/>
        </p:nvSpPr>
        <p:spPr>
          <a:xfrm>
            <a:off x="308113" y="188844"/>
            <a:ext cx="8865704" cy="6370975"/>
          </a:xfrm>
          <a:prstGeom prst="rect">
            <a:avLst/>
          </a:prstGeom>
          <a:noFill/>
        </p:spPr>
        <p:txBody>
          <a:bodyPr wrap="square">
            <a:spAutoFit/>
          </a:bodyPr>
          <a:lstStyle/>
          <a:p>
            <a:r>
              <a:rPr lang="vi-VN" sz="2400" b="0" i="0">
                <a:solidFill>
                  <a:srgbClr val="000000"/>
                </a:solidFill>
                <a:effectLst/>
                <a:latin typeface="Nunito Black" pitchFamily="2" charset="0"/>
              </a:rPr>
              <a:t>Anh hùng Kim Đồng (tên thật là Nông Văn Dền) sinh năm 1928, dân tộc Nùng, tại bản Nà Mạ, xã Trường Hà, huyện Hà Quảng, tỉnh Cao Bằng. Khi hy sinh, Kim Đồng là đội trưởng Đội Nhi đồng Cứu quốc (Đội Thiếu niên Tiền phong Hồ Chí Minh ngày nay).</a:t>
            </a:r>
            <a:br>
              <a:rPr lang="vi-VN" sz="2400" b="0" i="0">
                <a:solidFill>
                  <a:srgbClr val="000000"/>
                </a:solidFill>
                <a:effectLst/>
                <a:latin typeface="Nunito Black" pitchFamily="2" charset="0"/>
              </a:rPr>
            </a:br>
            <a:r>
              <a:rPr lang="vi-VN" sz="2400" b="0" i="0">
                <a:solidFill>
                  <a:srgbClr val="000000"/>
                </a:solidFill>
                <a:effectLst/>
                <a:latin typeface="Nunito Black" pitchFamily="2" charset="0"/>
              </a:rPr>
              <a:t> Sinh ra và lớn lên trong chiếc nôi của chiến khu cách mạng, khi còn nhỏ Kim Đồng đã sớm được cán bộ Việt Minh giáo dục, giác ngộ. Anh đã vận động các bạn cùng lứa tuổi trong bản làm nhiệm vụ liên lạc, chuyển công văn, tài liệu, đưa đón cán bộ, trinh sát nắm tình hình địch để cung cấp cho cán bộ.</a:t>
            </a:r>
            <a:br>
              <a:rPr lang="vi-VN" sz="2400" b="0" i="0">
                <a:solidFill>
                  <a:srgbClr val="000000"/>
                </a:solidFill>
                <a:effectLst/>
                <a:latin typeface="Nunito Black" pitchFamily="2" charset="0"/>
              </a:rPr>
            </a:br>
            <a:r>
              <a:rPr lang="vi-VN" sz="2400" b="0" i="0">
                <a:solidFill>
                  <a:srgbClr val="000000"/>
                </a:solidFill>
                <a:effectLst/>
                <a:latin typeface="Nunito Black" pitchFamily="2" charset="0"/>
              </a:rPr>
              <a:t> Tháng 5 năm 1941, Trung ương Đảng quyết định thành lập Đội Nhi đồng Cứu quốc. Kim Đồng là một trong số năm đội viên đầu tiên và được bầu làm đội trưởng Đội Nhi đồng Cứu quốc. Được rèn luyện thử thách, Kim Đồng luôn thể hiện trí thông minh, lòng dũng cảm, hoàn thành xuất sắc nhiệm vụ được giao.</a:t>
            </a:r>
          </a:p>
        </p:txBody>
      </p:sp>
      <p:pic>
        <p:nvPicPr>
          <p:cNvPr id="5" name="Picture 4">
            <a:extLst>
              <a:ext uri="{FF2B5EF4-FFF2-40B4-BE49-F238E27FC236}">
                <a16:creationId xmlns:a16="http://schemas.microsoft.com/office/drawing/2014/main" xmlns="" id="{8B2962CD-77E7-0E80-8EB8-B6D877EC4DB0}"/>
              </a:ext>
            </a:extLst>
          </p:cNvPr>
          <p:cNvPicPr>
            <a:picLocks noChangeAspect="1"/>
          </p:cNvPicPr>
          <p:nvPr/>
        </p:nvPicPr>
        <p:blipFill>
          <a:blip r:embed="rId3"/>
          <a:stretch>
            <a:fillRect/>
          </a:stretch>
        </p:blipFill>
        <p:spPr>
          <a:xfrm>
            <a:off x="9173817" y="1272210"/>
            <a:ext cx="2782957" cy="4621694"/>
          </a:xfrm>
          <a:prstGeom prst="rect">
            <a:avLst/>
          </a:prstGeom>
        </p:spPr>
      </p:pic>
    </p:spTree>
    <p:extLst>
      <p:ext uri="{BB962C8B-B14F-4D97-AF65-F5344CB8AC3E}">
        <p14:creationId xmlns:p14="http://schemas.microsoft.com/office/powerpoint/2010/main" val="143550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ED5340D-44A4-0523-1DEB-7594E021A633}"/>
              </a:ext>
            </a:extLst>
          </p:cNvPr>
          <p:cNvSpPr txBox="1"/>
          <p:nvPr/>
        </p:nvSpPr>
        <p:spPr>
          <a:xfrm>
            <a:off x="3467122" y="696855"/>
            <a:ext cx="4072845"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2</a:t>
            </a:r>
          </a:p>
        </p:txBody>
      </p:sp>
      <p:sp>
        <p:nvSpPr>
          <p:cNvPr id="7" name="TextBox 3">
            <a:extLst>
              <a:ext uri="{FF2B5EF4-FFF2-40B4-BE49-F238E27FC236}">
                <a16:creationId xmlns:a16="http://schemas.microsoft.com/office/drawing/2014/main" xmlns="" id="{BF8A1774-19C1-203D-8604-454C0FDF6EED}"/>
              </a:ext>
            </a:extLst>
          </p:cNvPr>
          <p:cNvSpPr txBox="1">
            <a:spLocks noChangeArrowheads="1"/>
          </p:cNvSpPr>
          <p:nvPr/>
        </p:nvSpPr>
        <p:spPr bwMode="auto">
          <a:xfrm>
            <a:off x="872831" y="2299303"/>
            <a:ext cx="10766719" cy="268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a:solidFill>
                  <a:srgbClr val="FF0000"/>
                </a:solidFill>
                <a:latin typeface="Sigmar One" panose="00000500000000000000" pitchFamily="2" charset="0"/>
              </a:rPr>
              <a:t>Hoạt động giáo dục theo chủ đề:</a:t>
            </a:r>
          </a:p>
          <a:p>
            <a:pPr algn="ctr" eaLnBrk="1" hangingPunct="1">
              <a:lnSpc>
                <a:spcPct val="150000"/>
              </a:lnSpc>
              <a:spcBef>
                <a:spcPct val="0"/>
              </a:spcBef>
              <a:buFontTx/>
              <a:buNone/>
            </a:pPr>
            <a:r>
              <a:rPr lang="en-US" altLang="en-US" sz="4400">
                <a:solidFill>
                  <a:srgbClr val="0070C0"/>
                </a:solidFill>
                <a:latin typeface="Sigmar One" panose="00000500000000000000" pitchFamily="2" charset="0"/>
              </a:rPr>
              <a:t>Phấn đấu trở thành đội viên </a:t>
            </a:r>
          </a:p>
          <a:p>
            <a:pPr algn="ctr" eaLnBrk="1" hangingPunct="1">
              <a:lnSpc>
                <a:spcPct val="150000"/>
              </a:lnSpc>
              <a:spcBef>
                <a:spcPct val="0"/>
              </a:spcBef>
              <a:buFontTx/>
              <a:buNone/>
            </a:pPr>
            <a:r>
              <a:rPr lang="en-US" altLang="en-US" sz="4400">
                <a:solidFill>
                  <a:srgbClr val="0070C0"/>
                </a:solidFill>
                <a:latin typeface="Sigmar One" panose="00000500000000000000" pitchFamily="2" charset="0"/>
              </a:rPr>
              <a:t>TỰ HÀO VỀ ĐỘI TA </a:t>
            </a:r>
          </a:p>
        </p:txBody>
      </p:sp>
    </p:spTree>
    <p:extLst>
      <p:ext uri="{BB962C8B-B14F-4D97-AF65-F5344CB8AC3E}">
        <p14:creationId xmlns:p14="http://schemas.microsoft.com/office/powerpoint/2010/main" val="3500014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926</Words>
  <Application>Microsoft Office PowerPoint</Application>
  <PresentationFormat>Custom</PresentationFormat>
  <Paragraphs>58</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Windows 10</cp:lastModifiedBy>
  <cp:revision>5</cp:revision>
  <dcterms:created xsi:type="dcterms:W3CDTF">2022-09-16T13:21:34Z</dcterms:created>
  <dcterms:modified xsi:type="dcterms:W3CDTF">2025-12-29T07:44:25Z</dcterms:modified>
</cp:coreProperties>
</file>