
<file path=[Content_Types].xml><?xml version="1.0" encoding="utf-8"?>
<Types xmlns="http://schemas.openxmlformats.org/package/2006/content-types">
  <Default Extension="png" ContentType="image/png"/>
  <Default Extension="mp3" ContentType="audio/unknown"/>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notesMasterIdLst>
    <p:notesMasterId r:id="rId27"/>
  </p:notesMasterIdLst>
  <p:sldIdLst>
    <p:sldId id="298" r:id="rId4"/>
    <p:sldId id="263" r:id="rId5"/>
    <p:sldId id="286" r:id="rId6"/>
    <p:sldId id="287" r:id="rId7"/>
    <p:sldId id="273" r:id="rId8"/>
    <p:sldId id="288" r:id="rId9"/>
    <p:sldId id="271" r:id="rId10"/>
    <p:sldId id="265" r:id="rId11"/>
    <p:sldId id="289" r:id="rId12"/>
    <p:sldId id="290" r:id="rId13"/>
    <p:sldId id="270" r:id="rId14"/>
    <p:sldId id="266" r:id="rId15"/>
    <p:sldId id="291" r:id="rId16"/>
    <p:sldId id="294" r:id="rId17"/>
    <p:sldId id="292" r:id="rId18"/>
    <p:sldId id="293" r:id="rId19"/>
    <p:sldId id="295" r:id="rId20"/>
    <p:sldId id="296" r:id="rId21"/>
    <p:sldId id="272" r:id="rId22"/>
    <p:sldId id="267" r:id="rId23"/>
    <p:sldId id="297" r:id="rId24"/>
    <p:sldId id="275"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9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774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739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77436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63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700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209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931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394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722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xmlns=""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406696607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452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2161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892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39083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84960B-8EB7-408F-BA3A-97CC01F7057A}"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1563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95584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4960B-8EB7-408F-BA3A-97CC01F7057A}"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7384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4960B-8EB7-408F-BA3A-97CC01F7057A}"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2569300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84960B-8EB7-408F-BA3A-97CC01F7057A}"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7311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84960B-8EB7-408F-BA3A-97CC01F7057A}"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17861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4960B-8EB7-408F-BA3A-97CC01F7057A}"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91688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4006306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84960B-8EB7-408F-BA3A-97CC01F7057A}"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156056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633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84960B-8EB7-408F-BA3A-97CC01F7057A}"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40538-FB07-437F-BCC9-C1C5DAD1B68B}" type="slidenum">
              <a:rPr lang="en-US" smtClean="0"/>
              <a:t>‹#›</a:t>
            </a:fld>
            <a:endParaRPr lang="en-US"/>
          </a:p>
        </p:txBody>
      </p:sp>
    </p:spTree>
    <p:extLst>
      <p:ext uri="{BB962C8B-B14F-4D97-AF65-F5344CB8AC3E}">
        <p14:creationId xmlns:p14="http://schemas.microsoft.com/office/powerpoint/2010/main" val="348522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2340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53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2025/12/29</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2025/12/29</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xmlns="" id="{8F56C039-41AC-4951-B2AC-55A6BB70C1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xmlns="" id="{96586428-A62C-4012-A274-F06E7E25DC7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1440298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4960B-8EB7-408F-BA3A-97CC01F7057A}" type="datetimeFigureOut">
              <a:rPr lang="en-US" smtClean="0"/>
              <a:t>12/29/2025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40538-FB07-437F-BCC9-C1C5DAD1B68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xmlns="" id="{09AB829F-9563-4F29-979A-D726CC9C08E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24254" y="280137"/>
            <a:ext cx="1325563" cy="1325563"/>
          </a:xfrm>
          <a:prstGeom prst="rect">
            <a:avLst/>
          </a:prstGeom>
        </p:spPr>
      </p:pic>
    </p:spTree>
    <p:extLst>
      <p:ext uri="{BB962C8B-B14F-4D97-AF65-F5344CB8AC3E}">
        <p14:creationId xmlns:p14="http://schemas.microsoft.com/office/powerpoint/2010/main" val="40649746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87400" y="525463"/>
            <a:ext cx="110156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2600" b="1" dirty="0">
                <a:solidFill>
                  <a:srgbClr val="FF0066"/>
                </a:solidFill>
                <a:latin typeface="Times New Roman" pitchFamily="18" charset="0"/>
              </a:rPr>
              <a:t>UBND PHƯỜNG HƯNG ĐẠO</a:t>
            </a:r>
          </a:p>
          <a:p>
            <a:pPr algn="ctr" eaLnBrk="1" hangingPunct="1">
              <a:spcBef>
                <a:spcPct val="50000"/>
              </a:spcBef>
            </a:pPr>
            <a:r>
              <a:rPr lang="en-US" altLang="en-US" sz="3300" b="1" dirty="0">
                <a:solidFill>
                  <a:srgbClr val="FF0066"/>
                </a:solidFill>
                <a:latin typeface="Times New Roman" pitchFamily="18" charset="0"/>
              </a:rPr>
              <a:t>TRƯỜNG TIỂU HỌC ĐA PHÚC</a:t>
            </a:r>
            <a:endParaRPr lang="vi-VN" altLang="en-US" sz="3300" b="1" dirty="0">
              <a:solidFill>
                <a:srgbClr val="FF0066"/>
              </a:solidFill>
              <a:latin typeface="Times New Roman" pitchFamily="18" charset="0"/>
            </a:endParaRPr>
          </a:p>
        </p:txBody>
      </p:sp>
      <p:sp>
        <p:nvSpPr>
          <p:cNvPr id="30" name="Text Box 14"/>
          <p:cNvSpPr txBox="1">
            <a:spLocks noChangeArrowheads="1"/>
          </p:cNvSpPr>
          <p:nvPr/>
        </p:nvSpPr>
        <p:spPr bwMode="auto">
          <a:xfrm>
            <a:off x="68263" y="2160588"/>
            <a:ext cx="11869737" cy="341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350"/>
              </a:spcBef>
            </a:pP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3 – </a:t>
            </a:r>
            <a:r>
              <a:rPr lang="en-US" sz="3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Tuần</a:t>
            </a:r>
            <a:r>
              <a:rPr lang="en-US" sz="3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13</a:t>
            </a:r>
            <a:endPar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350"/>
              </a:spcBef>
            </a:pPr>
            <a:endPar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r>
              <a:rPr lang="en-US" sz="4000" b="1" dirty="0" smtClean="0">
                <a:solidFill>
                  <a:srgbClr val="FF0000"/>
                </a:solidFill>
                <a:latin typeface="Times New Roman" pitchFamily="18" charset="0"/>
                <a:cs typeface="Times New Roman" pitchFamily="18" charset="0"/>
              </a:rPr>
              <a:t>BÀI 12: TỰ SẮP XẾP ĐỒ DÙNG NGĂN NẮP</a:t>
            </a:r>
            <a:endParaRPr lang="en-US" sz="3600" b="1" dirty="0">
              <a:solidFill>
                <a:srgbClr val="00B050"/>
              </a:solidFill>
              <a:effectLst>
                <a:outerShdw blurRad="38100" dist="38100" dir="2700000" algn="tl">
                  <a:srgbClr val="C0C0C0"/>
                </a:outerShdw>
              </a:effectLst>
              <a:latin typeface="Times New Roman" pitchFamily="18" charset="0"/>
              <a:cs typeface="Tahoma" pitchFamily="34" charset="0"/>
            </a:endParaRPr>
          </a:p>
          <a:p>
            <a:pPr algn="ctr" eaLnBrk="1" hangingPunct="1">
              <a:spcBef>
                <a:spcPts val="1350"/>
              </a:spcBef>
            </a:pP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350"/>
              </a:spcBef>
            </a:pP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600" y="4800600"/>
            <a:ext cx="2225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0807" y="38894"/>
            <a:ext cx="10366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802247"/>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79704" y="112187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vẫn,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xmlns="" id="{9A313B50-0C3C-46E7-B5F0-553831FA8369}"/>
              </a:ext>
            </a:extLst>
          </p:cNvPr>
          <p:cNvPicPr>
            <a:picLocks noChangeAspect="1"/>
          </p:cNvPicPr>
          <p:nvPr/>
        </p:nvPicPr>
        <p:blipFill>
          <a:blip r:embed="rId6"/>
          <a:stretch>
            <a:fillRect/>
          </a:stretch>
        </p:blipFill>
        <p:spPr>
          <a:xfrm>
            <a:off x="2511660" y="2374582"/>
            <a:ext cx="7780095" cy="4087178"/>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xmlns=""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xmlns=""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xmlns="" id="{E5D095D8-88BF-41BE-A65C-B203466615DC}"/>
              </a:ext>
            </a:extLst>
          </p:cNvPr>
          <p:cNvGrpSpPr/>
          <p:nvPr/>
        </p:nvGrpSpPr>
        <p:grpSpPr>
          <a:xfrm flipH="1">
            <a:off x="5293233" y="1066800"/>
            <a:ext cx="5862445" cy="2582297"/>
            <a:chOff x="1883" y="2287988"/>
            <a:chExt cx="3294616" cy="1395758"/>
          </a:xfrm>
          <a:solidFill>
            <a:srgbClr val="F0F9E0"/>
          </a:solidFill>
        </p:grpSpPr>
        <p:sp>
          <p:nvSpPr>
            <p:cNvPr id="12" name="Rounded Rectangular Callout 7">
              <a:extLst>
                <a:ext uri="{FF2B5EF4-FFF2-40B4-BE49-F238E27FC236}">
                  <a16:creationId xmlns:a16="http://schemas.microsoft.com/office/drawing/2014/main" xmlns=""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xmlns="" id="{41BB43C5-8029-4697-83A9-67EDFF6B415F}"/>
                </a:ext>
              </a:extLst>
            </p:cNvPr>
            <p:cNvSpPr txBox="1"/>
            <p:nvPr/>
          </p:nvSpPr>
          <p:spPr>
            <a:xfrm>
              <a:off x="1883" y="2328919"/>
              <a:ext cx="3294616" cy="1354827"/>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Lung Tung 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xmlns=""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xmlns=""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xmlns="" id="{5361C469-64A7-4246-9A76-659896274B63}"/>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Quần áo nên để đâu? </a:t>
            </a:r>
            <a:endParaRPr lang="vi-VN" sz="4000" kern="0" dirty="0">
              <a:solidFill>
                <a:srgbClr val="005279"/>
              </a:solidFill>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Arial" panose="020B0604020202020204" pitchFamily="34" charset="0"/>
                <a:cs typeface="Arial" panose="020B0604020202020204" pitchFamily="34" charset="0"/>
              </a:rPr>
              <a:t>Treo </a:t>
            </a:r>
            <a:r>
              <a:rPr lang="en-US" sz="3200" kern="0" dirty="0" err="1">
                <a:solidFill>
                  <a:srgbClr val="6E4F2B"/>
                </a:solidFill>
                <a:latin typeface="Arial" panose="020B0604020202020204" pitchFamily="34" charset="0"/>
                <a:cs typeface="Arial" panose="020B0604020202020204" pitchFamily="34" charset="0"/>
              </a:rPr>
              <a:t>lên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mắc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áo</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hoặc</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gấp</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cất</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đi</a:t>
            </a:r>
            <a:r>
              <a:rPr lang="en-US" sz="3200" kern="0" dirty="0">
                <a:solidFill>
                  <a:srgbClr val="6E4F2B"/>
                </a:solidFill>
                <a:latin typeface="Arial" panose="020B0604020202020204" pitchFamily="34"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Arial" panose="020B0604020202020204" pitchFamily="34" charset="0"/>
                <a:cs typeface="Arial" panose="020B0604020202020204" pitchFamily="34" charset="0"/>
              </a:rPr>
              <a:t>Phải</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để</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trong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phòng</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tắm</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trên</a:t>
            </a:r>
            <a:r>
              <a:rPr lang="en-US" sz="3200" kern="0" dirty="0">
                <a:solidFill>
                  <a:srgbClr val="6E4F2B"/>
                </a:solidFill>
                <a:latin typeface="Arial" panose="020B0604020202020204" pitchFamily="34" charset="0"/>
                <a:cs typeface="Arial" panose="020B0604020202020204" pitchFamily="34" charset="0"/>
              </a:rPr>
              <a:t> </a:t>
            </a:r>
            <a:r>
              <a:rPr lang="en-US" sz="3200" kern="0" dirty="0" err="1">
                <a:solidFill>
                  <a:srgbClr val="6E4F2B"/>
                </a:solidFill>
                <a:latin typeface="Arial" panose="020B0604020202020204" pitchFamily="34"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xmlns=""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xmlns=""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xmlns="" id="{4FE9F308-0A0F-4CFD-9842-3C7F02309CBC}"/>
              </a:ext>
            </a:extLst>
          </p:cNvPr>
          <p:cNvPicPr>
            <a:picLocks noChangeAspect="1"/>
          </p:cNvPicPr>
          <p:nvPr/>
        </p:nvPicPr>
        <p:blipFill>
          <a:blip r:embed="rId4"/>
          <a:stretch>
            <a:fillRect/>
          </a:stretch>
        </p:blipFill>
        <p:spPr>
          <a:xfrm>
            <a:off x="2273476" y="2145681"/>
            <a:ext cx="7645047" cy="2566638"/>
          </a:xfrm>
          <a:prstGeom prst="rect">
            <a:avLst/>
          </a:prstGeom>
        </p:spPr>
      </p:pic>
      <p:sp>
        <p:nvSpPr>
          <p:cNvPr id="9" name="TextBox 8">
            <a:extLst>
              <a:ext uri="{FF2B5EF4-FFF2-40B4-BE49-F238E27FC236}">
                <a16:creationId xmlns:a16="http://schemas.microsoft.com/office/drawing/2014/main" xmlns="" id="{598E8D67-E119-484B-8F31-F38FC03754BA}"/>
              </a:ext>
            </a:extLst>
          </p:cNvPr>
          <p:cNvSpPr txBox="1"/>
          <p:nvPr/>
        </p:nvSpPr>
        <p:spPr>
          <a:xfrm>
            <a:off x="3684814" y="6488668"/>
            <a:ext cx="6955970" cy="369332"/>
          </a:xfrm>
          <a:prstGeom prst="rect">
            <a:avLst/>
          </a:prstGeom>
          <a:noFill/>
        </p:spPr>
        <p:txBody>
          <a:bodyPr wrap="square">
            <a:spAutoFit/>
          </a:bodyPr>
          <a:lstStyle/>
          <a:p>
            <a:r>
              <a:rPr lang="en-US" altLang="zh-CN" dirty="0" err="1">
                <a:solidFill>
                  <a:srgbClr val="FF0000"/>
                </a:solidFill>
                <a:latin typeface="Arial" panose="020B0604020202020204" pitchFamily="34" charset="0"/>
                <a:cs typeface="Arial" panose="020B0604020202020204" pitchFamily="34" charset="0"/>
              </a:rPr>
              <a:t>Thiết</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kế</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Hương</a:t>
            </a:r>
            <a:r>
              <a:rPr lang="en-US" altLang="zh-CN" dirty="0">
                <a:solidFill>
                  <a:srgbClr val="FF0000"/>
                </a:solidFill>
                <a:latin typeface="Arial" panose="020B0604020202020204" pitchFamily="34" charset="0"/>
                <a:cs typeface="Arial" panose="020B0604020202020204" pitchFamily="34" charset="0"/>
              </a:rPr>
              <a:t> </a:t>
            </a:r>
            <a:r>
              <a:rPr lang="en-US" altLang="zh-CN" dirty="0" err="1">
                <a:solidFill>
                  <a:srgbClr val="FF0000"/>
                </a:solidFill>
                <a:latin typeface="Arial" panose="020B0604020202020204" pitchFamily="34" charset="0"/>
                <a:cs typeface="Arial" panose="020B0604020202020204" pitchFamily="34" charset="0"/>
              </a:rPr>
              <a:t>Thảo</a:t>
            </a:r>
            <a:r>
              <a:rPr lang="en-US" altLang="zh-CN" dirty="0">
                <a:solidFill>
                  <a:srgbClr val="FF0000"/>
                </a:solidFill>
                <a:latin typeface="Arial" panose="020B0604020202020204" pitchFamily="34" charset="0"/>
                <a:cs typeface="Arial" panose="020B0604020202020204" pitchFamily="34" charset="0"/>
              </a:rPr>
              <a:t> – tranthao121004@gmail.com</a:t>
            </a:r>
            <a:endParaRPr lang="zh-CN" alt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1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2644D1-FE38-4E0B-B9A9-20C9179F9228}"/>
              </a:ext>
            </a:extLst>
          </p:cNvPr>
          <p:cNvSpPr txBox="1"/>
          <p:nvPr/>
        </p:nvSpPr>
        <p:spPr>
          <a:xfrm>
            <a:off x="955040" y="416560"/>
            <a:ext cx="10617200" cy="584775"/>
          </a:xfrm>
          <a:prstGeom prst="rect">
            <a:avLst/>
          </a:prstGeom>
          <a:noFill/>
        </p:spPr>
        <p:txBody>
          <a:bodyPr wrap="square" rtlCol="0">
            <a:spAutoFit/>
          </a:bodyPr>
          <a:lstStyle/>
          <a:p>
            <a:pPr algn="ctr"/>
            <a:r>
              <a:rPr lang="en-US" sz="3200" b="1" dirty="0" err="1">
                <a:solidFill>
                  <a:schemeClr val="bg1"/>
                </a:solidFill>
                <a:latin typeface="Arial" panose="020B0604020202020204" pitchFamily="34" charset="0"/>
                <a:cs typeface="Arial" panose="020B0604020202020204" pitchFamily="34" charset="0"/>
              </a:rPr>
              <a:t>Thực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hành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sắp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xếp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đồ</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nhân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của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lớp</a:t>
            </a:r>
            <a:endParaRPr lang="en-US" sz="3200" b="1" dirty="0">
              <a:solidFill>
                <a:schemeClr val="bg1"/>
              </a:solidFill>
              <a:latin typeface="Arial" panose="020B0604020202020204" pitchFamily="34" charset="0"/>
              <a:cs typeface="Arial" panose="020B0604020202020204" pitchFamily="34" charset="0"/>
            </a:endParaRPr>
          </a:p>
        </p:txBody>
      </p:sp>
      <p:pic>
        <p:nvPicPr>
          <p:cNvPr id="42" name="Picture 41">
            <a:extLst>
              <a:ext uri="{FF2B5EF4-FFF2-40B4-BE49-F238E27FC236}">
                <a16:creationId xmlns:a16="http://schemas.microsoft.com/office/drawing/2014/main" xmlns="" id="{111E96E0-F653-4CB1-B17C-9C8E9CD271C6}"/>
              </a:ext>
            </a:extLst>
          </p:cNvPr>
          <p:cNvPicPr>
            <a:picLocks noChangeAspect="1"/>
          </p:cNvPicPr>
          <p:nvPr/>
        </p:nvPicPr>
        <p:blipFill>
          <a:blip r:embed="rId3"/>
          <a:stretch>
            <a:fillRect/>
          </a:stretch>
        </p:blipFill>
        <p:spPr>
          <a:xfrm>
            <a:off x="6567383" y="1725771"/>
            <a:ext cx="5624617" cy="3406458"/>
          </a:xfrm>
          <a:prstGeom prst="rect">
            <a:avLst/>
          </a:prstGeom>
        </p:spPr>
      </p:pic>
      <p:grpSp>
        <p:nvGrpSpPr>
          <p:cNvPr id="44" name="组合 18">
            <a:extLst>
              <a:ext uri="{FF2B5EF4-FFF2-40B4-BE49-F238E27FC236}">
                <a16:creationId xmlns:a16="http://schemas.microsoft.com/office/drawing/2014/main" xmlns="" id="{B36F174C-F16C-414D-A1A2-40EC51F3DB8B}"/>
              </a:ext>
            </a:extLst>
          </p:cNvPr>
          <p:cNvGrpSpPr/>
          <p:nvPr/>
        </p:nvGrpSpPr>
        <p:grpSpPr>
          <a:xfrm>
            <a:off x="0" y="1810889"/>
            <a:ext cx="6567383" cy="2009271"/>
            <a:chOff x="1317" y="3015"/>
            <a:chExt cx="16681" cy="4003"/>
          </a:xfrm>
        </p:grpSpPr>
        <p:grpSp>
          <p:nvGrpSpPr>
            <p:cNvPr id="45" name="组合 15">
              <a:extLst>
                <a:ext uri="{FF2B5EF4-FFF2-40B4-BE49-F238E27FC236}">
                  <a16:creationId xmlns:a16="http://schemas.microsoft.com/office/drawing/2014/main" xmlns="" id="{D7590B8B-BCA3-411E-BAA8-065DD5479D18}"/>
                </a:ext>
              </a:extLst>
            </p:cNvPr>
            <p:cNvGrpSpPr/>
            <p:nvPr/>
          </p:nvGrpSpPr>
          <p:grpSpPr>
            <a:xfrm>
              <a:off x="1317" y="3053"/>
              <a:ext cx="16681" cy="3965"/>
              <a:chOff x="1020" y="2328"/>
              <a:chExt cx="11012" cy="8169"/>
            </a:xfrm>
          </p:grpSpPr>
          <p:sp>
            <p:nvSpPr>
              <p:cNvPr id="47" name="圆角矩形 14">
                <a:extLst>
                  <a:ext uri="{FF2B5EF4-FFF2-40B4-BE49-F238E27FC236}">
                    <a16:creationId xmlns:a16="http://schemas.microsoft.com/office/drawing/2014/main" xmlns="" id="{3797EA1F-E0EE-49D2-BB81-2D93D74FF49C}"/>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8" name="圆角矩形 13">
                <a:extLst>
                  <a:ext uri="{FF2B5EF4-FFF2-40B4-BE49-F238E27FC236}">
                    <a16:creationId xmlns:a16="http://schemas.microsoft.com/office/drawing/2014/main" xmlns="" id="{58365BCE-6145-4809-9DA4-9E28C9C31EE0}"/>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17">
              <a:extLst>
                <a:ext uri="{FF2B5EF4-FFF2-40B4-BE49-F238E27FC236}">
                  <a16:creationId xmlns:a16="http://schemas.microsoft.com/office/drawing/2014/main" xmlns="" id="{D0AFC34D-BF42-421D-91C0-544590E94A99}"/>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effectLst/>
                  <a:latin typeface="Arial" panose="020B0604020202020204" pitchFamily="34" charset="0"/>
                  <a:ea typeface="Times New Roman" panose="02020603050405020304" pitchFamily="18" charset="0"/>
                  <a:cs typeface="Arial" panose="020B0604020202020204" pitchFamily="34" charset="0"/>
                </a:rPr>
                <a:t>ắp xếp lại đồ đạc cá nhân của mình, sắp xếp lại bàn học (trên mặt bàn, trong ngăn bàn, dưới gầm bàn)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9" name="组合 18">
            <a:extLst>
              <a:ext uri="{FF2B5EF4-FFF2-40B4-BE49-F238E27FC236}">
                <a16:creationId xmlns:a16="http://schemas.microsoft.com/office/drawing/2014/main" xmlns="" id="{A6A5D556-76FC-41F7-8CFE-0A999DF95BBE}"/>
              </a:ext>
            </a:extLst>
          </p:cNvPr>
          <p:cNvGrpSpPr/>
          <p:nvPr/>
        </p:nvGrpSpPr>
        <p:grpSpPr>
          <a:xfrm>
            <a:off x="0" y="4127593"/>
            <a:ext cx="6567383" cy="2009271"/>
            <a:chOff x="1317" y="3015"/>
            <a:chExt cx="16681" cy="4003"/>
          </a:xfrm>
        </p:grpSpPr>
        <p:grpSp>
          <p:nvGrpSpPr>
            <p:cNvPr id="50" name="组合 15">
              <a:extLst>
                <a:ext uri="{FF2B5EF4-FFF2-40B4-BE49-F238E27FC236}">
                  <a16:creationId xmlns:a16="http://schemas.microsoft.com/office/drawing/2014/main" xmlns="" id="{1C208674-5692-4705-B08C-C49594FEBE51}"/>
                </a:ext>
              </a:extLst>
            </p:cNvPr>
            <p:cNvGrpSpPr/>
            <p:nvPr/>
          </p:nvGrpSpPr>
          <p:grpSpPr>
            <a:xfrm>
              <a:off x="1317" y="3053"/>
              <a:ext cx="16681" cy="3965"/>
              <a:chOff x="1020" y="2328"/>
              <a:chExt cx="11012" cy="8169"/>
            </a:xfrm>
          </p:grpSpPr>
          <p:sp>
            <p:nvSpPr>
              <p:cNvPr id="52" name="圆角矩形 14">
                <a:extLst>
                  <a:ext uri="{FF2B5EF4-FFF2-40B4-BE49-F238E27FC236}">
                    <a16:creationId xmlns:a16="http://schemas.microsoft.com/office/drawing/2014/main" xmlns="" id="{6C9B163A-7471-467C-8603-41DED3AA291B}"/>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3" name="圆角矩形 13">
                <a:extLst>
                  <a:ext uri="{FF2B5EF4-FFF2-40B4-BE49-F238E27FC236}">
                    <a16:creationId xmlns:a16="http://schemas.microsoft.com/office/drawing/2014/main" xmlns="" id="{DF413846-D665-44B3-B004-97AEAE3B32E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1" name="文本框 17">
              <a:extLst>
                <a:ext uri="{FF2B5EF4-FFF2-40B4-BE49-F238E27FC236}">
                  <a16:creationId xmlns:a16="http://schemas.microsoft.com/office/drawing/2014/main" xmlns="" id="{DFA853F5-8010-4806-9154-F3EA16C1E5B8}"/>
                </a:ext>
              </a:extLst>
            </p:cNvPr>
            <p:cNvSpPr txBox="1"/>
            <p:nvPr/>
          </p:nvSpPr>
          <p:spPr>
            <a:xfrm>
              <a:off x="1620" y="3015"/>
              <a:ext cx="15798" cy="3180"/>
            </a:xfrm>
            <a:prstGeom prst="rect">
              <a:avLst/>
            </a:prstGeom>
            <a:noFill/>
          </p:spPr>
          <p:txBody>
            <a:bodyPr wrap="square" rtlCol="0">
              <a:spAutoFit/>
            </a:bodyPr>
            <a:lstStyle/>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S</a:t>
              </a:r>
              <a:r>
                <a:rPr lang="vi-VN" sz="2800" dirty="0">
                  <a:latin typeface="Arial" panose="020B0604020202020204" pitchFamily="34" charset="0"/>
                  <a:ea typeface="Times New Roman" panose="02020603050405020304" pitchFamily="18" charset="0"/>
                  <a:cs typeface="Arial" panose="020B0604020202020204" pitchFamily="34" charset="0"/>
                </a:rPr>
                <a:t>ắp xếp các góc của lớp cho gọn đẹp: giá đựng giày dép; giá sách; nơi để mũ nón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17280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2" name="Picture 41" descr="Logo&#10;&#10;Description automatically generated">
            <a:extLst>
              <a:ext uri="{FF2B5EF4-FFF2-40B4-BE49-F238E27FC236}">
                <a16:creationId xmlns:a16="http://schemas.microsoft.com/office/drawing/2014/main" xmlns="" id="{40796204-A9DB-43FF-BCCB-1A7D3636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01" y="1777944"/>
            <a:ext cx="6787598" cy="2750383"/>
          </a:xfrm>
          <a:prstGeom prst="rect">
            <a:avLst/>
          </a:prstGeom>
        </p:spPr>
      </p:pic>
    </p:spTree>
    <p:extLst>
      <p:ext uri="{BB962C8B-B14F-4D97-AF65-F5344CB8AC3E}">
        <p14:creationId xmlns:p14="http://schemas.microsoft.com/office/powerpoint/2010/main" val="49522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BF55CA58-082A-4033-93B0-B1C909D39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0" name="Group 29">
            <a:extLst>
              <a:ext uri="{FF2B5EF4-FFF2-40B4-BE49-F238E27FC236}">
                <a16:creationId xmlns:a16="http://schemas.microsoft.com/office/drawing/2014/main" xmlns="" id="{B0E82876-28E5-44E3-B361-A8519CED783B}"/>
              </a:ext>
            </a:extLst>
          </p:cNvPr>
          <p:cNvGrpSpPr/>
          <p:nvPr/>
        </p:nvGrpSpPr>
        <p:grpSpPr>
          <a:xfrm>
            <a:off x="1913889" y="518160"/>
            <a:ext cx="8063229" cy="3307080"/>
            <a:chOff x="7027291" y="1235167"/>
            <a:chExt cx="3939869" cy="2373588"/>
          </a:xfrm>
        </p:grpSpPr>
        <p:grpSp>
          <p:nvGrpSpPr>
            <p:cNvPr id="31" name="Group 30">
              <a:extLst>
                <a:ext uri="{FF2B5EF4-FFF2-40B4-BE49-F238E27FC236}">
                  <a16:creationId xmlns:a16="http://schemas.microsoft.com/office/drawing/2014/main" xmlns="" id="{4F7CD4C0-2D21-49E1-9A09-51C0E84FFB8C}"/>
                </a:ext>
              </a:extLst>
            </p:cNvPr>
            <p:cNvGrpSpPr/>
            <p:nvPr/>
          </p:nvGrpSpPr>
          <p:grpSpPr>
            <a:xfrm>
              <a:off x="7027291" y="1235167"/>
              <a:ext cx="3939869" cy="2373588"/>
              <a:chOff x="1198800" y="1420752"/>
              <a:chExt cx="2017727" cy="1828800"/>
            </a:xfrm>
          </p:grpSpPr>
          <p:pic>
            <p:nvPicPr>
              <p:cNvPr id="33" name="图片 7">
                <a:extLst>
                  <a:ext uri="{FF2B5EF4-FFF2-40B4-BE49-F238E27FC236}">
                    <a16:creationId xmlns:a16="http://schemas.microsoft.com/office/drawing/2014/main" xmlns="" id="{A4D33900-B691-40FB-ACDA-807BFED68874}"/>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34" name="TextBox 33">
                <a:extLst>
                  <a:ext uri="{FF2B5EF4-FFF2-40B4-BE49-F238E27FC236}">
                    <a16:creationId xmlns:a16="http://schemas.microsoft.com/office/drawing/2014/main" xmlns="" id="{85427A51-2A1E-4B6E-8BAC-700DF4991FA3}"/>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32" name="Rectangle 31">
              <a:extLst>
                <a:ext uri="{FF2B5EF4-FFF2-40B4-BE49-F238E27FC236}">
                  <a16:creationId xmlns:a16="http://schemas.microsoft.com/office/drawing/2014/main" xmlns="" id="{D07F34CA-B154-4FD9-B5ED-656976E999B7}"/>
                </a:ext>
              </a:extLst>
            </p:cNvPr>
            <p:cNvSpPr/>
            <p:nvPr/>
          </p:nvSpPr>
          <p:spPr>
            <a:xfrm>
              <a:off x="7487118" y="2131550"/>
              <a:ext cx="2938923" cy="8615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70C0"/>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hia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cảm</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xúc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sau</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khi</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xếp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dọn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đồ</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đạc</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ngăn</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nắp</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301368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3" name="Picture 2">
            <a:extLst>
              <a:ext uri="{FF2B5EF4-FFF2-40B4-BE49-F238E27FC236}">
                <a16:creationId xmlns:a16="http://schemas.microsoft.com/office/drawing/2014/main" xmlns="" id="{E5407676-9CFD-4D7F-A54F-E90BD6339BB2}"/>
              </a:ext>
            </a:extLst>
          </p:cNvPr>
          <p:cNvPicPr>
            <a:picLocks noChangeAspect="1"/>
          </p:cNvPicPr>
          <p:nvPr/>
        </p:nvPicPr>
        <p:blipFill>
          <a:blip r:embed="rId4"/>
          <a:stretch>
            <a:fillRect/>
          </a:stretch>
        </p:blipFill>
        <p:spPr>
          <a:xfrm>
            <a:off x="2575255" y="2642548"/>
            <a:ext cx="7041490" cy="1572904"/>
          </a:xfrm>
          <a:prstGeom prst="rect">
            <a:avLst/>
          </a:prstGeom>
        </p:spPr>
      </p:pic>
    </p:spTree>
    <p:extLst>
      <p:ext uri="{BB962C8B-B14F-4D97-AF65-F5344CB8AC3E}">
        <p14:creationId xmlns:p14="http://schemas.microsoft.com/office/powerpoint/2010/main" val="1693594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C5E3AD-5286-46E2-B4C2-90A3F6467716}"/>
              </a:ext>
            </a:extLst>
          </p:cNvPr>
          <p:cNvPicPr>
            <a:picLocks noChangeAspect="1"/>
          </p:cNvPicPr>
          <p:nvPr/>
        </p:nvPicPr>
        <p:blipFill>
          <a:blip r:embed="rId5"/>
          <a:stretch>
            <a:fillRect/>
          </a:stretch>
        </p:blipFill>
        <p:spPr>
          <a:xfrm>
            <a:off x="4391980" y="-246972"/>
            <a:ext cx="4322439" cy="1926503"/>
          </a:xfrm>
          <a:prstGeom prst="rect">
            <a:avLst/>
          </a:prstGeom>
        </p:spPr>
      </p:pic>
      <p:grpSp>
        <p:nvGrpSpPr>
          <p:cNvPr id="18" name="Group 17">
            <a:extLst>
              <a:ext uri="{FF2B5EF4-FFF2-40B4-BE49-F238E27FC236}">
                <a16:creationId xmlns:a16="http://schemas.microsoft.com/office/drawing/2014/main" xmlns="" id="{CA49FD26-C2C7-429C-B678-C3A329D8247F}"/>
              </a:ext>
            </a:extLst>
          </p:cNvPr>
          <p:cNvGrpSpPr/>
          <p:nvPr/>
        </p:nvGrpSpPr>
        <p:grpSpPr>
          <a:xfrm>
            <a:off x="686560" y="1285605"/>
            <a:ext cx="10865360" cy="2107408"/>
            <a:chOff x="537650" y="1459609"/>
            <a:chExt cx="6667822" cy="859874"/>
          </a:xfrm>
        </p:grpSpPr>
        <p:grpSp>
          <p:nvGrpSpPr>
            <p:cNvPr id="19" name="组合 18">
              <a:extLst>
                <a:ext uri="{FF2B5EF4-FFF2-40B4-BE49-F238E27FC236}">
                  <a16:creationId xmlns:a16="http://schemas.microsoft.com/office/drawing/2014/main" xmlns="" id="{48BB290A-4CBF-43BE-9C07-1440990887E0}"/>
                </a:ext>
              </a:extLst>
            </p:cNvPr>
            <p:cNvGrpSpPr/>
            <p:nvPr/>
          </p:nvGrpSpPr>
          <p:grpSpPr>
            <a:xfrm>
              <a:off x="1241740" y="1580762"/>
              <a:ext cx="5963732" cy="535809"/>
              <a:chOff x="1317" y="3015"/>
              <a:chExt cx="16681" cy="2501"/>
            </a:xfrm>
          </p:grpSpPr>
          <p:grpSp>
            <p:nvGrpSpPr>
              <p:cNvPr id="21" name="组合 15">
                <a:extLst>
                  <a:ext uri="{FF2B5EF4-FFF2-40B4-BE49-F238E27FC236}">
                    <a16:creationId xmlns:a16="http://schemas.microsoft.com/office/drawing/2014/main" xmlns="" id="{7C4FCB28-67B8-43AC-A549-3B5567FB7A64}"/>
                  </a:ext>
                </a:extLst>
              </p:cNvPr>
              <p:cNvGrpSpPr/>
              <p:nvPr/>
            </p:nvGrpSpPr>
            <p:grpSpPr>
              <a:xfrm>
                <a:off x="1317" y="3053"/>
                <a:ext cx="16681" cy="2463"/>
                <a:chOff x="1020" y="2328"/>
                <a:chExt cx="11012" cy="5074"/>
              </a:xfrm>
            </p:grpSpPr>
            <p:sp>
              <p:nvSpPr>
                <p:cNvPr id="23" name="圆角矩形 14">
                  <a:extLst>
                    <a:ext uri="{FF2B5EF4-FFF2-40B4-BE49-F238E27FC236}">
                      <a16:creationId xmlns:a16="http://schemas.microsoft.com/office/drawing/2014/main" xmlns="" id="{13A2B41D-07B3-4E30-8EAB-C83BA86DB80E}"/>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4" name="圆角矩形 13">
                  <a:extLst>
                    <a:ext uri="{FF2B5EF4-FFF2-40B4-BE49-F238E27FC236}">
                      <a16:creationId xmlns:a16="http://schemas.microsoft.com/office/drawing/2014/main" xmlns="" id="{BD7EA9B4-5D04-430D-AE60-9710C9312EEA}"/>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2" name="文本框 17">
                <a:extLst>
                  <a:ext uri="{FF2B5EF4-FFF2-40B4-BE49-F238E27FC236}">
                    <a16:creationId xmlns:a16="http://schemas.microsoft.com/office/drawing/2014/main" xmlns="" id="{49535182-C2E0-4A65-98D8-B29F1BA9B238}"/>
                  </a:ext>
                </a:extLst>
              </p:cNvPr>
              <p:cNvSpPr txBox="1"/>
              <p:nvPr/>
            </p:nvSpPr>
            <p:spPr>
              <a:xfrm>
                <a:off x="2270" y="3015"/>
                <a:ext cx="15148" cy="2323"/>
              </a:xfrm>
              <a:prstGeom prst="rect">
                <a:avLst/>
              </a:prstGeom>
              <a:noFill/>
            </p:spPr>
            <p:txBody>
              <a:bodyPr wrap="square" rtlCol="0">
                <a:spAutoFit/>
              </a:bodyPr>
              <a:lstStyle/>
              <a:p>
                <a:pPr marL="0" marR="0" algn="just">
                  <a:lnSpc>
                    <a:spcPct val="120000"/>
                  </a:lnSpc>
                  <a:spcBef>
                    <a:spcPts val="0"/>
                  </a:spcBef>
                  <a:spcAft>
                    <a:spcPts val="0"/>
                  </a:spcAft>
                </a:pPr>
                <a:r>
                  <a:rPr lang="en-US" sz="3200" dirty="0">
                    <a:latin typeface="Arial" panose="020B0604020202020204" pitchFamily="34" charset="0"/>
                    <a:ea typeface="Times New Roman" panose="02020603050405020304" pitchFamily="18" charset="0"/>
                    <a:cs typeface="Arial" panose="020B0604020202020204" pitchFamily="34" charset="0"/>
                  </a:rPr>
                  <a:t>Q</a:t>
                </a:r>
                <a:r>
                  <a:rPr lang="vi-VN" sz="3200" dirty="0">
                    <a:effectLst/>
                    <a:latin typeface="Arial" panose="020B0604020202020204" pitchFamily="34" charset="0"/>
                    <a:ea typeface="Times New Roman" panose="02020603050405020304" pitchFamily="18" charset="0"/>
                    <a:cs typeface="Arial" panose="020B0604020202020204" pitchFamily="34" charset="0"/>
                  </a:rPr>
                  <a:t>uan sát chỗ học, chỗ chơi, chỗ ngủ của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图片 25" descr="卡通人物&#10;&#10;中度可信度描述已自动生成">
              <a:extLst>
                <a:ext uri="{FF2B5EF4-FFF2-40B4-BE49-F238E27FC236}">
                  <a16:creationId xmlns:a16="http://schemas.microsoft.com/office/drawing/2014/main" xmlns="" id="{039C3F69-D156-46A8-8286-89DEAB68223E}"/>
                </a:ext>
              </a:extLst>
            </p:cNvPr>
            <p:cNvPicPr>
              <a:picLocks noChangeAspect="1"/>
            </p:cNvPicPr>
            <p:nvPr>
              <p:custDataLst>
                <p:tags r:id="rId2"/>
              </p:custDataLst>
            </p:nvPr>
          </p:nvPicPr>
          <p:blipFill>
            <a:blip r:embed="rId6" cstate="email"/>
            <a:stretch>
              <a:fillRect/>
            </a:stretch>
          </p:blipFill>
          <p:spPr>
            <a:xfrm rot="19945025">
              <a:off x="537650" y="1459609"/>
              <a:ext cx="1047506" cy="859874"/>
            </a:xfrm>
            <a:prstGeom prst="rect">
              <a:avLst/>
            </a:prstGeom>
          </p:spPr>
        </p:pic>
      </p:grpSp>
      <p:grpSp>
        <p:nvGrpSpPr>
          <p:cNvPr id="25" name="Group 24">
            <a:extLst>
              <a:ext uri="{FF2B5EF4-FFF2-40B4-BE49-F238E27FC236}">
                <a16:creationId xmlns:a16="http://schemas.microsoft.com/office/drawing/2014/main" xmlns="" id="{468A4724-8489-4CEE-AE3F-BD46F501FFAD}"/>
              </a:ext>
            </a:extLst>
          </p:cNvPr>
          <p:cNvGrpSpPr/>
          <p:nvPr/>
        </p:nvGrpSpPr>
        <p:grpSpPr>
          <a:xfrm>
            <a:off x="985208" y="2968524"/>
            <a:ext cx="10617512" cy="3363899"/>
            <a:chOff x="689749" y="1543204"/>
            <a:chExt cx="6515723" cy="573367"/>
          </a:xfrm>
        </p:grpSpPr>
        <p:grpSp>
          <p:nvGrpSpPr>
            <p:cNvPr id="26" name="组合 18">
              <a:extLst>
                <a:ext uri="{FF2B5EF4-FFF2-40B4-BE49-F238E27FC236}">
                  <a16:creationId xmlns:a16="http://schemas.microsoft.com/office/drawing/2014/main" xmlns="" id="{AE21BE27-92E5-499A-873E-01073C81FC0F}"/>
                </a:ext>
              </a:extLst>
            </p:cNvPr>
            <p:cNvGrpSpPr/>
            <p:nvPr/>
          </p:nvGrpSpPr>
          <p:grpSpPr>
            <a:xfrm>
              <a:off x="1241740" y="1580762"/>
              <a:ext cx="5963732" cy="535809"/>
              <a:chOff x="1317" y="3015"/>
              <a:chExt cx="16681" cy="2501"/>
            </a:xfrm>
          </p:grpSpPr>
          <p:grpSp>
            <p:nvGrpSpPr>
              <p:cNvPr id="28" name="组合 15">
                <a:extLst>
                  <a:ext uri="{FF2B5EF4-FFF2-40B4-BE49-F238E27FC236}">
                    <a16:creationId xmlns:a16="http://schemas.microsoft.com/office/drawing/2014/main" xmlns="" id="{FA019AD4-90A3-43CA-AE61-6F9FDB3A824D}"/>
                  </a:ext>
                </a:extLst>
              </p:cNvPr>
              <p:cNvGrpSpPr/>
              <p:nvPr/>
            </p:nvGrpSpPr>
            <p:grpSpPr>
              <a:xfrm>
                <a:off x="1317" y="3053"/>
                <a:ext cx="16681" cy="2463"/>
                <a:chOff x="1020" y="2328"/>
                <a:chExt cx="11012" cy="5074"/>
              </a:xfrm>
            </p:grpSpPr>
            <p:sp>
              <p:nvSpPr>
                <p:cNvPr id="30" name="圆角矩形 14">
                  <a:extLst>
                    <a:ext uri="{FF2B5EF4-FFF2-40B4-BE49-F238E27FC236}">
                      <a16:creationId xmlns:a16="http://schemas.microsoft.com/office/drawing/2014/main" xmlns="" id="{27FA4C53-17FA-4E8D-89C9-55699D95DD51}"/>
                    </a:ext>
                  </a:extLst>
                </p:cNvPr>
                <p:cNvSpPr/>
                <p:nvPr/>
              </p:nvSpPr>
              <p:spPr>
                <a:xfrm>
                  <a:off x="1220" y="2481"/>
                  <a:ext cx="10812" cy="4921"/>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圆角矩形 13">
                  <a:extLst>
                    <a:ext uri="{FF2B5EF4-FFF2-40B4-BE49-F238E27FC236}">
                      <a16:creationId xmlns:a16="http://schemas.microsoft.com/office/drawing/2014/main" xmlns="" id="{F415FC20-B95D-47B6-8015-C1C2A9DF019B}"/>
                    </a:ext>
                  </a:extLst>
                </p:cNvPr>
                <p:cNvSpPr/>
                <p:nvPr/>
              </p:nvSpPr>
              <p:spPr>
                <a:xfrm>
                  <a:off x="1020" y="2328"/>
                  <a:ext cx="10812" cy="4197"/>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29" name="文本框 17">
                <a:extLst>
                  <a:ext uri="{FF2B5EF4-FFF2-40B4-BE49-F238E27FC236}">
                    <a16:creationId xmlns:a16="http://schemas.microsoft.com/office/drawing/2014/main" xmlns="" id="{E66E6959-1721-4FE9-B435-D955CE1D0B05}"/>
                  </a:ext>
                </a:extLst>
              </p:cNvPr>
              <p:cNvSpPr txBox="1"/>
              <p:nvPr/>
            </p:nvSpPr>
            <p:spPr>
              <a:xfrm>
                <a:off x="2270" y="3015"/>
                <a:ext cx="15148" cy="209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xếp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đồ</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dùng</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mình</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ngăn</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nắp</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Treo </a:t>
                </a:r>
                <a:r>
                  <a:rPr lang="en-US" sz="2800" dirty="0" err="1">
                    <a:latin typeface="Arial" panose="020B0604020202020204" pitchFamily="34" charset="0"/>
                    <a:ea typeface="Times New Roman" panose="02020603050405020304" pitchFamily="18" charset="0"/>
                    <a:cs typeface="Arial" panose="020B0604020202020204" pitchFamily="34" charset="0"/>
                  </a:rPr>
                  <a:t>quần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áo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mắc</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lại</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trên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sách</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Xếp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dép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lên</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giá</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hoặc</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tủ</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đựng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giày</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20000"/>
                  </a:lnSpc>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Cất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đồ</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dùng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ít</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sử</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dụng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vào</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hộp</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giấy</a:t>
                </a:r>
                <a:r>
                  <a:rPr lang="en-US" sz="2800" dirty="0">
                    <a:latin typeface="Arial" panose="020B0604020202020204" pitchFamily="34" charset="0"/>
                    <a:ea typeface="Times New Roman" panose="02020603050405020304" pitchFamily="18" charset="0"/>
                    <a:cs typeface="Arial" panose="020B0604020202020204" pitchFamily="34" charset="0"/>
                  </a:rPr>
                  <a:t>.</a:t>
                </a:r>
              </a:p>
            </p:txBody>
          </p:sp>
        </p:grpSp>
        <p:pic>
          <p:nvPicPr>
            <p:cNvPr id="27" name="图片 25" descr="卡通人物&#10;&#10;中度可信度描述已自动生成">
              <a:extLst>
                <a:ext uri="{FF2B5EF4-FFF2-40B4-BE49-F238E27FC236}">
                  <a16:creationId xmlns:a16="http://schemas.microsoft.com/office/drawing/2014/main" xmlns="" id="{1D51A648-BDC7-43BE-9A8B-213FE25B9F56}"/>
                </a:ext>
              </a:extLst>
            </p:cNvPr>
            <p:cNvPicPr>
              <a:picLocks noChangeAspect="1"/>
            </p:cNvPicPr>
            <p:nvPr>
              <p:custDataLst>
                <p:tags r:id="rId1"/>
              </p:custDataLst>
            </p:nvPr>
          </p:nvPicPr>
          <p:blipFill>
            <a:blip r:embed="rId6" cstate="email"/>
            <a:stretch>
              <a:fillRect/>
            </a:stretch>
          </p:blipFill>
          <p:spPr>
            <a:xfrm rot="19945025">
              <a:off x="689749" y="1543204"/>
              <a:ext cx="968317" cy="332287"/>
            </a:xfrm>
            <a:prstGeom prst="rect">
              <a:avLst/>
            </a:prstGeom>
          </p:spPr>
        </p:pic>
      </p:grpSp>
    </p:spTree>
    <p:extLst>
      <p:ext uri="{BB962C8B-B14F-4D97-AF65-F5344CB8AC3E}">
        <p14:creationId xmlns:p14="http://schemas.microsoft.com/office/powerpoint/2010/main" val="1492460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750" fill="hold"/>
                                        <p:tgtEl>
                                          <p:spTgt spid="18"/>
                                        </p:tgtEl>
                                        <p:attrNameLst>
                                          <p:attrName>ppt_w</p:attrName>
                                        </p:attrNameLst>
                                      </p:cBhvr>
                                      <p:tavLst>
                                        <p:tav tm="0">
                                          <p:val>
                                            <p:fltVal val="0"/>
                                          </p:val>
                                        </p:tav>
                                        <p:tav tm="100000">
                                          <p:val>
                                            <p:strVal val="#ppt_w"/>
                                          </p:val>
                                        </p:tav>
                                      </p:tavLst>
                                    </p:anim>
                                    <p:anim calcmode="lin" valueType="num">
                                      <p:cBhvr>
                                        <p:cTn id="13" dur="750" fill="hold"/>
                                        <p:tgtEl>
                                          <p:spTgt spid="18"/>
                                        </p:tgtEl>
                                        <p:attrNameLst>
                                          <p:attrName>ppt_h</p:attrName>
                                        </p:attrNameLst>
                                      </p:cBhvr>
                                      <p:tavLst>
                                        <p:tav tm="0">
                                          <p:val>
                                            <p:fltVal val="0"/>
                                          </p:val>
                                        </p:tav>
                                        <p:tav tm="100000">
                                          <p:val>
                                            <p:strVal val="#ppt_h"/>
                                          </p:val>
                                        </p:tav>
                                      </p:tavLst>
                                    </p:anim>
                                    <p:anim calcmode="lin" valueType="num">
                                      <p:cBhvr>
                                        <p:cTn id="14" dur="75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anim calcmode="lin" valueType="num">
                                      <p:cBhvr>
                                        <p:cTn id="22" dur="75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xmlns="" id="{7EF0361C-CDAD-4143-9583-50202B9C3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1154E522-159F-4E96-82E3-BB63B454C9E3}"/>
              </a:ext>
            </a:extLst>
          </p:cNvPr>
          <p:cNvPicPr>
            <a:picLocks noChangeAspect="1"/>
          </p:cNvPicPr>
          <p:nvPr/>
        </p:nvPicPr>
        <p:blipFill>
          <a:blip r:embed="rId4"/>
          <a:stretch>
            <a:fillRect/>
          </a:stretch>
        </p:blipFill>
        <p:spPr>
          <a:xfrm>
            <a:off x="2675863" y="2005460"/>
            <a:ext cx="6474513" cy="2847079"/>
          </a:xfrm>
          <a:prstGeom prst="rect">
            <a:avLst/>
          </a:prstGeom>
        </p:spPr>
      </p:pic>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xmlns="" id="{71BF42F8-AA6E-4E13-8559-168DF656C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xmlns="" id="{6C4775E0-1419-AD4D-B83C-DF6318BE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xmlns="" id="{F0B60438-6AF9-8942-9D54-9E4E3D93AF1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nhớ</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tất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cả</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dùng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nhân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hiện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ra</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màn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hình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trong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vòng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một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phút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Sau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ideo bai 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8000"/>
          </a:xfrm>
        </p:spPr>
      </p:pic>
    </p:spTree>
    <p:extLst>
      <p:ext uri="{BB962C8B-B14F-4D97-AF65-F5344CB8AC3E}">
        <p14:creationId xmlns:p14="http://schemas.microsoft.com/office/powerpoint/2010/main" val="339940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0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Content Placeholder 3">
            <a:extLst>
              <a:ext uri="{FF2B5EF4-FFF2-40B4-BE49-F238E27FC236}">
                <a16:creationId xmlns:a16="http://schemas.microsoft.com/office/drawing/2014/main" xmlns="" id="{4EB1564A-BC25-4348-B73C-6C6A699CD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07886"/>
            <a:ext cx="12191999" cy="5957668"/>
          </a:xfrm>
          <a:prstGeom prst="rect">
            <a:avLst/>
          </a:prstGeom>
        </p:spPr>
      </p:pic>
      <p:sp>
        <p:nvSpPr>
          <p:cNvPr id="35" name="TextBox 34">
            <a:extLst>
              <a:ext uri="{FF2B5EF4-FFF2-40B4-BE49-F238E27FC236}">
                <a16:creationId xmlns:a16="http://schemas.microsoft.com/office/drawing/2014/main" xmlns="" id="{1C65702A-B882-435D-9325-25EB59DE55F7}"/>
              </a:ext>
            </a:extLst>
          </p:cNvPr>
          <p:cNvSpPr txBox="1"/>
          <p:nvPr/>
        </p:nvSpPr>
        <p:spPr>
          <a:xfrm>
            <a:off x="2834640" y="-121920"/>
            <a:ext cx="6976690" cy="95410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Kiểm</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tra</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đáp</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r>
              <a:rPr kumimoji="0" lang="en-US" altLang="zh-CN" sz="5600" i="0" u="none" strike="noStrike" kern="1200" normalizeH="0" baseline="0" noProof="0" dirty="0" err="1">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án</a:t>
            </a:r>
            <a:r>
              <a:rPr kumimoji="0" lang="en-US" altLang="zh-CN"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rPr>
              <a:t>: </a:t>
            </a:r>
            <a:endParaRPr kumimoji="0" lang="zh-CN" altLang="en-US" sz="5600" i="0" u="none" strike="noStrike" kern="1200" normalizeH="0" baseline="0" noProof="0" dirty="0">
              <a:ln w="0"/>
              <a:solidFill>
                <a:schemeClr val="bg1"/>
              </a:solidFill>
              <a:effectLst>
                <a:outerShdw blurRad="38100" dist="25400" dir="5400000" algn="ctr" rotWithShape="0">
                  <a:srgbClr val="6E747A">
                    <a:alpha val="43000"/>
                  </a:srgbClr>
                </a:outerShdw>
              </a:effectLst>
              <a:uLnTx/>
              <a:uFillTx/>
              <a:latin typeface="Calibri" panose="020F0502020204030204" pitchFamily="34" charset="0"/>
              <a:ea typeface="华文琥珀" pitchFamily="2" charset="-122"/>
              <a:cs typeface="Calibri" panose="020F0502020204030204" pitchFamily="34" charset="0"/>
            </a:endParaRPr>
          </a:p>
        </p:txBody>
      </p:sp>
    </p:spTree>
    <p:extLst>
      <p:ext uri="{BB962C8B-B14F-4D97-AF65-F5344CB8AC3E}">
        <p14:creationId xmlns:p14="http://schemas.microsoft.com/office/powerpoint/2010/main" val="41803175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xmlns="" id="{6E0C14AC-F18F-4308-92B9-7752B895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a:extLst>
              <a:ext uri="{FF2B5EF4-FFF2-40B4-BE49-F238E27FC236}">
                <a16:creationId xmlns:a16="http://schemas.microsoft.com/office/drawing/2014/main" xmlns="" id="{103243BA-3776-4A6C-AE4C-072C29A259A1}"/>
              </a:ext>
            </a:extLst>
          </p:cNvPr>
          <p:cNvPicPr>
            <a:picLocks noChangeAspect="1"/>
          </p:cNvPicPr>
          <p:nvPr/>
        </p:nvPicPr>
        <p:blipFill>
          <a:blip r:embed="rId4"/>
          <a:stretch>
            <a:fillRect/>
          </a:stretch>
        </p:blipFill>
        <p:spPr>
          <a:xfrm>
            <a:off x="2186991" y="2213951"/>
            <a:ext cx="8178462" cy="2764449"/>
          </a:xfrm>
          <a:prstGeom prst="rect">
            <a:avLst/>
          </a:prstGeom>
        </p:spPr>
      </p:pic>
    </p:spTree>
    <p:extLst>
      <p:ext uri="{BB962C8B-B14F-4D97-AF65-F5344CB8AC3E}">
        <p14:creationId xmlns:p14="http://schemas.microsoft.com/office/powerpoint/2010/main" val="342424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4EBCA8-22DF-4622-8E8C-90F512CE5C48}"/>
              </a:ext>
            </a:extLst>
          </p:cNvPr>
          <p:cNvSpPr txBox="1"/>
          <p:nvPr/>
        </p:nvSpPr>
        <p:spPr>
          <a:xfrm>
            <a:off x="1158240" y="254000"/>
            <a:ext cx="1029208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t>
            </a:r>
            <a:r>
              <a:rPr lang="vi-VN" sz="3200" b="1" dirty="0">
                <a:solidFill>
                  <a:srgbClr val="FFFF00"/>
                </a:solidFill>
                <a:latin typeface="Arial" panose="020B0604020202020204" pitchFamily="34" charset="0"/>
                <a:cs typeface="Arial" panose="020B0604020202020204" pitchFamily="34" charset="0"/>
              </a:rPr>
              <a:t>Biểu diễn tiểu phẩm tương tác: Chỗ ở của đồ đạc</a:t>
            </a:r>
            <a:endParaRPr lang="en-US" sz="3200" b="1" dirty="0">
              <a:solidFill>
                <a:srgbClr val="FFFF00"/>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xmlns="" id="{3B5E79F9-E6F0-4720-B650-EAC12DA7891C}"/>
              </a:ext>
            </a:extLst>
          </p:cNvPr>
          <p:cNvPicPr>
            <a:picLocks noChangeAspect="1"/>
          </p:cNvPicPr>
          <p:nvPr/>
        </p:nvPicPr>
        <p:blipFill>
          <a:blip r:embed="rId3"/>
          <a:stretch>
            <a:fillRect/>
          </a:stretch>
        </p:blipFill>
        <p:spPr>
          <a:xfrm>
            <a:off x="2521820" y="1165542"/>
            <a:ext cx="7780095" cy="4087178"/>
          </a:xfrm>
          <a:prstGeom prst="rect">
            <a:avLst/>
          </a:prstGeom>
        </p:spPr>
      </p:pic>
      <p:sp>
        <p:nvSpPr>
          <p:cNvPr id="37" name="圆角矩形 5">
            <a:extLst>
              <a:ext uri="{FF2B5EF4-FFF2-40B4-BE49-F238E27FC236}">
                <a16:creationId xmlns:a16="http://schemas.microsoft.com/office/drawing/2014/main" xmlns=""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Arial" panose="020B0604020202020204" pitchFamily="34" charset="0"/>
                <a:cs typeface="Arial" panose="020B0604020202020204" pitchFamily="34" charset="0"/>
              </a:rPr>
              <a:t>Quan </a:t>
            </a:r>
            <a:r>
              <a:rPr lang="en-US" altLang="zh-CN" sz="4000" dirty="0" err="1">
                <a:solidFill>
                  <a:srgbClr val="FF0000"/>
                </a:solidFill>
                <a:latin typeface="Arial" panose="020B0604020202020204" pitchFamily="34" charset="0"/>
                <a:cs typeface="Arial" panose="020B0604020202020204" pitchFamily="34" charset="0"/>
              </a:rPr>
              <a:t>sát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nhận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xét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xem</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trên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bức</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tranh</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có</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những</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nhân</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vật</a:t>
            </a:r>
            <a:r>
              <a:rPr lang="en-US" altLang="zh-CN" sz="4000" dirty="0">
                <a:solidFill>
                  <a:srgbClr val="FF0000"/>
                </a:solidFill>
                <a:latin typeface="Arial" panose="020B0604020202020204" pitchFamily="34" charset="0"/>
                <a:cs typeface="Arial" panose="020B0604020202020204" pitchFamily="34" charset="0"/>
              </a:rPr>
              <a:t> </a:t>
            </a:r>
            <a:r>
              <a:rPr lang="en-US" altLang="zh-CN" sz="4000" dirty="0" err="1">
                <a:solidFill>
                  <a:srgbClr val="FF0000"/>
                </a:solidFill>
                <a:latin typeface="Arial" panose="020B0604020202020204" pitchFamily="34" charset="0"/>
                <a:cs typeface="Arial" panose="020B0604020202020204" pitchFamily="34" charset="0"/>
              </a:rPr>
              <a:t>nào</a:t>
            </a:r>
            <a:r>
              <a:rPr lang="en-US" altLang="zh-CN" sz="4000" dirty="0">
                <a:solidFill>
                  <a:srgbClr val="FF0000"/>
                </a:solidFill>
                <a:latin typeface="Arial" panose="020B0604020202020204" pitchFamily="34"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143442" y="85837"/>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79704" y="1121870"/>
            <a:ext cx="10649712" cy="2062103"/>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Có một cậu bé tên là  Luộm Thuộm . Đó là cái tên mà các đồ vật trong nhà đặt cho cậu vì mỗi khi dùng xong đồ vật nào, cậu đều quăng đồ vật đó lung tung, không để lại vị trí cũ. Chính vì thế, ngày nào cậu cũng phải đi tìm đồ đạc. </a:t>
            </a:r>
            <a:endParaRPr lang="en-US" sz="3200" b="1" i="1" dirty="0">
              <a:solidFill>
                <a:prstClr val="black"/>
              </a:solidFill>
              <a:latin typeface="Calibri"/>
              <a:ea typeface="字魂59号-创粗黑"/>
            </a:endParaRPr>
          </a:p>
        </p:txBody>
      </p:sp>
      <p:pic>
        <p:nvPicPr>
          <p:cNvPr id="3" name="Picture 2" descr="A picture containing text, vector graphics&#10;&#10;Description automatically generated">
            <a:extLst>
              <a:ext uri="{FF2B5EF4-FFF2-40B4-BE49-F238E27FC236}">
                <a16:creationId xmlns:a16="http://schemas.microsoft.com/office/drawing/2014/main" xmlns="" id="{01175BFA-BB8B-46F4-A49B-94ABA8DB8D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7836" y="3183973"/>
            <a:ext cx="4013203" cy="4013203"/>
          </a:xfrm>
          <a:prstGeom prst="rect">
            <a:avLst/>
          </a:prstGeom>
        </p:spPr>
      </p:pic>
    </p:spTree>
    <p:extLst>
      <p:ext uri="{BB962C8B-B14F-4D97-AF65-F5344CB8AC3E}">
        <p14:creationId xmlns:p14="http://schemas.microsoft.com/office/powerpoint/2010/main" val="3721371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Tiếng-âm thanh gõ bàn phím ghép vào video - Typing chat sound effect">
            <a:hlinkClick r:id="" action="ppaction://media"/>
            <a:extLst>
              <a:ext uri="{FF2B5EF4-FFF2-40B4-BE49-F238E27FC236}">
                <a16:creationId xmlns:a16="http://schemas.microsoft.com/office/drawing/2014/main" xmlns="" id="{B7A7C129-F058-47F4-B4DD-166FCB2EB01F}"/>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5"/>
          <a:stretch>
            <a:fillRect/>
          </a:stretch>
        </p:blipFill>
        <p:spPr>
          <a:xfrm>
            <a:off x="-974158" y="0"/>
            <a:ext cx="634323" cy="634323"/>
          </a:xfrm>
          <a:prstGeom prst="rect">
            <a:avLst/>
          </a:prstGeom>
        </p:spPr>
      </p:pic>
      <p:sp>
        <p:nvSpPr>
          <p:cNvPr id="32" name="TextBox 31">
            <a:extLst>
              <a:ext uri="{FF2B5EF4-FFF2-40B4-BE49-F238E27FC236}">
                <a16:creationId xmlns:a16="http://schemas.microsoft.com/office/drawing/2014/main" xmlns="" id="{11FD89AE-117B-409D-80BA-13F5E492251C}"/>
              </a:ext>
            </a:extLst>
          </p:cNvPr>
          <p:cNvSpPr txBox="1"/>
          <p:nvPr/>
        </p:nvSpPr>
        <p:spPr>
          <a:xfrm>
            <a:off x="669544" y="85837"/>
            <a:ext cx="11379014" cy="1015663"/>
          </a:xfrm>
          <a:prstGeom prst="rect">
            <a:avLst/>
          </a:prstGeom>
          <a:noFill/>
        </p:spPr>
        <p:txBody>
          <a:bodyPr wrap="square" rtlCol="0">
            <a:spAutoFit/>
          </a:bodyPr>
          <a:lstStyle/>
          <a:p>
            <a:pPr lvl="0" algn="just">
              <a:defRPr/>
            </a:pPr>
            <a:r>
              <a:rPr lang="vi-VN" sz="3000" b="1" i="1" dirty="0">
                <a:solidFill>
                  <a:schemeClr val="bg1"/>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chemeClr val="bg1"/>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xmlns="" id="{A77A72E0-EB52-4E31-B3C4-A5A0BFDC4B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xmlns="" id="{ABB6BDD6-1605-4EDE-8B36-60A36CFAFBE2}"/>
              </a:ext>
            </a:extLst>
          </p:cNvPr>
          <p:cNvGrpSpPr/>
          <p:nvPr/>
        </p:nvGrpSpPr>
        <p:grpSpPr>
          <a:xfrm flipH="1">
            <a:off x="254000" y="1472863"/>
            <a:ext cx="3740043"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xmlns=""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xmlns=""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xmlns="" id="{464FE7BA-C753-4E9B-87F8-1D4885C033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xmlns=""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xmlns=""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xmlns=""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xmlns="" id="{6D788FE4-7255-4D46-98BA-6E6578F70C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xmlns=""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xmlns=""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xmlns=""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xmlns="" id="{AA6F9E10-7D11-4825-A18A-64E969CB54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xmlns=""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xmlns=""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xmlns=""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 presetClass="mediacall" presetSubtype="0" fill="hold" nodeType="withEffect">
                                  <p:stCondLst>
                                    <p:cond delay="0"/>
                                  </p:stCondLst>
                                  <p:childTnLst>
                                    <p:cmd type="call" cmd="playFrom(0.0)">
                                      <p:cBhvr>
                                        <p:cTn id="9" dur="6565" fill="hold"/>
                                        <p:tgtEl>
                                          <p:spTgt spid="30"/>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repeatCount="2000" fill="hold" display="0">
                  <p:stCondLst>
                    <p:cond delay="indefinite"/>
                  </p:stCondLst>
                  <p:endCondLst>
                    <p:cond evt="onStopAudio" delay="0">
                      <p:tgtEl>
                        <p:sldTgt/>
                      </p:tgtEl>
                    </p:cond>
                  </p:endCondLst>
                </p:cTn>
                <p:tgtEl>
                  <p:spTgt spid="30"/>
                </p:tgtEl>
              </p:cMediaNode>
            </p:audio>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658</Words>
  <Application>Microsoft Office PowerPoint</Application>
  <PresentationFormat>Custom</PresentationFormat>
  <Paragraphs>65</Paragraphs>
  <Slides>23</Slides>
  <Notes>21</Notes>
  <HiddenSlides>0</HiddenSlides>
  <MMClips>4</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千图网拥有20W+精美PPT模板 更多PPT模板下载至：www.58pic.com/office/ppt​​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30</cp:revision>
  <dcterms:created xsi:type="dcterms:W3CDTF">2022-08-07T00:56:59Z</dcterms:created>
  <dcterms:modified xsi:type="dcterms:W3CDTF">2025-12-29T08:55:17Z</dcterms:modified>
</cp:coreProperties>
</file>