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96" r:id="rId3"/>
    <p:sldId id="289" r:id="rId4"/>
    <p:sldId id="304" r:id="rId5"/>
    <p:sldId id="293" r:id="rId6"/>
    <p:sldId id="287" r:id="rId7"/>
    <p:sldId id="303" r:id="rId8"/>
    <p:sldId id="298" r:id="rId9"/>
    <p:sldId id="299" r:id="rId10"/>
    <p:sldId id="300" r:id="rId11"/>
    <p:sldId id="305" r:id="rId12"/>
    <p:sldId id="302" r:id="rId13"/>
    <p:sldId id="301" r:id="rId14"/>
    <p:sldId id="310" r:id="rId15"/>
    <p:sldId id="307" r:id="rId16"/>
    <p:sldId id="312" r:id="rId17"/>
    <p:sldId id="306" r:id="rId18"/>
    <p:sldId id="311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1FF"/>
    <a:srgbClr val="69D8FF"/>
    <a:srgbClr val="F3DBEE"/>
    <a:srgbClr val="B850AC"/>
    <a:srgbClr val="F6FBD7"/>
    <a:srgbClr val="F2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948D6-A7B6-0A5F-4C19-60EF34D31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04EE27-EAC2-3E58-4D6E-36CCAB1AC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55734F-FA3A-2D17-DF34-CD26A93D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8A0120-3871-BA19-389B-C7C01E96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EC31CF-81A7-B232-F71C-203019DD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2EF9B-65AB-7D59-60D9-7290D2B0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48EF53-79F3-339E-1A49-F6CA3340F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DD6D5D-FD89-B7D8-A651-9D6A8767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BAB11F-E242-4BE6-0A71-CAD68915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1CE167-337E-5F82-F705-CB957E88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8EB7C0-4702-3545-3E7D-36E3C8D4B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547E12-6DDE-59AA-2285-4E3AE6D3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DCFAC9-2866-3D17-4B11-25EB27FF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A3DF3A-961A-D999-73C3-5E0D0853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5834F1-B086-D8EE-BD10-C1264A7C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0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F3A40-6839-53EC-0225-765E32A9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9DCD4C-E3BD-7E00-D578-88CA34CA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583964-EF70-9627-1139-7C386956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7A705C-B4FC-09DE-96BF-AB05284C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273A4-A94B-080D-014F-52673ADD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166CE-8332-5842-1CEB-FA3AF5AB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AD8F7D-3790-1E1C-B736-7F0D6E84A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D15703-2318-774B-558D-DC5D21C9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8C0FD9-99D0-8BE7-BCDA-C5C86D42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BC97D2-1958-434A-25A3-E9FB8156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FAAFE1-073C-E6DB-E32E-0ED87491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6D3264-1ED6-E902-5398-92100073B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03654B-AAEB-D32E-2566-FABE1A7F3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515A71-8665-6AF8-C4C6-63B58BA5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3D0968-100D-0C28-B9B3-B977070A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4CC9D0-E26B-08A6-BA47-F5C1C6C8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5EBF6-215E-64F3-A9E7-A58CBDCA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489B82-7EAF-C236-6BEF-7929BE690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A1030E-BD29-8B68-2E47-B6755767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35719F-4A4F-BAE6-8BEC-5C48F5B16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B917CD9-B07E-DD05-FBC3-A342BC3BA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654BF7-8DFD-590B-6023-AE51C6CE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4D015E4-77CD-93BD-9CB5-EC073EE2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110818-AEA6-78A4-A4D9-86B1AF68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4AAA9-CAE6-AD32-6AFC-8C8B92B8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8DC7DA-F52B-2E3E-91A8-4072D009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E73D21-D696-8AD0-412A-0372F4D7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065E9E-FACD-B0F0-9BB4-99AA47F8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6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DBB9FA-327B-1201-BCA0-36F81B3A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D5B688-DA9E-CEED-B41E-38B14F56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D1A763-5A3A-7063-063A-6A6AEFF6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BD29E-0AF8-DD4C-61DA-292838A3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947B4F-E46C-F316-7640-ED11174AB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8FCA22-AEE8-C4E6-E1C1-2D8ECD528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74A213-2945-E47C-4D56-4EF448DE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EFBC46-09E7-E877-487F-4B9B5A4B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F40ACD-D7D7-98F2-38A6-18051AC9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5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491F1-97F9-090C-EE89-994CF7BF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12361A-0F21-4012-8164-0BF385EC0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37E105-CED0-5ABE-F02B-A0B3D9DE8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1841C3-62FE-F1CD-A25F-1EE9BA46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D146AB-1671-AE9D-DED5-CFCFAD07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899C86-B5C4-6D85-F24C-D79820E0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26B343-93EC-7F37-CC80-0E6C023E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D0F202-8A32-6C11-E4BF-FBA245260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48861-61FB-1FAF-2341-F87970587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DFDE-BBE0-49B5-8F1C-4EB8EDF985A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1E7E19-8BA0-5624-F784-52A88E49B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CDC1B-FFF0-915F-E7CC-DC82D6008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5EE9E-C495-40F0-BDFA-3D44B6049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87789" y="486656"/>
            <a:ext cx="11015964" cy="127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ĐA PHÚC</a:t>
            </a:r>
            <a:endParaRPr lang="vi-VN" altLang="en-US" sz="33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612" y="2231329"/>
            <a:ext cx="12050531" cy="376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NẾP SỐNG ĐẸP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(1 + 2)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41" y="4800600"/>
            <a:ext cx="2226024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975" y="39312"/>
            <a:ext cx="1037036" cy="11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9555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0D22C5-C4BC-1692-BDEB-F9878E285CF4}"/>
              </a:ext>
            </a:extLst>
          </p:cNvPr>
          <p:cNvSpPr txBox="1"/>
          <p:nvPr/>
        </p:nvSpPr>
        <p:spPr>
          <a:xfrm>
            <a:off x="111076" y="1745993"/>
            <a:ext cx="1191836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1" i="0">
                <a:solidFill>
                  <a:srgbClr val="002060"/>
                </a:solidFill>
                <a:effectLst/>
                <a:latin typeface="OpenSans"/>
              </a:rPr>
              <a:t>- Những hoạt động em thường làm là</a:t>
            </a:r>
            <a:r>
              <a:rPr lang="vi-VN" sz="2800" b="0" i="0">
                <a:solidFill>
                  <a:srgbClr val="000000"/>
                </a:solidFill>
                <a:effectLst/>
                <a:latin typeface="OpenSans"/>
              </a:rPr>
              <a:t>: </a:t>
            </a:r>
            <a:r>
              <a:rPr lang="vi-VN" sz="2800" b="0" i="0">
                <a:solidFill>
                  <a:schemeClr val="accent2">
                    <a:lumMod val="50000"/>
                  </a:schemeClr>
                </a:solidFill>
                <a:effectLst/>
                <a:latin typeface="OpenSans"/>
              </a:rPr>
              <a:t>Thức dậy, đánh răng rửa mặt, vệ sinh cá nhân, đi học, làm bài tập ở nhà, chơi thể thao, giúp đỡ mẹ công việc nhà, xem phim hoạt hình,....</a:t>
            </a:r>
          </a:p>
          <a:p>
            <a:pPr algn="l"/>
            <a:r>
              <a:rPr lang="vi-VN" sz="2800" b="1" i="1">
                <a:solidFill>
                  <a:srgbClr val="002060"/>
                </a:solidFill>
                <a:effectLst/>
                <a:latin typeface="OpenSans"/>
              </a:rPr>
              <a:t>- Thời gian cho các hoạt động là:</a:t>
            </a:r>
            <a:endParaRPr lang="vi-VN" sz="2800" b="0" i="0">
              <a:solidFill>
                <a:srgbClr val="002060"/>
              </a:solidFill>
              <a:effectLst/>
              <a:latin typeface="OpenSans"/>
            </a:endParaRPr>
          </a:p>
          <a:p>
            <a:pPr algn="l"/>
            <a:r>
              <a:rPr lang="vi-VN" sz="2800" b="0" i="0">
                <a:solidFill>
                  <a:schemeClr val="accent2">
                    <a:lumMod val="50000"/>
                  </a:schemeClr>
                </a:solidFill>
                <a:effectLst/>
                <a:latin typeface="OpenSans"/>
              </a:rPr>
              <a:t>+ Học tập: sáng từ 7 giờ đến 10 giờ 30, chiều từ 14 giờ đến 16 giờ, tối từ 19 giờ 30  đến 21 giờ 30.</a:t>
            </a:r>
          </a:p>
          <a:p>
            <a:pPr algn="l"/>
            <a:r>
              <a:rPr lang="vi-VN" sz="2800" b="0" i="0">
                <a:solidFill>
                  <a:schemeClr val="accent2">
                    <a:lumMod val="50000"/>
                  </a:schemeClr>
                </a:solidFill>
                <a:effectLst/>
                <a:latin typeface="OpenSans"/>
              </a:rPr>
              <a:t>+ Chăm sóc cá nhân: sáng từ 6 giờ đến 6 giờ 15, tối từ 18 giờ đến 18 giờ 30.</a:t>
            </a:r>
          </a:p>
          <a:p>
            <a:pPr algn="l"/>
            <a:r>
              <a:rPr lang="vi-VN" sz="2800" b="0" i="0">
                <a:solidFill>
                  <a:schemeClr val="accent2">
                    <a:lumMod val="50000"/>
                  </a:schemeClr>
                </a:solidFill>
                <a:effectLst/>
                <a:latin typeface="OpenSans"/>
              </a:rPr>
              <a:t>- Giải trí: từ 16 giờ đến 18 giờ.</a:t>
            </a:r>
          </a:p>
          <a:p>
            <a:pPr algn="l"/>
            <a:r>
              <a:rPr lang="vi-VN" sz="2800" b="0" i="0">
                <a:solidFill>
                  <a:schemeClr val="accent2">
                    <a:lumMod val="50000"/>
                  </a:schemeClr>
                </a:solidFill>
                <a:effectLst/>
                <a:latin typeface="OpenSans"/>
              </a:rPr>
              <a:t>- Làm việc nhà: từ 18 giờ 30 đến 19 giờ 30.</a:t>
            </a:r>
          </a:p>
          <a:p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608F5EC8-5E38-9235-EE8E-989065A0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" r="73859" b="4515"/>
          <a:stretch>
            <a:fillRect/>
          </a:stretch>
        </p:blipFill>
        <p:spPr bwMode="auto">
          <a:xfrm>
            <a:off x="490896" y="245807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D8AE025A-4CAF-0FE0-416B-15DD2FEFF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009" y="441069"/>
            <a:ext cx="791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Nunito Black" panose="020B0604020202020204" pitchFamily="2" charset="0"/>
              </a:rPr>
              <a:t>THỜI GIAN BIỂU CỦA EM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C4593DAB-011C-6690-17D1-4EC0838EA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52" y="1063081"/>
            <a:ext cx="11444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Xác định thời gian dành cho mỗi hoạt động:</a:t>
            </a:r>
          </a:p>
        </p:txBody>
      </p:sp>
    </p:spTree>
    <p:extLst>
      <p:ext uri="{BB962C8B-B14F-4D97-AF65-F5344CB8AC3E}">
        <p14:creationId xmlns:p14="http://schemas.microsoft.com/office/powerpoint/2010/main" val="31247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1025CE8C-6FF8-6835-983A-010F8B79A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590" y="1072809"/>
            <a:ext cx="11444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Xác định thời gian dành cho mỗi hoạt động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88186F19-31CD-4554-C417-181D3F73DD14}"/>
              </a:ext>
            </a:extLst>
          </p:cNvPr>
          <p:cNvSpPr/>
          <p:nvPr/>
        </p:nvSpPr>
        <p:spPr>
          <a:xfrm>
            <a:off x="1456121" y="1620472"/>
            <a:ext cx="8033112" cy="4164719"/>
          </a:xfrm>
          <a:prstGeom prst="cloudCallout">
            <a:avLst>
              <a:gd name="adj1" fmla="val -11859"/>
              <a:gd name="adj2" fmla="val 1224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Gluten" pitchFamily="2" charset="0"/>
              </a:rPr>
              <a:t>Em đã lớn, rất cần nhớ các việc làm trong một ngày để không ai phải nhắc nhở em.   </a:t>
            </a:r>
          </a:p>
        </p:txBody>
      </p:sp>
    </p:spTree>
    <p:extLst>
      <p:ext uri="{BB962C8B-B14F-4D97-AF65-F5344CB8AC3E}">
        <p14:creationId xmlns:p14="http://schemas.microsoft.com/office/powerpoint/2010/main" val="341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EE814E-41C5-D8E5-0D09-3FE2F3EAE249}"/>
              </a:ext>
            </a:extLst>
          </p:cNvPr>
          <p:cNvSpPr/>
          <p:nvPr/>
        </p:nvSpPr>
        <p:spPr>
          <a:xfrm>
            <a:off x="0" y="87464"/>
            <a:ext cx="2472856" cy="166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E60CCC-4073-F017-4B9B-F1147948566F}"/>
              </a:ext>
            </a:extLst>
          </p:cNvPr>
          <p:cNvSpPr/>
          <p:nvPr/>
        </p:nvSpPr>
        <p:spPr>
          <a:xfrm>
            <a:off x="8620539" y="4700547"/>
            <a:ext cx="3306418" cy="1636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618F23-82A0-64A2-AE3B-6D1CED8AA8E6}"/>
              </a:ext>
            </a:extLst>
          </p:cNvPr>
          <p:cNvSpPr/>
          <p:nvPr/>
        </p:nvSpPr>
        <p:spPr>
          <a:xfrm>
            <a:off x="0" y="6337191"/>
            <a:ext cx="12093934" cy="433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E175FF-2C2B-36C9-85B6-E781DCD5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7464"/>
            <a:ext cx="10636899" cy="6249727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036C25E5-D2BD-9AE2-2CBB-154066EC2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538" y="2204699"/>
            <a:ext cx="45143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00B050"/>
                </a:solidFill>
                <a:latin typeface="Sigmar One" panose="00000500000000000000" pitchFamily="2" charset="0"/>
              </a:rPr>
              <a:t>MỞ RỘNG,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00B050"/>
                </a:solidFill>
                <a:latin typeface="Sigmar One" panose="00000500000000000000" pitchFamily="2" charset="0"/>
              </a:rPr>
              <a:t>TỔNG KẾT CHỦ ĐỀ</a:t>
            </a:r>
          </a:p>
        </p:txBody>
      </p:sp>
    </p:spTree>
    <p:extLst>
      <p:ext uri="{BB962C8B-B14F-4D97-AF65-F5344CB8AC3E}">
        <p14:creationId xmlns:p14="http://schemas.microsoft.com/office/powerpoint/2010/main" val="103928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F8492F-98E7-05DC-8252-919B2C76E4C2}"/>
              </a:ext>
            </a:extLst>
          </p:cNvPr>
          <p:cNvSpPr/>
          <p:nvPr/>
        </p:nvSpPr>
        <p:spPr>
          <a:xfrm>
            <a:off x="0" y="132080"/>
            <a:ext cx="2428240" cy="149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4F69FE-72D0-0C54-EA4D-88CDD5C275A7}"/>
              </a:ext>
            </a:extLst>
          </p:cNvPr>
          <p:cNvSpPr/>
          <p:nvPr/>
        </p:nvSpPr>
        <p:spPr>
          <a:xfrm>
            <a:off x="8524240" y="4897120"/>
            <a:ext cx="3373120" cy="181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87072EE-624B-725B-92AB-1B3027D3FE60}"/>
              </a:ext>
            </a:extLst>
          </p:cNvPr>
          <p:cNvSpPr/>
          <p:nvPr/>
        </p:nvSpPr>
        <p:spPr>
          <a:xfrm>
            <a:off x="0" y="6350000"/>
            <a:ext cx="12120880" cy="5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C7F37B2F-0EE2-C930-066B-1A68A62C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2240"/>
            <a:ext cx="1041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Lập thời gian biểu cho các hoạt động thường ngày của em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BDB5D3-3725-816B-B541-A6853C97D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4" y="2685888"/>
            <a:ext cx="5403820" cy="387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21FB03-C983-3CC9-8675-B5362F2E8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499" y="2685888"/>
            <a:ext cx="5265151" cy="387176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B0B1E40C-EAA3-82B4-07B6-7DDAB4C4E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9" y="1085437"/>
            <a:ext cx="114840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 xếp thời gian phù hợp cho từng hoạt động trong ngày.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 màu sắc phân loại công việc.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 khảo thời gian biểu sau:</a:t>
            </a:r>
          </a:p>
        </p:txBody>
      </p:sp>
    </p:spTree>
    <p:extLst>
      <p:ext uri="{BB962C8B-B14F-4D97-AF65-F5344CB8AC3E}">
        <p14:creationId xmlns:p14="http://schemas.microsoft.com/office/powerpoint/2010/main" val="30674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3885B6D4-CF46-F330-DF2D-B783B3375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06" y="394116"/>
            <a:ext cx="1041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Lập thời gian biểu cho các hoạt động thường ngày của em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9A1C44-CC04-D75D-59C8-BCA3BC70D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75" y="1278294"/>
            <a:ext cx="5952930" cy="50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C82BDA10-2BD1-3706-10FB-18501F575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48" y="312879"/>
            <a:ext cx="1041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Lập thời gian biểu cho các hoạt động thường ngày của em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CF2AF83-CB91-7799-4187-20257CF74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960189"/>
              </p:ext>
            </p:extLst>
          </p:nvPr>
        </p:nvGraphicFramePr>
        <p:xfrm>
          <a:off x="2104446" y="1343770"/>
          <a:ext cx="6268277" cy="4231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6182">
                  <a:extLst>
                    <a:ext uri="{9D8B030D-6E8A-4147-A177-3AD203B41FA5}">
                      <a16:colId xmlns:a16="http://schemas.microsoft.com/office/drawing/2014/main" xmlns="" val="2266070475"/>
                    </a:ext>
                  </a:extLst>
                </a:gridCol>
                <a:gridCol w="4312095">
                  <a:extLst>
                    <a:ext uri="{9D8B030D-6E8A-4147-A177-3AD203B41FA5}">
                      <a16:colId xmlns:a16="http://schemas.microsoft.com/office/drawing/2014/main" xmlns="" val="3552412095"/>
                    </a:ext>
                  </a:extLst>
                </a:gridCol>
              </a:tblGrid>
              <a:tr h="300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                     Thời gian</a:t>
                      </a:r>
                      <a:endParaRPr lang="en-U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  Công việc</a:t>
                      </a:r>
                      <a:endParaRPr lang="en-US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114203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    6 giờ - 6giờ 30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Thức dậy, vệ sinh cá nhân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4573369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6giờ 30 – 7 giờ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Ăn sáng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5886247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7giờ 30 – 10 giờ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Học tập ở trường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373535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11 giờ - 12 giờ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Ăn trưa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600039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12 giờ - 13 giờ 30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Nghỉ trưa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4505737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14 giờ - 16 giờ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Học ở trường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729610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16 giờ - 17 giờ 30 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Chơi thể thao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2162779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18 giờ - 18 giờ 30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Tắm rửa, vệ sinh cá nhân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9425885"/>
                  </a:ext>
                </a:extLst>
              </a:tr>
              <a:tr h="3149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18 giờ 30 - 19 giờ 30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Ăn tối, chơi với em, giúp mẹ việc nhà, giải trí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311712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19 giờ 30 - 21 giờ 30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Học bài và làm bài tập về nhà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070065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              21 giờ 30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Đi ngủ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11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0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18691F0-B1B5-4B84-2906-46496E90954B}"/>
              </a:ext>
            </a:extLst>
          </p:cNvPr>
          <p:cNvSpPr/>
          <p:nvPr/>
        </p:nvSpPr>
        <p:spPr>
          <a:xfrm>
            <a:off x="651588" y="2273496"/>
            <a:ext cx="10515599" cy="2581501"/>
          </a:xfrm>
          <a:prstGeom prst="roundRect">
            <a:avLst/>
          </a:prstGeom>
          <a:solidFill>
            <a:srgbClr val="F3DBEE"/>
          </a:solidFill>
          <a:ln w="28575">
            <a:solidFill>
              <a:srgbClr val="7030A0"/>
            </a:solidFill>
            <a:prstDash val="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Gluten Black" pitchFamily="2" charset="0"/>
              </a:rPr>
              <a:t>Hàng ngày có  những hoạt động chúng ta thường xuyên thực hiện. Thời gian biểu sẽ giúp chúng ta làm việc có kế hoạch, giờ nào việc nấy.</a:t>
            </a:r>
          </a:p>
        </p:txBody>
      </p:sp>
      <p:pic>
        <p:nvPicPr>
          <p:cNvPr id="6" name="图片 18">
            <a:extLst>
              <a:ext uri="{FF2B5EF4-FFF2-40B4-BE49-F238E27FC236}">
                <a16:creationId xmlns:a16="http://schemas.microsoft.com/office/drawing/2014/main" xmlns="" id="{378418A0-A12F-E491-1E08-2D856B7B5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62" y="0"/>
            <a:ext cx="6937828" cy="21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FA9FBC-32AB-7B47-278A-5CE9B13E8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36899" cy="6249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BA93E0-85BA-93B2-4F38-24CE27820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369" y="2463143"/>
            <a:ext cx="70773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0B050"/>
                </a:solidFill>
                <a:latin typeface="Sigmar One" panose="00000500000000000000" pitchFamily="2" charset="0"/>
              </a:rPr>
              <a:t>CAM KẾT </a:t>
            </a:r>
          </a:p>
          <a:p>
            <a:pPr algn="ctr" eaLnBrk="1" hangingPunct="1"/>
            <a:r>
              <a:rPr lang="en-US" altLang="en-US" sz="4000">
                <a:solidFill>
                  <a:srgbClr val="00B050"/>
                </a:solidFill>
                <a:latin typeface="Sigmar One" panose="00000500000000000000" pitchFamily="2" charset="0"/>
              </a:rPr>
              <a:t>HÀNH ĐỘNG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CD8EDA7-1B7A-DAB1-9DCC-812C9EC6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69" y="3786582"/>
            <a:ext cx="2605391" cy="25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02F67D-471A-689E-F580-D453BD3D9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572"/>
            <a:ext cx="11879333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87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ường minh họa, trẻ em vẫy tay tạm biệt, cậu bé hoạt hình minh họa, nghệ  thuật, con trai png | PNGEgg">
            <a:extLst>
              <a:ext uri="{FF2B5EF4-FFF2-40B4-BE49-F238E27FC236}">
                <a16:creationId xmlns:a16="http://schemas.microsoft.com/office/drawing/2014/main" xmlns="" id="{6CE8D760-61EB-4E3A-99D4-1C0818FB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7" b="99293" l="10000" r="98667">
                        <a14:foregroundMark x1="43444" y1="22546" x2="55889" y2="33510"/>
                        <a14:foregroundMark x1="55889" y1="33510" x2="55889" y2="33599"/>
                        <a14:foregroundMark x1="52667" y1="19717" x2="52667" y2="33245"/>
                        <a14:foregroundMark x1="67444" y1="19982" x2="74111" y2="31211"/>
                        <a14:foregroundMark x1="45000" y1="16711" x2="58333" y2="12378"/>
                        <a14:foregroundMark x1="58333" y1="12378" x2="82444" y2="14235"/>
                        <a14:foregroundMark x1="82444" y1="14235" x2="92778" y2="30946"/>
                        <a14:foregroundMark x1="92778" y1="30946" x2="93333" y2="30416"/>
                        <a14:foregroundMark x1="40222" y1="18214" x2="46333" y2="12997"/>
                        <a14:foregroundMark x1="46333" y1="12997" x2="65111" y2="7339"/>
                        <a14:foregroundMark x1="65111" y1="7339" x2="93556" y2="14058"/>
                        <a14:foregroundMark x1="69778" y1="3537" x2="78000" y2="3714"/>
                        <a14:foregroundMark x1="65444" y1="47303" x2="69111" y2="66048"/>
                        <a14:foregroundMark x1="67778" y1="45889" x2="63667" y2="65606"/>
                        <a14:foregroundMark x1="76556" y1="87533" x2="88667" y2="94430"/>
                        <a14:foregroundMark x1="88667" y1="94430" x2="95667" y2="95579"/>
                        <a14:foregroundMark x1="57333" y1="85676" x2="39778" y2="99027"/>
                        <a14:foregroundMark x1="37778" y1="97701" x2="48889" y2="99381"/>
                        <a14:foregroundMark x1="48889" y1="99381" x2="60556" y2="97171"/>
                        <a14:foregroundMark x1="60556" y1="97171" x2="62222" y2="95933"/>
                        <a14:foregroundMark x1="73333" y1="96463" x2="87222" y2="98055"/>
                        <a14:foregroundMark x1="87222" y1="98055" x2="98333" y2="96817"/>
                        <a14:foregroundMark x1="98333" y1="96817" x2="98667" y2="95756"/>
                        <a14:foregroundMark x1="59111" y1="5128" x2="83111" y2="24757"/>
                        <a14:foregroundMark x1="71778" y1="2387" x2="97000" y2="2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420" y="610620"/>
            <a:ext cx="4165412" cy="5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7FFCF-D084-4BFA-B759-873DF3CD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10" y="92669"/>
            <a:ext cx="5982390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00B050"/>
                </a:solidFill>
                <a:latin typeface="Sigmar One" panose="00000500000000000000" pitchFamily="2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234346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D64DA8-8032-31B0-AA57-C8CC27EBF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09" y="431073"/>
            <a:ext cx="77281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ĐÊM HỘI TRĂNG RẰM </a:t>
            </a:r>
            <a:endParaRPr lang="en-US" altLang="en-US" sz="4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D042CC4-A490-76A8-6F4B-2EFE2EDB1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0" y="284884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16485407-E17C-E058-DA99-CD39B175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57" y="931205"/>
            <a:ext cx="12481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en-US" b="1">
                <a:solidFill>
                  <a:srgbClr val="00206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en-US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 gia múa hát về chủ đề: </a:t>
            </a:r>
            <a:r>
              <a:rPr lang="en-US" alt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ĐÊM HỘI TRĂNG RẰM </a:t>
            </a:r>
            <a:endParaRPr lang="en-US" altLang="en-US" sz="40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3ABD55A8-2168-2E41-0628-DB53680F1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57" y="1431337"/>
            <a:ext cx="12481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en-US" b="1">
                <a:solidFill>
                  <a:srgbClr val="002060"/>
                </a:solidFill>
                <a:latin typeface="Sigmar On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en-US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 tiểu phẩm về một ngày của chú Cuội trên cung trăng </a:t>
            </a:r>
            <a:endParaRPr lang="en-US" altLang="en-US" sz="40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D4811A-86FC-0AB0-30B9-B9FAF3BC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25" y="2139223"/>
            <a:ext cx="7802634" cy="4602261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915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DCC5D9D9-6CD8-F922-055E-5D8111BC192D}"/>
              </a:ext>
            </a:extLst>
          </p:cNvPr>
          <p:cNvSpPr txBox="1">
            <a:spLocks/>
          </p:cNvSpPr>
          <p:nvPr/>
        </p:nvSpPr>
        <p:spPr>
          <a:xfrm>
            <a:off x="938980" y="478159"/>
            <a:ext cx="10058400" cy="1443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>
                <a:solidFill>
                  <a:srgbClr val="0070C0"/>
                </a:solidFill>
                <a:latin typeface="Amazone" panose="03020702060507090A04" pitchFamily="66" charset="0"/>
              </a:rPr>
              <a:t>Thứ…ngày…tháng…năm 2022</a:t>
            </a:r>
            <a:r>
              <a:rPr lang="en-US" sz="5200">
                <a:solidFill>
                  <a:srgbClr val="0070C0"/>
                </a:solidFill>
                <a:latin typeface="Source Sans Pro Black" panose="020B0803030403020204" pitchFamily="34" charset="0"/>
              </a:rPr>
              <a:t/>
            </a:r>
            <a:br>
              <a:rPr lang="en-US" sz="5200">
                <a:solidFill>
                  <a:srgbClr val="0070C0"/>
                </a:solidFill>
                <a:latin typeface="Source Sans Pro Black" panose="020B0803030403020204" pitchFamily="34" charset="0"/>
              </a:rPr>
            </a:br>
            <a:r>
              <a:rPr lang="en-US" sz="5200">
                <a:solidFill>
                  <a:srgbClr val="FF0000"/>
                </a:solidFill>
                <a:latin typeface="Source Sans Pro Black" panose="020B0803030403020204" pitchFamily="34" charset="0"/>
              </a:rPr>
              <a:t>Hoạt động trải nghiệm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8E8143-CF94-1C6F-0F4A-B842870F6BB3}"/>
              </a:ext>
            </a:extLst>
          </p:cNvPr>
          <p:cNvSpPr txBox="1"/>
          <p:nvPr/>
        </p:nvSpPr>
        <p:spPr>
          <a:xfrm>
            <a:off x="3743586" y="1952003"/>
            <a:ext cx="708461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latin typeface="BigApple" pitchFamily="2" charset="0"/>
              </a:rPr>
              <a:t>THỜI GIAN BIỂU CỦA EM </a:t>
            </a:r>
          </a:p>
        </p:txBody>
      </p:sp>
      <p:pic>
        <p:nvPicPr>
          <p:cNvPr id="11" name="图片 9">
            <a:extLst>
              <a:ext uri="{FF2B5EF4-FFF2-40B4-BE49-F238E27FC236}">
                <a16:creationId xmlns:a16="http://schemas.microsoft.com/office/drawing/2014/main" xmlns="" id="{82380D42-7268-1384-2337-A8FAF21E1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3" y="3736442"/>
            <a:ext cx="5663382" cy="26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00E2FF-4EFB-5B23-9347-D9FEB972F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" y="71120"/>
            <a:ext cx="10566400" cy="6207542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98850F18-EC05-C64E-5B5D-CC13362D0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45" y="5451311"/>
            <a:ext cx="4208085" cy="13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5B77DCBB-A327-369A-BB30-02EDADAE1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" r="73859" b="4515"/>
          <a:stretch>
            <a:fillRect/>
          </a:stretch>
        </p:blipFill>
        <p:spPr bwMode="auto">
          <a:xfrm>
            <a:off x="687541" y="304800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3BD06F3D-685F-AFEF-5AA8-1F8A45B96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197" y="500062"/>
            <a:ext cx="791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Nunito Black" panose="020B0604020202020204" pitchFamily="2" charset="0"/>
              </a:rPr>
              <a:t>THỜI GIAN BIỂU CỦA EM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7C5A596-A69A-D869-183F-1B5937742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63" y="1219200"/>
            <a:ext cx="91936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1. Chia sẻ hoạt động thường ngày của em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85885E4E-4530-4AE5-EDD7-8BC13E19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63" y="1767936"/>
            <a:ext cx="114442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Chơi trò chơi : Tung bóng và kể tên những việc em thường làm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18B6B26-88ED-3622-30AA-D26302C62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197" y="2718375"/>
            <a:ext cx="6842948" cy="371449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297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8DEB3F5-2B94-D6C8-36F9-BC61DB099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" r="73859" b="4515"/>
          <a:stretch>
            <a:fillRect/>
          </a:stretch>
        </p:blipFill>
        <p:spPr bwMode="auto">
          <a:xfrm>
            <a:off x="490896" y="245807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090360E2-DF5A-D394-C7C3-48C4C6ADE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236" y="441069"/>
            <a:ext cx="791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Nunito Black" panose="020B0604020202020204" pitchFamily="2" charset="0"/>
              </a:rPr>
              <a:t>THỜI GIAN BIỂU CỦA 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A266C7-E7E3-CF71-8C98-6921D1E5D635}"/>
              </a:ext>
            </a:extLst>
          </p:cNvPr>
          <p:cNvSpPr txBox="1"/>
          <p:nvPr/>
        </p:nvSpPr>
        <p:spPr>
          <a:xfrm>
            <a:off x="615423" y="1508547"/>
            <a:ext cx="98009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Gluten Black" pitchFamily="2" charset="0"/>
              </a:rPr>
              <a:t>Hàng ngày mỗi chúng ta đều thực hiện việc: Học tập, sinh hoạt, vui chơi,…Những việc làm đó được thực hiện vào các khoảng thời gian trong ngày của từng người. </a:t>
            </a:r>
          </a:p>
          <a:p>
            <a:endParaRPr lang="en-US">
              <a:solidFill>
                <a:srgbClr val="00B0F0"/>
              </a:solidFill>
              <a:latin typeface="Gluten Black" pitchFamily="2" charset="0"/>
            </a:endParaRPr>
          </a:p>
        </p:txBody>
      </p:sp>
      <p:pic>
        <p:nvPicPr>
          <p:cNvPr id="7" name="图片 24">
            <a:extLst>
              <a:ext uri="{FF2B5EF4-FFF2-40B4-BE49-F238E27FC236}">
                <a16:creationId xmlns:a16="http://schemas.microsoft.com/office/drawing/2014/main" xmlns="" id="{E01B567C-06F7-22DB-F877-2AE87395C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704" y="5466735"/>
            <a:ext cx="6006839" cy="13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1DF29F-4E01-6DF9-3035-B13DE070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02" y="0"/>
            <a:ext cx="10373360" cy="62252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6299F6F1-FF52-74BF-94F0-2ECFACE23FA2}"/>
              </a:ext>
            </a:extLst>
          </p:cNvPr>
          <p:cNvSpPr/>
          <p:nvPr/>
        </p:nvSpPr>
        <p:spPr>
          <a:xfrm>
            <a:off x="3088578" y="2105609"/>
            <a:ext cx="4595854" cy="29247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9DA58564-6BAA-9AC2-2AD5-7D34415E2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972" y="2711687"/>
            <a:ext cx="5529994" cy="20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400">
                <a:solidFill>
                  <a:srgbClr val="002060"/>
                </a:solidFill>
                <a:latin typeface="Sigmar One" panose="00000500000000000000" pitchFamily="2" charset="0"/>
              </a:rPr>
              <a:t>KHÁM PHÁ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>
                <a:solidFill>
                  <a:srgbClr val="002060"/>
                </a:solidFill>
                <a:latin typeface="Sigmar One" panose="00000500000000000000" pitchFamily="2" charset="0"/>
              </a:rPr>
              <a:t>CHỦ ĐỀ</a:t>
            </a:r>
          </a:p>
        </p:txBody>
      </p:sp>
    </p:spTree>
    <p:extLst>
      <p:ext uri="{BB962C8B-B14F-4D97-AF65-F5344CB8AC3E}">
        <p14:creationId xmlns:p14="http://schemas.microsoft.com/office/powerpoint/2010/main" val="24837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43239A35-6F9D-78F2-AF10-9226C65E6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" r="73859" b="4515"/>
          <a:stretch>
            <a:fillRect/>
          </a:stretch>
        </p:blipFill>
        <p:spPr bwMode="auto">
          <a:xfrm>
            <a:off x="490896" y="245807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DCAA15C9-2811-BAD9-D689-048C2FFFD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068" y="441069"/>
            <a:ext cx="791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Nunito Black" panose="020B0604020202020204" pitchFamily="2" charset="0"/>
              </a:rPr>
              <a:t>THỜI GIAN BIỂU CỦA EM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7BDD3FC3-0ACC-CB72-2C20-6BCAEC0D2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" y="1160206"/>
            <a:ext cx="11444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Xác định thời gian dành cho mỗi hoạt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1A0914-D396-F8B5-0B28-13F4602E7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23" y="2060182"/>
            <a:ext cx="4020111" cy="39568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CF2F92-EF69-69A6-0285-90E9D6BA4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366" y="2060182"/>
            <a:ext cx="4020111" cy="39568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785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911CD346-B7C3-C9D1-C2AE-BA5AEF8D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" r="73859" b="4515"/>
          <a:stretch>
            <a:fillRect/>
          </a:stretch>
        </p:blipFill>
        <p:spPr bwMode="auto">
          <a:xfrm>
            <a:off x="490896" y="245807"/>
            <a:ext cx="900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16DEBC04-9169-317F-F550-5D886490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009" y="441069"/>
            <a:ext cx="791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Nunito Black" panose="020B0604020202020204" pitchFamily="2" charset="0"/>
              </a:rPr>
              <a:t>THỜI GIAN BIỂU CỦA EM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89ED6ABF-64AA-42DF-B6EB-F740788B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85" y="1063081"/>
            <a:ext cx="11444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2060"/>
                </a:solidFill>
                <a:latin typeface="Nunito Black" panose="020B0604020202020204" pitchFamily="2" charset="0"/>
              </a:rPr>
              <a:t>- Xác định thời gian dành cho mỗi hoạt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ED345A-BF67-FA3F-C535-011196898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04" y="1782218"/>
            <a:ext cx="3855386" cy="37317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D22197-CBF5-8BF3-354F-F1BD0EF6B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327" y="1803969"/>
            <a:ext cx="3592970" cy="36882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661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555</Words>
  <Application>Microsoft Office PowerPoint</Application>
  <PresentationFormat>Custom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Hoạt động trải nghiệm </dc:title>
  <dc:creator>Mr Manh</dc:creator>
  <cp:lastModifiedBy>Windows 10</cp:lastModifiedBy>
  <cp:revision>10</cp:revision>
  <dcterms:created xsi:type="dcterms:W3CDTF">2022-07-06T07:25:23Z</dcterms:created>
  <dcterms:modified xsi:type="dcterms:W3CDTF">2025-12-29T03:13:27Z</dcterms:modified>
</cp:coreProperties>
</file>