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85" r:id="rId2"/>
  </p:sldMasterIdLst>
  <p:notesMasterIdLst>
    <p:notesMasterId r:id="rId19"/>
  </p:notesMasterIdLst>
  <p:sldIdLst>
    <p:sldId id="293" r:id="rId3"/>
    <p:sldId id="260" r:id="rId4"/>
    <p:sldId id="261" r:id="rId5"/>
    <p:sldId id="263" r:id="rId6"/>
    <p:sldId id="268" r:id="rId7"/>
    <p:sldId id="264" r:id="rId8"/>
    <p:sldId id="265" r:id="rId9"/>
    <p:sldId id="266" r:id="rId10"/>
    <p:sldId id="267" r:id="rId11"/>
    <p:sldId id="269" r:id="rId12"/>
    <p:sldId id="270"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2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5</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9</a:t>
            </a:fld>
            <a:endParaRPr lang="en-US"/>
          </a:p>
        </p:txBody>
      </p:sp>
    </p:spTree>
    <p:extLst>
      <p:ext uri="{BB962C8B-B14F-4D97-AF65-F5344CB8AC3E}">
        <p14:creationId xmlns:p14="http://schemas.microsoft.com/office/powerpoint/2010/main" val="227457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02/01/2025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46D3-86D8-335F-B05D-55388976B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6D46D-0FC2-853C-5620-725CA24F0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9F5D99-88FA-A69C-5B3A-46A01C69C384}"/>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6C9E3E9-28E1-D30E-2805-D547B07F8B3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F6F28F4-501D-08DC-1470-C93A329568FD}"/>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04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B0C8-F447-74F5-A41B-2D5BC445D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1025A5-EA19-7225-97B5-A88BDD06F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90C74-29E0-354D-AED9-A711FAE68B37}"/>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22DE059-DDAE-C450-B4F0-8C7DE0E4E85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CA6673-EDFB-BE69-6FD1-D7467FE291C3}"/>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64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96727-0BF6-7654-5AC6-E0E013CC2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CB698A-D68A-105C-518C-C3F4D0D091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33593-5019-0767-E9FC-60D9250B9F7C}"/>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DFFDB25-E2AC-C390-FC0A-A9F939F2C8A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B2BF27-1DB4-9FB7-BC1E-129AA665E7CF}"/>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2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6556-3E27-F23C-DC9B-596BA3E6D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1477F-7F60-0F2B-4D00-4AF71B8063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D7838-EF29-1497-ED9F-05E3FE94B5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6FBCE2-3AEB-BD5C-860A-2940F12BE248}"/>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AD554F8-02A6-3D10-6547-3A554FD28A9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88EC12D-467E-9CAF-EE42-7D5C02072B5D}"/>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9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B232-08DE-6A7F-FC18-F3C8A15B0A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7E75B-F2B7-4796-F24D-9921248962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180BB7-F022-5A1A-B648-DE6275E4BF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BE2FE0-07A6-A1FA-064A-C6B292187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1D83F1-16FE-5858-A6A2-0FCDEBA098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67099A-A7B8-4396-3056-A50D12FC48CD}"/>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57D83C92-A64D-E4CF-916A-CCDB8944C88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F4CE71E-352C-7DDC-D2DA-47BFB7052C10}"/>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275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FF35-50AE-9993-8C6B-6787BCACCF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C76B4-BE0C-DD8B-96AF-38498EF40B91}"/>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70AC4ED-A730-AAA7-EF8A-B892FF4C4360}"/>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E7D11A9-471B-6E19-D66D-76441BEC78FC}"/>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162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4E4D0-A522-DA9E-E48D-CAD104988856}"/>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C03DC35B-DDF9-D6DA-7682-6F47A5CA20E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D1FD397-2A53-9FCE-11F9-3DA2DA83C7DF}"/>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26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30F9-D8ED-3598-19C0-31464F17B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24AE7-7F2E-A0B4-C372-A78CAEEEC0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50A2FC-9A26-3DE9-86DF-ED8109654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439A9-9545-DFD9-1269-7004E42EDA14}"/>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B247BF-6F6D-A3F4-92E7-933C731F4F9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EC1CD9C-9A1C-7A94-CF7B-1214F547BE7D}"/>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053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4450-85FA-9D4E-8797-AC379A2E6E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FFDF4A-788F-5017-C00C-6B23F9E0D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83A16C-E8FE-A75C-5A8B-7E44B72CA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A6D58-6EE9-63EB-B0E0-7CA92F0439A2}"/>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0CE0FEE-4F5D-36B8-DC2F-BA2BCC871FF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E1348D8-416A-9B02-55CC-056CDF0F21D1}"/>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466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73D3-9999-E789-9F06-FBB928EEC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F963AA-EE1C-2C9D-2ED6-EB8893F8B1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3745F-2801-3BCF-DCBC-9CD9489CC6F0}"/>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1856C66-B3FD-6084-C5F3-D30A3D403FE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64EA625-849D-D01E-28EC-1FC8026EB6B1}"/>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493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375A4-C2FC-A5CF-BA47-28C206C003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FC326-0FD8-C8D2-4D37-8FA0DB3E38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1A4B5-AB6A-8F1B-AC6D-EBBF4D41CE9D}"/>
              </a:ext>
            </a:extLst>
          </p:cNvPr>
          <p:cNvSpPr>
            <a:spLocks noGrp="1"/>
          </p:cNvSpPr>
          <p:nvPr>
            <p:ph type="dt" sz="half" idx="10"/>
          </p:nvPr>
        </p:nvSpPr>
        <p:spPr/>
        <p:txBody>
          <a:body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4484A33-834D-A71A-651B-6EDE9153AA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AAF24FB-B390-2602-082C-08089502F173}"/>
              </a:ext>
            </a:extLst>
          </p:cNvPr>
          <p:cNvSpPr>
            <a:spLocks noGrp="1"/>
          </p:cNvSpPr>
          <p:nvPr>
            <p:ph type="sldNum" sz="quarter" idx="12"/>
          </p:nvPr>
        </p:nvSpPr>
        <p:spPr/>
        <p:txBody>
          <a:body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96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02/01/2025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02/01/2025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02/01/2025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02/01/2025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02/01/2025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02/01/2025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02/01/2025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E88087-45C5-4B4E-34AB-A1A44C8FD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6EC989-B48E-19B7-3DC4-8F447BEAE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10F1D-9B7B-9AC9-AC71-E49B95A3C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05513-F56E-4177-9DF2-18F64814AB3C}" type="datetimeFigureOut">
              <a:rPr lang="en-US" smtClean="0">
                <a:solidFill>
                  <a:prstClr val="black">
                    <a:tint val="75000"/>
                  </a:prstClr>
                </a:solidFill>
              </a:rPr>
              <a:pPr/>
              <a:t>1/2/2025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86D1AED-2DEF-6223-0384-081EFF811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5D488D-0F59-DC99-E2CC-864145A23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ED5C-5E5C-43B2-A5A4-EAABEB85AA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834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B0C478-C035-FA6F-AA34-F931B2895DB1}"/>
              </a:ext>
            </a:extLst>
          </p:cNvPr>
          <p:cNvPicPr>
            <a:picLocks noChangeAspect="1"/>
          </p:cNvPicPr>
          <p:nvPr/>
        </p:nvPicPr>
        <p:blipFill>
          <a:blip r:embed="rId2"/>
          <a:stretch>
            <a:fillRect/>
          </a:stretch>
        </p:blipFill>
        <p:spPr>
          <a:xfrm>
            <a:off x="-16625" y="0"/>
            <a:ext cx="12192000" cy="7141028"/>
          </a:xfrm>
          <a:prstGeom prst="rect">
            <a:avLst/>
          </a:prstGeom>
        </p:spPr>
      </p:pic>
      <p:sp>
        <p:nvSpPr>
          <p:cNvPr id="6" name="TextBox 5">
            <a:extLst>
              <a:ext uri="{FF2B5EF4-FFF2-40B4-BE49-F238E27FC236}">
                <a16:creationId xmlns:a16="http://schemas.microsoft.com/office/drawing/2014/main" id="{AAD62439-CF74-0E00-34EA-EDB8372EC665}"/>
              </a:ext>
            </a:extLst>
          </p:cNvPr>
          <p:cNvSpPr txBox="1"/>
          <p:nvPr/>
        </p:nvSpPr>
        <p:spPr>
          <a:xfrm>
            <a:off x="49875" y="1180698"/>
            <a:ext cx="12058650" cy="1323439"/>
          </a:xfrm>
          <a:prstGeom prst="rect">
            <a:avLst/>
          </a:prstGeom>
          <a:noFill/>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LIỆT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MỪNG</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QUÝ</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THẦY</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CÔ</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GIÁO</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EM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ĐẾN</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VỚI</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TIẾT</a:t>
            </a:r>
            <a:r>
              <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40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a:t>
            </a:r>
            <a:endParaRPr lang="en-US" altLang="en-US" sz="40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8" name="TextBox 6">
            <a:extLst>
              <a:ext uri="{FF2B5EF4-FFF2-40B4-BE49-F238E27FC236}">
                <a16:creationId xmlns:a16="http://schemas.microsoft.com/office/drawing/2014/main" id="{FA38FDC1-6A6C-54F5-7E8E-7326CD884AF8}"/>
              </a:ext>
            </a:extLst>
          </p:cNvPr>
          <p:cNvSpPr txBox="1">
            <a:spLocks noChangeArrowheads="1"/>
          </p:cNvSpPr>
          <p:nvPr/>
        </p:nvSpPr>
        <p:spPr bwMode="auto">
          <a:xfrm>
            <a:off x="16625" y="2708730"/>
            <a:ext cx="1219199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err="1">
                <a:solidFill>
                  <a:prstClr val="black"/>
                </a:solidFill>
                <a:latin typeface="Times New Roman" panose="02020603050405020304" pitchFamily="18" charset="0"/>
                <a:cs typeface="Times New Roman" panose="02020603050405020304" pitchFamily="18" charset="0"/>
              </a:rPr>
              <a:t>Môn</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Lịch</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sử</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và</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Địa</a:t>
            </a:r>
            <a:r>
              <a:rPr lang="en-US" altLang="en-US" sz="4000" b="1" dirty="0">
                <a:solidFill>
                  <a:prstClr val="black"/>
                </a:solidFill>
                <a:latin typeface="Times New Roman" panose="02020603050405020304" pitchFamily="18" charset="0"/>
                <a:cs typeface="Times New Roman" panose="02020603050405020304" pitchFamily="18" charset="0"/>
              </a:rPr>
              <a:t> </a:t>
            </a:r>
            <a:r>
              <a:rPr lang="en-US" altLang="en-US" sz="4000" b="1" dirty="0" err="1">
                <a:solidFill>
                  <a:prstClr val="black"/>
                </a:solidFill>
                <a:latin typeface="Times New Roman" panose="02020603050405020304" pitchFamily="18" charset="0"/>
                <a:cs typeface="Times New Roman" panose="02020603050405020304" pitchFamily="18" charset="0"/>
              </a:rPr>
              <a:t>lý</a:t>
            </a:r>
            <a:r>
              <a:rPr lang="en-US" altLang="en-US" sz="4000" b="1" dirty="0">
                <a:solidFill>
                  <a:prstClr val="black"/>
                </a:solidFill>
                <a:latin typeface="Times New Roman" panose="02020603050405020304" pitchFamily="18" charset="0"/>
                <a:cs typeface="Times New Roman" panose="02020603050405020304" pitchFamily="18" charset="0"/>
              </a:rPr>
              <a:t> - </a:t>
            </a:r>
            <a:r>
              <a:rPr lang="en-US" altLang="en-US" sz="4000" b="1" dirty="0" err="1">
                <a:solidFill>
                  <a:prstClr val="black"/>
                </a:solidFill>
                <a:latin typeface="Times New Roman" panose="02020603050405020304" pitchFamily="18" charset="0"/>
                <a:cs typeface="Times New Roman" panose="02020603050405020304" pitchFamily="18" charset="0"/>
              </a:rPr>
              <a:t>Lớp</a:t>
            </a:r>
            <a:r>
              <a:rPr lang="en-US" altLang="en-US" sz="4000" b="1" dirty="0">
                <a:solidFill>
                  <a:prstClr val="black"/>
                </a:solidFill>
                <a:latin typeface="Times New Roman" panose="02020603050405020304" pitchFamily="18" charset="0"/>
                <a:cs typeface="Times New Roman" panose="02020603050405020304" pitchFamily="18" charset="0"/>
              </a:rPr>
              <a:t> 4</a:t>
            </a:r>
          </a:p>
          <a:p>
            <a:pPr algn="ctr">
              <a:lnSpc>
                <a:spcPct val="100000"/>
              </a:lnSpc>
              <a:spcBef>
                <a:spcPct val="0"/>
              </a:spcBef>
              <a:buFontTx/>
              <a:buNone/>
              <a:defRPr/>
            </a:pPr>
            <a:r>
              <a:rPr lang="en-US" altLang="en-US" sz="3600" b="1" dirty="0" err="1">
                <a:solidFill>
                  <a:prstClr val="black"/>
                </a:solidFill>
                <a:latin typeface="Times New Roman" panose="02020603050405020304" pitchFamily="18" charset="0"/>
                <a:cs typeface="Times New Roman" panose="02020603050405020304" pitchFamily="18" charset="0"/>
              </a:rPr>
              <a:t>Bài</a:t>
            </a:r>
            <a:r>
              <a:rPr lang="en-US" altLang="en-US" sz="3600" b="1">
                <a:solidFill>
                  <a:prstClr val="black"/>
                </a:solidFill>
                <a:latin typeface="Times New Roman" panose="02020603050405020304" pitchFamily="18" charset="0"/>
                <a:cs typeface="Times New Roman" panose="02020603050405020304" pitchFamily="18" charset="0"/>
              </a:rPr>
              <a:t>: VĂN </a:t>
            </a:r>
            <a:r>
              <a:rPr lang="en-US" altLang="en-US" sz="3600" b="1" dirty="0">
                <a:solidFill>
                  <a:prstClr val="black"/>
                </a:solidFill>
                <a:latin typeface="Times New Roman" panose="02020603050405020304" pitchFamily="18" charset="0"/>
                <a:cs typeface="Times New Roman" panose="02020603050405020304" pitchFamily="18" charset="0"/>
              </a:rPr>
              <a:t>MIẾU – QUỐC TỬ GIÁM (TIẾT 1)</a:t>
            </a:r>
          </a:p>
        </p:txBody>
      </p:sp>
      <p:pic>
        <p:nvPicPr>
          <p:cNvPr id="9" name="Picture 2" descr="Kết quả hình ảnh cho hình động con bướm">
            <a:extLst>
              <a:ext uri="{FF2B5EF4-FFF2-40B4-BE49-F238E27FC236}">
                <a16:creationId xmlns:a16="http://schemas.microsoft.com/office/drawing/2014/main" id="{F754281D-D15C-B244-9762-7C27AF54A0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7315792">
            <a:off x="11159935" y="2674708"/>
            <a:ext cx="11620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Kết quả hình ảnh cho hình động con bướm">
            <a:extLst>
              <a:ext uri="{FF2B5EF4-FFF2-40B4-BE49-F238E27FC236}">
                <a16:creationId xmlns:a16="http://schemas.microsoft.com/office/drawing/2014/main" id="{FBF50010-B9A7-4DF3-1D67-9A0E7A5E932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81636">
            <a:off x="527214" y="84571"/>
            <a:ext cx="102301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981" y="253961"/>
            <a:ext cx="5084748" cy="646331"/>
          </a:xfrm>
          <a:prstGeom prst="rect">
            <a:avLst/>
          </a:prstGeom>
          <a:noFill/>
        </p:spPr>
        <p:txBody>
          <a:bodyPr wrap="square" rtlCol="0">
            <a:spAutoFit/>
          </a:bodyPr>
          <a:lstStyle/>
          <a:p>
            <a:pPr algn="ctr"/>
            <a:r>
              <a:rPr lang="en-US" dirty="0">
                <a:solidFill>
                  <a:prstClr val="black"/>
                </a:solidFill>
                <a:latin typeface="Times New Roman" pitchFamily="18" charset="0"/>
                <a:cs typeface="Times New Roman" pitchFamily="18" charset="0"/>
              </a:rPr>
              <a:t>UBND QUẬN DƯƠNG KINH</a:t>
            </a:r>
            <a:br>
              <a:rPr lang="en-US" dirty="0">
                <a:solidFill>
                  <a:prstClr val="black"/>
                </a:solidFill>
                <a:latin typeface="Times New Roman" pitchFamily="18" charset="0"/>
                <a:cs typeface="Times New Roman" pitchFamily="18" charset="0"/>
              </a:rPr>
            </a:br>
            <a:r>
              <a:rPr lang="en-US" b="1" dirty="0">
                <a:solidFill>
                  <a:prstClr val="black"/>
                </a:solidFill>
                <a:latin typeface="Times New Roman" pitchFamily="18" charset="0"/>
                <a:cs typeface="Times New Roman" pitchFamily="18" charset="0"/>
              </a:rPr>
              <a:t>TRƯỜNG TIỂU HỌC ĐA PHÚC</a:t>
            </a:r>
            <a:endParaRPr lang="en-US" dirty="0">
              <a:solidFill>
                <a:prstClr val="black"/>
              </a:solidFill>
            </a:endParaRPr>
          </a:p>
        </p:txBody>
      </p:sp>
      <p:cxnSp>
        <p:nvCxnSpPr>
          <p:cNvPr id="4" name="Straight Connector 3"/>
          <p:cNvCxnSpPr/>
          <p:nvPr/>
        </p:nvCxnSpPr>
        <p:spPr>
          <a:xfrm>
            <a:off x="6112624" y="830896"/>
            <a:ext cx="13564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349951" y="4562240"/>
            <a:ext cx="6084606" cy="830997"/>
          </a:xfrm>
          <a:prstGeom prst="rect">
            <a:avLst/>
          </a:prstGeom>
          <a:noFill/>
        </p:spPr>
        <p:txBody>
          <a:bodyPr wrap="square" rtlCol="0">
            <a:spAutoFit/>
          </a:bodyPr>
          <a:lstStyle/>
          <a:p>
            <a:pPr algn="ctr"/>
            <a:r>
              <a:rPr lang="en-US" sz="2400" b="1" dirty="0">
                <a:solidFill>
                  <a:prstClr val="black"/>
                </a:solidFill>
                <a:latin typeface="Times New Roman" pitchFamily="18" charset="0"/>
                <a:cs typeface="Times New Roman" pitchFamily="18" charset="0"/>
              </a:rPr>
              <a:t>GV THỰC HIỆN: NGÔ THỊ HOA</a:t>
            </a:r>
          </a:p>
          <a:p>
            <a:pPr algn="ctr"/>
            <a:r>
              <a:rPr lang="en-US" sz="2400" b="1" dirty="0" err="1">
                <a:solidFill>
                  <a:prstClr val="black"/>
                </a:solidFill>
                <a:latin typeface="Times New Roman" pitchFamily="18" charset="0"/>
                <a:cs typeface="Times New Roman" pitchFamily="18" charset="0"/>
              </a:rPr>
              <a:t>Năm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học</a:t>
            </a:r>
            <a:r>
              <a:rPr lang="en-US" sz="2400" b="1" dirty="0">
                <a:solidFill>
                  <a:prstClr val="black"/>
                </a:solidFill>
                <a:latin typeface="Times New Roman" pitchFamily="18" charset="0"/>
                <a:cs typeface="Times New Roman" pitchFamily="18" charset="0"/>
              </a:rPr>
              <a:t>: 2024 - 2025</a:t>
            </a:r>
          </a:p>
        </p:txBody>
      </p:sp>
    </p:spTree>
    <p:extLst>
      <p:ext uri="{BB962C8B-B14F-4D97-AF65-F5344CB8AC3E}">
        <p14:creationId xmlns:p14="http://schemas.microsoft.com/office/powerpoint/2010/main" val="124040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3"/>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597DF5B-A7FE-40F8-8115-D17B286851A5}"/>
              </a:ext>
            </a:extLst>
          </p:cNvPr>
          <p:cNvGrpSpPr/>
          <p:nvPr/>
        </p:nvGrpSpPr>
        <p:grpSpPr>
          <a:xfrm>
            <a:off x="762000" y="2196662"/>
            <a:ext cx="10615448" cy="4289863"/>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35B6D17-E9D7-442A-8C65-F378617D1C71}"/>
              </a:ext>
            </a:extLst>
          </p:cNvPr>
          <p:cNvSpPr txBox="1"/>
          <p:nvPr/>
        </p:nvSpPr>
        <p:spPr>
          <a:xfrm>
            <a:off x="1362075" y="2510420"/>
            <a:ext cx="9553575" cy="3831818"/>
          </a:xfrm>
          <a:prstGeom prst="rect">
            <a:avLst/>
          </a:prstGeom>
          <a:noFill/>
        </p:spPr>
        <p:txBody>
          <a:bodyPr wrap="square" rtlCol="0">
            <a:spAutoFit/>
          </a:bodyPr>
          <a:lstStyle/>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Xác định được một số công trình tiêu biểu: Khuê Văn Các, nhà bia Tiến sĩ, Văn Miếu, Quốc Tử Giám trên sơ đồ khu di tích Văn Miếu – Quốc Tử Giám.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Đọc tư liệu lịch sử, mô tả được kiến trúc và chức năng của một trong các công trình: Văn Miếu, Quốc Tử Giám, nhà bia Tiến sĩ.</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Bày tỏ được cảm nghĩ về truyền thống hiếu học của dân tộc Việt Nam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Đề xuất ở mức độ đơn giản một số biến pháp để giữ gìn, bảo vệ các di tích lịch sử.</a:t>
            </a:r>
          </a:p>
        </p:txBody>
      </p:sp>
      <p:pic>
        <p:nvPicPr>
          <p:cNvPr id="2" name="Picture 1">
            <a:extLst>
              <a:ext uri="{FF2B5EF4-FFF2-40B4-BE49-F238E27FC236}">
                <a16:creationId xmlns:a16="http://schemas.microsoft.com/office/drawing/2014/main" id="{279A8438-019E-6095-C38B-C69FE35F758B}"/>
              </a:ext>
            </a:extLst>
          </p:cNvPr>
          <p:cNvPicPr>
            <a:picLocks noChangeAspect="1"/>
          </p:cNvPicPr>
          <p:nvPr/>
        </p:nvPicPr>
        <p:blipFill>
          <a:blip r:embed="rId2"/>
          <a:stretch>
            <a:fillRect/>
          </a:stretch>
        </p:blipFill>
        <p:spPr>
          <a:xfrm>
            <a:off x="2647639" y="669365"/>
            <a:ext cx="7163421" cy="1194920"/>
          </a:xfrm>
          <a:prstGeom prst="rect">
            <a:avLst/>
          </a:prstGeom>
        </p:spPr>
      </p:pic>
    </p:spTree>
    <p:extLst>
      <p:ext uri="{BB962C8B-B14F-4D97-AF65-F5344CB8AC3E}">
        <p14:creationId xmlns:p14="http://schemas.microsoft.com/office/powerpoint/2010/main" val="37347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A3EC6CAD-4853-599A-7A60-58C2917A8FC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id="{99B1C176-95C8-4E60-43EC-2DEEDDEF35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3"/>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C7A7AC-18DE-E140-9749-4DBFF481A1F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id="{CC0E10B2-0D0E-2A47-719B-6A55B62ED5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id="{8428A67E-41F9-DA6E-0018-A4563C7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660</Words>
  <Application>Microsoft Office PowerPoint</Application>
  <PresentationFormat>Widescreen</PresentationFormat>
  <Paragraphs>45</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Cambria</vt:lpstr>
      <vt:lpstr>Times New Roman</vt:lpstr>
      <vt:lpstr>Wingdings</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MSI MORTAL</cp:lastModifiedBy>
  <cp:revision>25</cp:revision>
  <dcterms:created xsi:type="dcterms:W3CDTF">2023-09-27T05:53:28Z</dcterms:created>
  <dcterms:modified xsi:type="dcterms:W3CDTF">2025-01-02T04:20:34Z</dcterms:modified>
</cp:coreProperties>
</file>