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744" r:id="rId5"/>
    <p:sldId id="258" r:id="rId7"/>
    <p:sldId id="374" r:id="rId8"/>
    <p:sldId id="375" r:id="rId9"/>
    <p:sldId id="376" r:id="rId10"/>
    <p:sldId id="377" r:id="rId11"/>
    <p:sldId id="298" r:id="rId12"/>
    <p:sldId id="259" r:id="rId13"/>
    <p:sldId id="378" r:id="rId14"/>
    <p:sldId id="379" r:id="rId15"/>
    <p:sldId id="380" r:id="rId16"/>
    <p:sldId id="381" r:id="rId17"/>
    <p:sldId id="382" r:id="rId18"/>
    <p:sldId id="383" r:id="rId19"/>
    <p:sldId id="299" r:id="rId20"/>
    <p:sldId id="300" r:id="rId21"/>
    <p:sldId id="301" r:id="rId22"/>
    <p:sldId id="302" r:id="rId23"/>
    <p:sldId id="304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02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E204B-33D4-4D92-80EA-576D3FDC5F3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6ACE6-4E32-4790-800E-CF9672DC101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6ACE6-4E32-4790-800E-CF9672DC101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nầm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-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baseline="0" dirty="0"/>
          </a:p>
          <a:p>
            <a:pPr marL="0" indent="0">
              <a:buFontTx/>
              <a:buNone/>
            </a:pPr>
            <a:r>
              <a:rPr lang="en-US" dirty="0"/>
              <a:t>-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sạch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thùng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/</a:t>
            </a:r>
            <a:r>
              <a:rPr lang="en-US" baseline="0" dirty="0" err="1"/>
              <a:t>dặn</a:t>
            </a:r>
            <a:r>
              <a:rPr lang="en-US" baseline="0" dirty="0"/>
              <a:t> </a:t>
            </a:r>
            <a:r>
              <a:rPr lang="en-US" baseline="0" dirty="0" err="1"/>
              <a:t>dò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0FF95-96B3-427D-9D2A-96E592B0D8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7DA42-45E3-4812-90E8-D99CA90DE4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B5CE22-DF47-4DAC-976B-5A257DB2A2FF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F42390-FAC7-4D9E-9A10-CFE7BDFE6E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10D115-9226-430C-BDE7-735AC1AB7BA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5" y="76200"/>
            <a:ext cx="1276350" cy="12763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4900" y="792480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00" y="4914900"/>
            <a:ext cx="6858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29.xml"/><Relationship Id="rId16" Type="http://schemas.openxmlformats.org/officeDocument/2006/relationships/image" Target="../media/image19.svg"/><Relationship Id="rId15" Type="http://schemas.openxmlformats.org/officeDocument/2006/relationships/image" Target="../media/image18.png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image" Target="../media/image13.sv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55.wdp"/><Relationship Id="rId8" Type="http://schemas.openxmlformats.org/officeDocument/2006/relationships/image" Target="../media/image54.png"/><Relationship Id="rId7" Type="http://schemas.microsoft.com/office/2007/relationships/hdphoto" Target="../media/image53.wdp"/><Relationship Id="rId6" Type="http://schemas.openxmlformats.org/officeDocument/2006/relationships/image" Target="../media/image52.png"/><Relationship Id="rId5" Type="http://schemas.microsoft.com/office/2007/relationships/hdphoto" Target="../media/image51.wdp"/><Relationship Id="rId4" Type="http://schemas.openxmlformats.org/officeDocument/2006/relationships/image" Target="../media/image50.png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4" Type="http://schemas.openxmlformats.org/officeDocument/2006/relationships/slideLayout" Target="../slideLayouts/slideLayout23.xml"/><Relationship Id="rId13" Type="http://schemas.openxmlformats.org/officeDocument/2006/relationships/image" Target="../media/image32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56.png"/><Relationship Id="rId1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slide" Target="slide16.xml"/><Relationship Id="rId7" Type="http://schemas.microsoft.com/office/2007/relationships/hdphoto" Target="../media/image55.wdp"/><Relationship Id="rId6" Type="http://schemas.openxmlformats.org/officeDocument/2006/relationships/image" Target="../media/image54.png"/><Relationship Id="rId5" Type="http://schemas.microsoft.com/office/2007/relationships/hdphoto" Target="../media/image58.wdp"/><Relationship Id="rId4" Type="http://schemas.openxmlformats.org/officeDocument/2006/relationships/image" Target="../media/image57.png"/><Relationship Id="rId3" Type="http://schemas.microsoft.com/office/2007/relationships/hdphoto" Target="../media/image51.wdp"/><Relationship Id="rId2" Type="http://schemas.openxmlformats.org/officeDocument/2006/relationships/image" Target="../media/image50.png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23.xml"/><Relationship Id="rId12" Type="http://schemas.openxmlformats.org/officeDocument/2006/relationships/image" Target="../media/image56.png"/><Relationship Id="rId11" Type="http://schemas.openxmlformats.org/officeDocument/2006/relationships/slide" Target="slide19.xml"/><Relationship Id="rId10" Type="http://schemas.openxmlformats.org/officeDocument/2006/relationships/slide" Target="slide18.xml"/><Relationship Id="rId1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32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59.png"/><Relationship Id="rId4" Type="http://schemas.openxmlformats.org/officeDocument/2006/relationships/slide" Target="slide15.xml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3.wav"/><Relationship Id="rId5" Type="http://schemas.openxmlformats.org/officeDocument/2006/relationships/image" Target="../media/image59.png"/><Relationship Id="rId4" Type="http://schemas.openxmlformats.org/officeDocument/2006/relationships/slide" Target="slide15.xml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3.wav"/><Relationship Id="rId5" Type="http://schemas.openxmlformats.org/officeDocument/2006/relationships/image" Target="../media/image59.png"/><Relationship Id="rId4" Type="http://schemas.openxmlformats.org/officeDocument/2006/relationships/slide" Target="slide15.xml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56.png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5.xml"/><Relationship Id="rId8" Type="http://schemas.openxmlformats.org/officeDocument/2006/relationships/image" Target="../media/image27.png"/><Relationship Id="rId7" Type="http://schemas.openxmlformats.org/officeDocument/2006/relationships/slide" Target="slide6.xml"/><Relationship Id="rId6" Type="http://schemas.microsoft.com/office/2007/relationships/hdphoto" Target="../media/image26.wdp"/><Relationship Id="rId5" Type="http://schemas.openxmlformats.org/officeDocument/2006/relationships/image" Target="../media/image2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0" Type="http://schemas.openxmlformats.org/officeDocument/2006/relationships/notesSlide" Target="../notesSlides/notesSlide3.xml"/><Relationship Id="rId2" Type="http://schemas.openxmlformats.org/officeDocument/2006/relationships/slide" Target="slide8.xml"/><Relationship Id="rId19" Type="http://schemas.openxmlformats.org/officeDocument/2006/relationships/slideLayout" Target="../slideLayouts/slideLayout12.xml"/><Relationship Id="rId18" Type="http://schemas.openxmlformats.org/officeDocument/2006/relationships/audio" Target="../media/audio1.wav"/><Relationship Id="rId17" Type="http://schemas.openxmlformats.org/officeDocument/2006/relationships/image" Target="../media/image32.png"/><Relationship Id="rId16" Type="http://schemas.microsoft.com/office/2007/relationships/media" Target="../media/media1.mp3"/><Relationship Id="rId15" Type="http://schemas.openxmlformats.org/officeDocument/2006/relationships/audio" Target="../media/media1.mp3"/><Relationship Id="rId14" Type="http://schemas.microsoft.com/office/2007/relationships/hdphoto" Target="../media/image31.wdp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slide" Target="slide4.xml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GIF"/><Relationship Id="rId7" Type="http://schemas.openxmlformats.org/officeDocument/2006/relationships/slide" Target="slide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8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GIF"/><Relationship Id="rId8" Type="http://schemas.openxmlformats.org/officeDocument/2006/relationships/slide" Target="slide3.xml"/><Relationship Id="rId7" Type="http://schemas.openxmlformats.org/officeDocument/2006/relationships/image" Target="../media/image40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8.xml"/><Relationship Id="rId11" Type="http://schemas.openxmlformats.org/officeDocument/2006/relationships/audio" Target="../media/audio3.wav"/><Relationship Id="rId10" Type="http://schemas.openxmlformats.org/officeDocument/2006/relationships/audio" Target="../media/audio4.wav"/><Relationship Id="rId1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GIF"/><Relationship Id="rId8" Type="http://schemas.openxmlformats.org/officeDocument/2006/relationships/slide" Target="slide3.xml"/><Relationship Id="rId7" Type="http://schemas.openxmlformats.org/officeDocument/2006/relationships/image" Target="../media/image40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8.xml"/><Relationship Id="rId11" Type="http://schemas.openxmlformats.org/officeDocument/2006/relationships/audio" Target="../media/audio3.wav"/><Relationship Id="rId10" Type="http://schemas.openxmlformats.org/officeDocument/2006/relationships/audio" Target="../media/audio4.wav"/><Relationship Id="rId1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8957" y="557799"/>
            <a:ext cx="8544913" cy="5698829"/>
            <a:chOff x="0" y="-206812"/>
            <a:chExt cx="3384141" cy="1665718"/>
          </a:xfrm>
        </p:grpSpPr>
        <p:sp>
          <p:nvSpPr>
            <p:cNvPr id="3" name="Freeform 3"/>
            <p:cNvSpPr/>
            <p:nvPr/>
          </p:nvSpPr>
          <p:spPr>
            <a:xfrm>
              <a:off x="0" y="-206812"/>
              <a:ext cx="3384141" cy="1665718"/>
            </a:xfrm>
            <a:custGeom>
              <a:avLst/>
              <a:gdLst/>
              <a:ahLst/>
              <a:cxnLst/>
              <a:rect l="l" t="t" r="r" b="b"/>
              <a:pathLst>
                <a:path w="3384141" h="1458906">
                  <a:moveTo>
                    <a:pt x="30729" y="0"/>
                  </a:moveTo>
                  <a:lnTo>
                    <a:pt x="3353413" y="0"/>
                  </a:lnTo>
                  <a:cubicBezTo>
                    <a:pt x="3370384" y="0"/>
                    <a:pt x="3384141" y="13758"/>
                    <a:pt x="3384141" y="30729"/>
                  </a:cubicBezTo>
                  <a:lnTo>
                    <a:pt x="3384141" y="1428177"/>
                  </a:lnTo>
                  <a:cubicBezTo>
                    <a:pt x="3384141" y="1445148"/>
                    <a:pt x="3370384" y="1458906"/>
                    <a:pt x="3353413" y="1458906"/>
                  </a:cubicBezTo>
                  <a:lnTo>
                    <a:pt x="30729" y="1458906"/>
                  </a:lnTo>
                  <a:cubicBezTo>
                    <a:pt x="13758" y="1458906"/>
                    <a:pt x="0" y="1445148"/>
                    <a:pt x="0" y="1428177"/>
                  </a:cubicBezTo>
                  <a:lnTo>
                    <a:pt x="0" y="30729"/>
                  </a:lnTo>
                  <a:cubicBezTo>
                    <a:pt x="0" y="13758"/>
                    <a:pt x="13758" y="0"/>
                    <a:pt x="30729" y="0"/>
                  </a:cubicBezTo>
                  <a:close/>
                </a:path>
              </a:pathLst>
            </a:custGeom>
            <a:solidFill>
              <a:srgbClr val="FFE8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674" tIns="50674" rIns="50674" bIns="50674" rtlCol="0" anchor="ctr"/>
            <a:lstStyle/>
            <a:p>
              <a:pPr algn="ctr">
                <a:lnSpc>
                  <a:spcPts val="1770"/>
                </a:lnSpc>
              </a:pPr>
              <a:endParaRPr sz="186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595438" y="2902598"/>
            <a:ext cx="3620324" cy="32628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5030" y="5824562"/>
            <a:ext cx="10985835" cy="23170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32840" y="4197152"/>
            <a:ext cx="3428308" cy="27364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071107" y="3159425"/>
            <a:ext cx="3620324" cy="32628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167115" y="4113105"/>
            <a:ext cx="3428308" cy="27364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24561" y="743908"/>
            <a:ext cx="1100326" cy="8422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21538" y="3559379"/>
            <a:ext cx="891155" cy="6821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86031" y="557798"/>
            <a:ext cx="1082650" cy="109863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345020" y="1733616"/>
            <a:ext cx="7501963" cy="58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5"/>
              </a:lnSpc>
            </a:pPr>
            <a:r>
              <a:rPr lang="en-US" sz="3890" spc="89" dirty="0">
                <a:solidFill>
                  <a:srgbClr val="F18660"/>
                </a:solidFill>
                <a:latin typeface="Georgia" panose="02040502050405020303" pitchFamily="18" charset="0"/>
              </a:rPr>
              <a:t>CHÀO MỪNG THẦY, CÔ GIÁO</a:t>
            </a:r>
            <a:endParaRPr lang="en-US" sz="3890" spc="89" dirty="0">
              <a:solidFill>
                <a:srgbClr val="F18660"/>
              </a:solidFill>
              <a:latin typeface="Georgia" panose="02040502050405020303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448610" flipV="1">
            <a:off x="1613872" y="1587166"/>
            <a:ext cx="747415" cy="6251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403928" flipV="1">
            <a:off x="9561305" y="2450874"/>
            <a:ext cx="747415" cy="6251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081" y="8484"/>
            <a:ext cx="2519998" cy="14432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15150" y="557798"/>
            <a:ext cx="1577666" cy="109863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194673" y="2378113"/>
            <a:ext cx="6124958" cy="504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5"/>
              </a:lnSpc>
            </a:pPr>
            <a:r>
              <a:rPr lang="vi-VN" sz="3090" dirty="0">
                <a:solidFill>
                  <a:srgbClr val="F18660"/>
                </a:solidFill>
                <a:latin typeface="Georgia" panose="02040502050405020303" pitchFamily="18" charset="0"/>
              </a:rPr>
              <a:t>VỀ DỰ GIỜ</a:t>
            </a:r>
            <a:endParaRPr lang="en-US" sz="3090" dirty="0">
              <a:solidFill>
                <a:srgbClr val="F1866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4724" y="2991528"/>
            <a:ext cx="7440426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Môn: TIẾNG VIỆT  - LỚP 4</a:t>
            </a:r>
            <a:endParaRPr lang="en-US" sz="359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5436" y="738195"/>
            <a:ext cx="3657673" cy="6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endParaRPr lang="en-US" sz="18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87444" y="3900447"/>
            <a:ext cx="6925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7021" y="5100960"/>
            <a:ext cx="6151659" cy="37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HIỆN: NGUYỄN THỊ KIỀU TRINH</a:t>
            </a:r>
            <a:endParaRPr lang="en-US" sz="18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752428" y="1312841"/>
            <a:ext cx="1404692" cy="9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5615" y="0"/>
            <a:ext cx="11365865" cy="6858000"/>
            <a:chOff x="749" y="0"/>
            <a:chExt cx="17899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49" y="694"/>
              <a:ext cx="17899" cy="9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7003" y="856680"/>
            <a:ext cx="104839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b. Nửa đêm, trời 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ổ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i cơn mưa lớn. Tôi và dế trũi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trú mưa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dưới tàu lá chuối, cả đêm nghe mưa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rơi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như đánh trống trên đầu. Sáng hôm sau, bừng mắt dậy, trời đã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tạnh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 hẳn. Tôi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nhìn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ra trước mặt, thấy một làn nước mưa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chảy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 veo veo giữa đôi bờ cỏ. Đấy là một con sông mà đêm qua tối trời, chúng tôi không nhìn rõ.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r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(Theo Tô Hoài)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矩形: 圆角 7"/>
          <p:cNvSpPr/>
          <p:nvPr/>
        </p:nvSpPr>
        <p:spPr>
          <a:xfrm>
            <a:off x="762755" y="5265842"/>
            <a:ext cx="1427995" cy="78555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矩形: 圆角 7"/>
          <p:cNvSpPr/>
          <p:nvPr/>
        </p:nvSpPr>
        <p:spPr>
          <a:xfrm>
            <a:off x="2763005" y="5275367"/>
            <a:ext cx="1437520" cy="78555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rơi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矩形: 圆角 7"/>
          <p:cNvSpPr/>
          <p:nvPr/>
        </p:nvSpPr>
        <p:spPr>
          <a:xfrm>
            <a:off x="4648954" y="5256317"/>
            <a:ext cx="2142371" cy="78555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rgbClr val="FD84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矩形: 圆角 7"/>
          <p:cNvSpPr/>
          <p:nvPr/>
        </p:nvSpPr>
        <p:spPr>
          <a:xfrm>
            <a:off x="7315954" y="5265842"/>
            <a:ext cx="1628021" cy="78555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chảy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矩形: 圆角 7"/>
          <p:cNvSpPr/>
          <p:nvPr/>
        </p:nvSpPr>
        <p:spPr>
          <a:xfrm>
            <a:off x="9535279" y="5237267"/>
            <a:ext cx="1570871" cy="78555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39024" y="1381125"/>
            <a:ext cx="708711" cy="590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0" y="1885950"/>
            <a:ext cx="981074" cy="5382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124" y="2276475"/>
            <a:ext cx="1076325" cy="590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0" y="2390776"/>
            <a:ext cx="989524" cy="5429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512" y="838200"/>
            <a:ext cx="1877467" cy="552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5615" y="0"/>
            <a:ext cx="11365865" cy="6858000"/>
            <a:chOff x="749" y="0"/>
            <a:chExt cx="17899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49" y="694"/>
              <a:ext cx="17899" cy="9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19607" y="542948"/>
            <a:ext cx="10528681" cy="1200329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3.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Viết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4 – 5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câu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về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chủ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đề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tự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chọn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,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trong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đó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sử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dụng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các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từ</a:t>
            </a: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: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9687" y="2238374"/>
            <a:ext cx="2674105" cy="1400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387" y="2162175"/>
            <a:ext cx="2844743" cy="14287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412" y="2243137"/>
            <a:ext cx="2767013" cy="135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5615" y="0"/>
            <a:ext cx="11365865" cy="6858000"/>
            <a:chOff x="749" y="0"/>
            <a:chExt cx="17899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49" y="694"/>
              <a:ext cx="17899" cy="9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5615" y="1135615"/>
            <a:ext cx="10497185" cy="4374553"/>
            <a:chOff x="6812132" y="1469859"/>
            <a:chExt cx="4470911" cy="1681555"/>
          </a:xfrm>
        </p:grpSpPr>
        <p:sp>
          <p:nvSpPr>
            <p:cNvPr id="3" name="矩形: 圆角 7"/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Times New Roman" panose="02020603050405020304" pitchFamily="18" charset="0"/>
                <a:ea typeface="阿里妈妈刀隶体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79071" y="1537492"/>
              <a:ext cx="4209653" cy="152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	</a:t>
              </a:r>
              <a:r>
                <a:rPr lang="vi-VN" sz="3600" b="1" dirty="0">
                  <a:effectLst/>
                  <a:latin typeface="HP001 5 hàng 1 ô ly" panose="020B06030503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Đêm qua nằm ngủ, em đã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HP001 5 hàng 1 ô ly" panose="020B06030503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mơ</a:t>
              </a:r>
              <a:r>
                <a:rPr lang="vi-VN" sz="3600" b="1" dirty="0">
                  <a:effectLst/>
                  <a:latin typeface="HP001 5 hàng 1 ô ly" panose="020B06030503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thấy một sự việc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HP001 5 hàng 1 ô ly" panose="020B06030503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kì lạ. </a:t>
              </a:r>
              <a:r>
                <a:rPr lang="vi-VN" sz="3600" b="1" dirty="0">
                  <a:effectLst/>
                  <a:latin typeface="HP001 5 hàng 1 ô ly" panose="020B06030503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bị lạc trong một khu rừng đầy hoa lá. Bên bờ suối,  một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HP001 5 hàng 1 ô ly" panose="020B06030503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 tiên  </a:t>
              </a:r>
              <a:r>
                <a:rPr lang="vi-VN" sz="3600" b="1" dirty="0">
                  <a:effectLst/>
                  <a:latin typeface="HP001 5 hàng 1 ô ly" panose="020B06030503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 mái tóc trắng như mây, khuôn mặt hồng hào, phúc hậu.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HP001 5 hàng 1 ô ly" panose="020B06030503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 tiên </a:t>
              </a:r>
              <a:r>
                <a:rPr lang="vi-VN" sz="3600" b="1" dirty="0">
                  <a:effectLst/>
                  <a:latin typeface="HP001 5 hàng 1 ô ly" panose="020B060305030202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em ăn quả đào và ban cho em một điều ước. Em chưa kịp nói với bà điều ước thì em đã bị mẹ gọi dậy.</a:t>
              </a:r>
              <a:endParaRPr lang="en-US" sz="3600" b="1" dirty="0">
                <a:latin typeface="HP001 5 hàng 1 ô ly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4" y="2099940"/>
            <a:ext cx="8489217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49" y="2358616"/>
            <a:ext cx="5274392" cy="2765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599" y="2307270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837339" y="304800"/>
            <a:ext cx="5641145" cy="2996418"/>
          </a:xfrm>
          <a:prstGeom prst="cloudCallout">
            <a:avLst>
              <a:gd name="adj1" fmla="val -59486"/>
              <a:gd name="adj2" fmla="val 51935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  <a:ln w="28575">
            <a:solidFill>
              <a:srgbClr val="FFC000"/>
            </a:solidFill>
            <a:prstDash val="lgDashDot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000" b="1" i="1" dirty="0"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000" b="1" i="1"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7656">
            <a:off x="6290156" y="5660854"/>
            <a:ext cx="964181" cy="9641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9667" y1="19417" x2="40167" y2="15250"/>
                        <a14:foregroundMark x1="44167" y1="15250" x2="55417" y2="28750"/>
                        <a14:foregroundMark x1="41667" y1="29917" x2="61083" y2="33917"/>
                        <a14:foregroundMark x1="45500" y1="86667" x2="55000" y2="88750"/>
                        <a14:foregroundMark x1="53833" y1="88000" x2="67583" y2="81500"/>
                        <a14:foregroundMark x1="66250" y1="82083" x2="64000" y2="86500"/>
                        <a14:foregroundMark x1="40000" y1="84000" x2="43750" y2="88167"/>
                        <a14:foregroundMark x1="40333" y1="33167" x2="41833" y2="36917"/>
                        <a14:foregroundMark x1="43583" y1="37333" x2="54250" y2="36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0013">
            <a:off x="8223158" y="5439407"/>
            <a:ext cx="1407072" cy="1407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03">
            <a:off x="3661934" y="5565381"/>
            <a:ext cx="1323745" cy="132374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24" y="4341087"/>
            <a:ext cx="2289053" cy="2438405"/>
          </a:xfrm>
          <a:prstGeom prst="rect">
            <a:avLst/>
          </a:prstGeom>
        </p:spPr>
      </p:pic>
      <p:pic>
        <p:nvPicPr>
          <p:cNvPr id="2" name="nhac-khong-loi-giai-dieu-vui-tuoi-Nhieu-ca-si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92446" y="373148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00787 L -0.00521 -0.04791 C 0.00287 -0.05694 0.01498 -0.0618 0.02774 -0.0618 C 0.04219 -0.0618 0.05378 -0.05694 0.06185 -0.04791 L 0.10065 -0.00787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03867 -0.04004 C 0.04674 -0.04907 0.05885 -0.05393 0.07161 -0.05393 C 0.08606 -0.05393 0.09765 -0.04907 0.10573 -0.04004 L 0.14453 -1.48148E-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27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ai nhự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7656">
            <a:off x="5501357" y="5211166"/>
            <a:ext cx="1867216" cy="1867216"/>
          </a:xfrm>
          <a:prstGeom prst="rect">
            <a:avLst/>
          </a:prstGeom>
        </p:spPr>
      </p:pic>
      <p:pic>
        <p:nvPicPr>
          <p:cNvPr id="15" name="bao ni lo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0083">
            <a:off x="3071554" y="4752814"/>
            <a:ext cx="1865128" cy="1865128"/>
          </a:xfrm>
          <a:prstGeom prst="rect">
            <a:avLst/>
          </a:prstGeom>
        </p:spPr>
      </p:pic>
      <p:pic>
        <p:nvPicPr>
          <p:cNvPr id="14" name="hộp giấy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03">
            <a:off x="385010" y="5120323"/>
            <a:ext cx="2049542" cy="20495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6382" y="237198"/>
            <a:ext cx="6014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Dọn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phố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câu 1">
            <a:hlinkClick r:id="rId8" action="ppaction://hlinksldjump"/>
          </p:cNvPr>
          <p:cNvSpPr/>
          <p:nvPr/>
        </p:nvSpPr>
        <p:spPr>
          <a:xfrm>
            <a:off x="992487" y="4436058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câu 2">
            <a:hlinkClick r:id="rId9" action="ppaction://hlinksldjump"/>
          </p:cNvPr>
          <p:cNvSpPr/>
          <p:nvPr/>
        </p:nvSpPr>
        <p:spPr>
          <a:xfrm>
            <a:off x="3501947" y="3873942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câu 3">
            <a:hlinkClick r:id="rId10" action="ppaction://hlinksldjump"/>
          </p:cNvPr>
          <p:cNvSpPr/>
          <p:nvPr/>
        </p:nvSpPr>
        <p:spPr>
          <a:xfrm>
            <a:off x="5793423" y="4561146"/>
            <a:ext cx="980004" cy="1124232"/>
          </a:xfrm>
          <a:prstGeom prst="diamond">
            <a:avLst/>
          </a:prstGeom>
          <a:solidFill>
            <a:srgbClr val="FFFF00">
              <a:alpha val="61000"/>
            </a:srgbClr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16381" y="237197"/>
            <a:ext cx="6014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Dọn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phố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24" y="4341087"/>
            <a:ext cx="2289053" cy="2438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21852 L 0.2086 -0.375 C 0.25183 -0.41041 0.31693 -0.42916 0.38555 -0.42916 C 0.46342 -0.42916 0.52579 -0.41041 0.56902 -0.375 L 0.77774 -0.21852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80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15586 -0.24005 C 0.18867 -0.29491 0.23763 -0.325 0.28932 -0.325 C 0.34791 -0.325 0.39466 -0.29491 0.42747 -0.24005 L 0.5845 4.81481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19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599 -0.34098 C 0.12787 -0.41644 0.16133 -0.45348 0.19662 -0.45348 C 0.23646 -0.45348 0.2681 -0.41644 0.29037 -0.34098 L 0.39805 4.44444E-6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2" grpId="0" animBg="1"/>
      <p:bldP spid="16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93171" y="705394"/>
            <a:ext cx="5020849" cy="131099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từ là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86201" y="2338177"/>
            <a:ext cx="6152606" cy="1499306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từ là từ miêu tả đặc điểm (hình dáng, màu sắc, âm thanh, hương vị,...)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09603" y="4029205"/>
            <a:ext cx="6152606" cy="1138759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FF0000"/>
            </a:solidFill>
            <a:prstDash val="lgDash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từ là từ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tính chất của sự vật, hoạt động, trạng thái,...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09603" y="5359686"/>
            <a:ext cx="6152606" cy="111606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Cả 2 đáp án 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575831"/>
            <a:ext cx="1047706" cy="111606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909603" y="5575831"/>
            <a:ext cx="642805" cy="705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95375" y="236441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794" y="705394"/>
            <a:ext cx="8961119" cy="131099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các từ sau, từ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86201" y="2668693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09603" y="4137779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FF0000"/>
            </a:solidFill>
            <a:prstDash val="lgDash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09603" y="5467658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575831"/>
            <a:ext cx="1047706" cy="1116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794" y="705394"/>
            <a:ext cx="8961119" cy="131099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38100">
            <a:solidFill>
              <a:schemeClr val="accent2">
                <a:lumMod val="75000"/>
              </a:schemeClr>
            </a:solidFill>
            <a:prstDash val="lg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các từ sau, từ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86201" y="2668693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chemeClr val="accent1">
                <a:lumMod val="50000"/>
              </a:schemeClr>
            </a:solidFill>
            <a:prstDash val="lg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09603" y="4137779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FF0000"/>
            </a:solidFill>
            <a:prstDash val="lgDash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09603" y="5467658"/>
            <a:ext cx="6152606" cy="796835"/>
          </a:xfrm>
          <a:prstGeom prst="roundRect">
            <a:avLst/>
          </a:prstGeom>
          <a:solidFill>
            <a:schemeClr val="bg1">
              <a:alpha val="54000"/>
            </a:schemeClr>
          </a:solidFill>
          <a:ln w="38100">
            <a:solidFill>
              <a:srgbClr val="00B050"/>
            </a:solidFill>
            <a:prstDash val="lgDash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575831"/>
            <a:ext cx="1047706" cy="1116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0233" y="354764"/>
            <a:ext cx="6014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Dọn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phố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7" b="96378" l="10000" r="90000">
                        <a14:foregroundMark x1="31892" y1="83099" x2="37568" y2="89537"/>
                        <a14:foregroundMark x1="37027" y1="80885" x2="36757" y2="85111"/>
                        <a14:foregroundMark x1="56757" y1="84909" x2="56757" y2="8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87"/>
            <a:ext cx="3524250" cy="473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loud Callout 19"/>
          <p:cNvSpPr/>
          <p:nvPr/>
        </p:nvSpPr>
        <p:spPr>
          <a:xfrm>
            <a:off x="3383875" y="1663431"/>
            <a:ext cx="5641145" cy="2996418"/>
          </a:xfrm>
          <a:prstGeom prst="cloudCallout">
            <a:avLst>
              <a:gd name="adj1" fmla="val -65507"/>
              <a:gd name="adj2" fmla="val 10955"/>
            </a:avLst>
          </a:prstGeom>
          <a:solidFill>
            <a:schemeClr val="accent4">
              <a:lumMod val="20000"/>
              <a:lumOff val="80000"/>
              <a:alpha val="48000"/>
            </a:schemeClr>
          </a:solidFill>
          <a:ln w="28575">
            <a:solidFill>
              <a:srgbClr val="FFC000"/>
            </a:solidFill>
            <a:prstDash val="lgDashDotDot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A!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10233" y="325679"/>
            <a:ext cx="6014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Dọn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sạch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phố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24" y="4341087"/>
            <a:ext cx="2289053" cy="2438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03868 0.04005 C 0.04675 0.04907 0.05886 0.05393 0.07162 0.05393 C 0.08607 0.05393 0.09766 0.04907 0.10573 0.04005 L 0.14454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03867 0.04004 C 0.04675 0.04907 0.05886 0.05393 0.07162 0.05393 C 0.08607 0.05393 0.09766 0.04907 0.10573 0.04004 L 0.14453 1.85185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926034" y="2291737"/>
            <a:ext cx="8916921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863" y="2462956"/>
            <a:ext cx="6748857" cy="3117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640" y="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1026" y="1025525"/>
            <a:ext cx="10512832" cy="49587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126071" y="4563122"/>
            <a:ext cx="9355874" cy="2146300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sp>
        <p:nvSpPr>
          <p:cNvPr id="17" name="矩形 6"/>
          <p:cNvSpPr/>
          <p:nvPr/>
        </p:nvSpPr>
        <p:spPr>
          <a:xfrm>
            <a:off x="-1492628" y="1967218"/>
            <a:ext cx="1466013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Tạm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biệt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nhé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!</a:t>
            </a:r>
            <a:endParaRPr kumimoji="0" lang="zh-CN" altLang="en-US" sz="13800" b="1" i="0" u="none" strike="noStrike" kern="1200" cap="none" spc="0" normalizeH="0" baseline="0" noProof="0" dirty="0">
              <a:ln w="38100">
                <a:solidFill>
                  <a:srgbClr val="450016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Soup of Justice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8793" y="12710"/>
            <a:ext cx="12469586" cy="7014142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>
            <a:fillRect/>
          </a:stretch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>
            <a:fillRect/>
          </a:stretch>
        </p:blipFill>
        <p:spPr>
          <a:xfrm>
            <a:off x="5143002" y="3251332"/>
            <a:ext cx="2196195" cy="2653741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>
            <a:fillRect/>
          </a:stretch>
        </p:blipFill>
        <p:spPr>
          <a:xfrm>
            <a:off x="1436567" y="4584047"/>
            <a:ext cx="1823776" cy="2104815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>
            <a:fillRect/>
          </a:stretch>
        </p:blipFill>
        <p:spPr>
          <a:xfrm>
            <a:off x="3286355" y="3888149"/>
            <a:ext cx="2138652" cy="2097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>
            <a:fillRect/>
          </a:stretch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41758 -0.085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14236 L 0.04479 -0.08102 C 0.05404 -0.13171 0.0681 -0.15833 0.08281 -0.15833 C 0.09961 -0.15833 0.11302 -0.13171 0.12226 -0.08102 L 0.16719 0.14236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9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6834"/>
            <a:ext cx="12192000" cy="6858000"/>
          </a:xfrm>
          <a:prstGeom prst="rect">
            <a:avLst/>
          </a:prstGeom>
        </p:spPr>
      </p:pic>
      <p:grpSp>
        <p:nvGrpSpPr>
          <p:cNvPr id="11" name="组合 41"/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/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/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487866" y="384830"/>
            <a:ext cx="9002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>
              <a:fillRect/>
            </a:stretch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>
              <a:fillRect/>
            </a:stretch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>
              <a:fillRect/>
            </a:stretch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>
              <a:fillRect/>
            </a:stretch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1259126" y="3226928"/>
            <a:ext cx="2920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50253" y="5152961"/>
            <a:ext cx="351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35516" y="3185621"/>
            <a:ext cx="21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08255" y="5007130"/>
            <a:ext cx="209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>
            <a:fillRect/>
          </a:stretch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>
            <a:fillRect/>
          </a:stretch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>
            <a:fillRect/>
          </a:stretch>
        </p:blipFill>
        <p:spPr>
          <a:xfrm>
            <a:off x="3906567" y="4798512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>
            <a:fillRect/>
          </a:stretch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100"/>
            <a:ext cx="12192000" cy="6858000"/>
          </a:xfrm>
          <a:prstGeom prst="rect">
            <a:avLst/>
          </a:prstGeom>
        </p:spPr>
      </p:pic>
      <p:grpSp>
        <p:nvGrpSpPr>
          <p:cNvPr id="5" name="组合 41"/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6" name="Rectangle 4"/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4"/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70484" y="388730"/>
            <a:ext cx="8560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ngả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hoe. </a:t>
            </a:r>
            <a:endParaRPr lang="en-US" sz="36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15" name="图片 1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>
              <a:fillRect/>
            </a:stretch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18" name="图片 15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>
              <a:fillRect/>
            </a:stretch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21" name="图片 16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>
              <a:fillRect/>
            </a:stretch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24" name="图片 17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>
              <a:fillRect/>
            </a:stretch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1235192" y="3132333"/>
            <a:ext cx="2984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ngả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52311" y="4966287"/>
            <a:ext cx="2984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97048" y="3105230"/>
            <a:ext cx="2717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39000" y="4925444"/>
            <a:ext cx="2678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hoe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>
            <a:fillRect/>
          </a:stretch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3" name="Picture 32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>
            <a:fillRect/>
          </a:stretch>
        </p:blipFill>
        <p:spPr>
          <a:xfrm>
            <a:off x="9785549" y="2878790"/>
            <a:ext cx="1317950" cy="1503355"/>
          </a:xfrm>
          <a:prstGeom prst="rect">
            <a:avLst/>
          </a:prstGeom>
        </p:spPr>
      </p:pic>
      <p:pic>
        <p:nvPicPr>
          <p:cNvPr id="36" name="Picture 35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>
            <a:fillRect/>
          </a:stretch>
        </p:blipFill>
        <p:spPr>
          <a:xfrm>
            <a:off x="3752787" y="4827214"/>
            <a:ext cx="1317950" cy="1503355"/>
          </a:xfrm>
          <a:prstGeom prst="rect">
            <a:avLst/>
          </a:prstGeom>
        </p:spPr>
      </p:pic>
      <p:pic>
        <p:nvPicPr>
          <p:cNvPr id="38" name="Picture 37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>
            <a:fillRect/>
          </a:stretch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100"/>
            <a:ext cx="12192000" cy="6858000"/>
          </a:xfrm>
          <a:prstGeom prst="rect">
            <a:avLst/>
          </a:prstGeom>
        </p:spPr>
      </p:pic>
      <p:grpSp>
        <p:nvGrpSpPr>
          <p:cNvPr id="11" name="组合 41"/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/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/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470484" y="426830"/>
            <a:ext cx="8560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>
              <a:fillRect/>
            </a:stretch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>
              <a:fillRect/>
            </a:stretch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>
              <a:fillRect/>
            </a:stretch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>
              <a:fillRect/>
            </a:stretch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1235192" y="3132333"/>
            <a:ext cx="2984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ném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52311" y="4966287"/>
            <a:ext cx="2984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97048" y="3105230"/>
            <a:ext cx="2717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39000" y="4925444"/>
            <a:ext cx="308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sấm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>
            <a:fillRect/>
          </a:stretch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>
            <a:fillRect/>
          </a:stretch>
        </p:blipFill>
        <p:spPr>
          <a:xfrm>
            <a:off x="9785549" y="28787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>
            <a:fillRect/>
          </a:stretch>
        </p:blipFill>
        <p:spPr>
          <a:xfrm>
            <a:off x="3752787" y="4827214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>
            <a:fillRect/>
          </a:stretch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855204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0" name="Google Shape;855;p7"/>
          <p:cNvSpPr txBox="1"/>
          <p:nvPr/>
        </p:nvSpPr>
        <p:spPr>
          <a:xfrm>
            <a:off x="4929798" y="2540295"/>
            <a:ext cx="7399853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00">
              <a:lnSpc>
                <a:spcPct val="175000"/>
              </a:lnSpc>
              <a:buClr>
                <a:srgbClr val="000000"/>
              </a:buClr>
            </a:pPr>
            <a:r>
              <a:rPr lang="en-US" sz="8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Sigmar One"/>
                <a:sym typeface="Sigmar One"/>
              </a:rPr>
              <a:t>KHÁM PHÁ</a:t>
            </a:r>
            <a:endParaRPr sz="8000" b="1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5615" y="0"/>
            <a:ext cx="11365865" cy="6858000"/>
            <a:chOff x="749" y="0"/>
            <a:chExt cx="17899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49" y="694"/>
              <a:ext cx="17899" cy="9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19607" y="542948"/>
            <a:ext cx="10528681" cy="1200329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1. </a:t>
            </a:r>
            <a:r>
              <a:rPr lang="vi-VN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Mỗi nhóm từ dưới đây chứa 1 từ không cùng loại. Tìm các từ đó.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sp>
        <p:nvSpPr>
          <p:cNvPr id="3" name="Rectangle: Rounded Corners 8"/>
          <p:cNvSpPr/>
          <p:nvPr/>
        </p:nvSpPr>
        <p:spPr>
          <a:xfrm>
            <a:off x="511715" y="2179902"/>
            <a:ext cx="3822160" cy="1572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Danh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mầm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8"/>
          <p:cNvSpPr/>
          <p:nvPr/>
        </p:nvSpPr>
        <p:spPr>
          <a:xfrm>
            <a:off x="4750340" y="2170378"/>
            <a:ext cx="3469735" cy="15634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8"/>
          <p:cNvSpPr/>
          <p:nvPr/>
        </p:nvSpPr>
        <p:spPr>
          <a:xfrm>
            <a:off x="8569865" y="2141803"/>
            <a:ext cx="3441160" cy="15634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ngon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bom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219450" y="2657475"/>
            <a:ext cx="962025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801" y="3162300"/>
            <a:ext cx="800100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106025" y="3124200"/>
            <a:ext cx="876299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Bar dir="vert"/>
      </p:transition>
    </mc:Choice>
    <mc:Fallback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5615" y="0"/>
            <a:ext cx="11365865" cy="6858000"/>
            <a:chOff x="749" y="0"/>
            <a:chExt cx="17899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49" y="694"/>
              <a:ext cx="17899" cy="9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19607" y="542948"/>
            <a:ext cx="10528681" cy="1200329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2. </a:t>
            </a:r>
            <a:r>
              <a:rPr lang="vi-VN" altLang="zh-C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Từ nào dưới đây có thể thay cho bông hoa trong mỗi đoạn văn?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00号-方方先锋体" panose="00000500000000000000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8928" y="1809180"/>
            <a:ext cx="104839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 a.</a:t>
            </a:r>
            <a:r>
              <a:rPr lang="vi-VN" sz="3600" dirty="0">
                <a:latin typeface="Cambria" panose="02040503050406030204" pitchFamily="18" charset="0"/>
              </a:rPr>
              <a:t>Tôi sinh ra và lớn lên trong một gia đ</a:t>
            </a:r>
            <a:r>
              <a:rPr lang="en-US" sz="3600" dirty="0">
                <a:latin typeface="Cambria" panose="02040503050406030204" pitchFamily="18" charset="0"/>
              </a:rPr>
              <a:t>ì</a:t>
            </a:r>
            <a:r>
              <a:rPr lang="vi-VN" sz="3600" dirty="0">
                <a:latin typeface="Cambria" panose="02040503050406030204" pitchFamily="18" charset="0"/>
              </a:rPr>
              <a:t>nh kiến đỏ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đông đúc</a:t>
            </a:r>
            <a:r>
              <a:rPr lang="vi-VN" sz="3600" dirty="0">
                <a:latin typeface="Cambria" panose="02040503050406030204" pitchFamily="18" charset="0"/>
              </a:rPr>
              <a:t>. Gia đình tôi có hàng nghìn miệng ăn, tuy không thật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sung túc </a:t>
            </a:r>
            <a:r>
              <a:rPr lang="vi-VN" sz="3600" dirty="0">
                <a:latin typeface="Cambria" panose="02040503050406030204" pitchFamily="18" charset="0"/>
              </a:rPr>
              <a:t>nh</a:t>
            </a:r>
            <a:r>
              <a:rPr lang="en-US" sz="3600" dirty="0">
                <a:latin typeface="Cambria" panose="02040503050406030204" pitchFamily="18" charset="0"/>
              </a:rPr>
              <a:t>ư</a:t>
            </a:r>
            <a:r>
              <a:rPr lang="vi-VN" sz="3600" dirty="0">
                <a:latin typeface="Cambria" panose="02040503050406030204" pitchFamily="18" charset="0"/>
              </a:rPr>
              <a:t>ng ai cũng được no đủ quanh năm. Tất cả ch</a:t>
            </a:r>
            <a:r>
              <a:rPr lang="en-US" sz="3600" dirty="0">
                <a:latin typeface="Cambria" panose="02040503050406030204" pitchFamily="18" charset="0"/>
              </a:rPr>
              <a:t>ị</a:t>
            </a:r>
            <a:r>
              <a:rPr lang="vi-VN" sz="3600" dirty="0">
                <a:latin typeface="Cambria" panose="02040503050406030204" pitchFamily="18" charset="0"/>
              </a:rPr>
              <a:t> em chúng tôi sống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quây quần </a:t>
            </a:r>
            <a:r>
              <a:rPr lang="vi-VN" sz="3600" dirty="0">
                <a:latin typeface="Cambria" panose="02040503050406030204" pitchFamily="18" charset="0"/>
              </a:rPr>
              <a:t>bên nhau, dưới một mái nhà ấm cúng,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yên vui</a:t>
            </a:r>
            <a:r>
              <a:rPr lang="en-US" sz="3600" dirty="0">
                <a:latin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9" name="矩形: 圆角 7"/>
          <p:cNvSpPr/>
          <p:nvPr/>
        </p:nvSpPr>
        <p:spPr>
          <a:xfrm>
            <a:off x="524630" y="5322992"/>
            <a:ext cx="2294770" cy="78555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矩形: 圆角 7"/>
          <p:cNvSpPr/>
          <p:nvPr/>
        </p:nvSpPr>
        <p:spPr>
          <a:xfrm>
            <a:off x="3286879" y="5313467"/>
            <a:ext cx="2494795" cy="78555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quây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矩形: 圆角 7"/>
          <p:cNvSpPr/>
          <p:nvPr/>
        </p:nvSpPr>
        <p:spPr>
          <a:xfrm>
            <a:off x="6192004" y="5322992"/>
            <a:ext cx="2494795" cy="78555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rgbClr val="FD84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sung </a:t>
            </a:r>
            <a:r>
              <a:rPr lang="en-US" altLang="zh-CN" sz="3600" b="1" dirty="0" err="1">
                <a:solidFill>
                  <a:srgbClr val="FD84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矩形: 圆角 7"/>
          <p:cNvSpPr/>
          <p:nvPr/>
        </p:nvSpPr>
        <p:spPr>
          <a:xfrm>
            <a:off x="8982829" y="5313467"/>
            <a:ext cx="2494795" cy="78555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 err="1">
                <a:solidFill>
                  <a:srgbClr val="FD84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altLang="zh-CN" sz="3600" b="1" dirty="0">
                <a:solidFill>
                  <a:srgbClr val="FD84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D84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đúc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537" y="2390775"/>
            <a:ext cx="2071688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2812" y="2924175"/>
            <a:ext cx="2071688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612" y="3486150"/>
            <a:ext cx="2166938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0575" y="4038600"/>
            <a:ext cx="1552575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2318</Words>
  <Application>WPS Presentation</Application>
  <PresentationFormat>Widescreen</PresentationFormat>
  <Paragraphs>131</Paragraphs>
  <Slides>20</Slides>
  <Notes>9</Notes>
  <HiddenSlides>0</HiddenSlides>
  <MMClips>3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7" baseType="lpstr">
      <vt:lpstr>Arial</vt:lpstr>
      <vt:lpstr>SimSun</vt:lpstr>
      <vt:lpstr>Wingdings</vt:lpstr>
      <vt:lpstr>字魂17号-萌趣果冻体</vt:lpstr>
      <vt:lpstr>Calibri</vt:lpstr>
      <vt:lpstr>Georgia</vt:lpstr>
      <vt:lpstr>Times New Roman</vt:lpstr>
      <vt:lpstr>字魂17号-萌趣果冻体</vt:lpstr>
      <vt:lpstr>Cambria</vt:lpstr>
      <vt:lpstr>Sigmar One</vt:lpstr>
      <vt:lpstr>Segoe Print</vt:lpstr>
      <vt:lpstr>字魂100号-方方先锋体</vt:lpstr>
      <vt:lpstr>Arial-Rounded</vt:lpstr>
      <vt:lpstr>Microsoft YaHei</vt:lpstr>
      <vt:lpstr>Arial Unicode MS</vt:lpstr>
      <vt:lpstr>阿里妈妈刀隶体</vt:lpstr>
      <vt:lpstr>HP001 5 hàng 1 ô ly</vt:lpstr>
      <vt:lpstr>Tahoma</vt:lpstr>
      <vt:lpstr>UTM Showcard</vt:lpstr>
      <vt:lpstr>#9Slide07 IcielSoup of Justice</vt:lpstr>
      <vt:lpstr>字魂151号-联盟综艺体</vt:lpstr>
      <vt:lpstr>等线</vt:lpstr>
      <vt:lpstr>字魂58号-创中黑</vt:lpstr>
      <vt:lpstr>Sitka Text</vt:lpstr>
      <vt:lpstr>Office 主题</vt:lpstr>
      <vt:lpstr>2_Office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MSI MORTAL</cp:lastModifiedBy>
  <cp:revision>42</cp:revision>
  <dcterms:created xsi:type="dcterms:W3CDTF">2023-10-12T06:24:00Z</dcterms:created>
  <dcterms:modified xsi:type="dcterms:W3CDTF">2025-01-09T11:14:52Z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932C15A347F8416FAE5F533B377F42D8_13</vt:lpwstr>
  </property>
  <property fmtid="{D5CDD505-2E9C-101B-9397-08002B2CF9AE}" pid="3" name="KSOProductBuildVer">
    <vt:lpwstr>1033-12.2.0.19805</vt:lpwstr>
  </property>
</Properties>
</file>