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1.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67" r:id="rId4"/>
  </p:sldMasterIdLst>
  <p:sldIdLst>
    <p:sldId id="564" r:id="rId5"/>
    <p:sldId id="327" r:id="rId6"/>
    <p:sldId id="334" r:id="rId7"/>
    <p:sldId id="490" r:id="rId8"/>
    <p:sldId id="489" r:id="rId9"/>
    <p:sldId id="491" r:id="rId10"/>
    <p:sldId id="256" r:id="rId11"/>
    <p:sldId id="329" r:id="rId12"/>
    <p:sldId id="485" r:id="rId13"/>
    <p:sldId id="330" r:id="rId14"/>
    <p:sldId id="492" r:id="rId15"/>
    <p:sldId id="331" r:id="rId16"/>
    <p:sldId id="493" r:id="rId17"/>
    <p:sldId id="494" r:id="rId18"/>
    <p:sldId id="495" r:id="rId19"/>
    <p:sldId id="496" r:id="rId20"/>
    <p:sldId id="560" r:id="rId21"/>
    <p:sldId id="561" r:id="rId22"/>
    <p:sldId id="562" r:id="rId23"/>
    <p:sldId id="5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4567" autoAdjust="0"/>
    <p:restoredTop sz="86399" autoAdjust="0"/>
  </p:normalViewPr>
  <p:slideViewPr>
    <p:cSldViewPr snapToGrid="0" showGuides="1">
      <p:cViewPr varScale="1">
        <p:scale>
          <a:sx n="72" d="100"/>
          <a:sy n="72" d="100"/>
        </p:scale>
        <p:origin x="1002" y="66"/>
      </p:cViewPr>
      <p:guideLst>
        <p:guide orient="horz" pos="2160"/>
        <p:guide pos="3840"/>
      </p:guideLst>
    </p:cSldViewPr>
  </p:slideViewPr>
  <p:outlineViewPr>
    <p:cViewPr>
      <p:scale>
        <a:sx n="33" d="100"/>
        <a:sy n="33" d="100"/>
      </p:scale>
      <p:origin x="264"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3" name="Chỗ dành sẵn cho Chân trang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pic>
        <p:nvPicPr>
          <p:cNvPr id="5" name="Picture 373" descr="Logo&#10;&#10;Description automatically generated"/>
          <p:cNvPicPr>
            <a:picLocks noChangeAspect="1"/>
          </p:cNvPicPr>
          <p:nvPr userDrawn="1"/>
        </p:nvPicPr>
        <p:blipFill>
          <a:blip r:embed="rId2"/>
          <a:stretch>
            <a:fillRect/>
          </a:stretch>
        </p:blipFill>
        <p:spPr>
          <a:xfrm>
            <a:off x="-1493306" y="0"/>
            <a:ext cx="1262219" cy="1262219"/>
          </a:xfrm>
          <a:prstGeom prst="rect">
            <a:avLst/>
          </a:prstGeom>
        </p:spPr>
      </p:pic>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pic>
        <p:nvPicPr>
          <p:cNvPr id="8" name="Picture 373" descr="Logo&#10;&#10;Description automatically generated"/>
          <p:cNvPicPr>
            <a:picLocks noChangeAspect="1"/>
          </p:cNvPicPr>
          <p:nvPr userDrawn="1"/>
        </p:nvPicPr>
        <p:blipFill>
          <a:blip r:embed="rId2"/>
          <a:stretch>
            <a:fillRect/>
          </a:stretch>
        </p:blipFill>
        <p:spPr>
          <a:xfrm>
            <a:off x="-1493306" y="0"/>
            <a:ext cx="1262219" cy="1262219"/>
          </a:xfrm>
          <a:prstGeom prst="rect">
            <a:avLst/>
          </a:prstGeom>
        </p:spPr>
      </p:pic>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fld>
            <a:endParaRPr lang="zh-CN" alt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a:fillRect/>
          </a:stretch>
        </p:blipFill>
        <p:spPr>
          <a:xfrm flipH="1">
            <a:off x="0" y="3860799"/>
            <a:ext cx="12192000" cy="2997199"/>
          </a:xfrm>
          <a:prstGeom prst="rect">
            <a:avLst/>
          </a:prstGeom>
        </p:spPr>
      </p:pic>
      <p:pic>
        <p:nvPicPr>
          <p:cNvPr id="8" name="图片 7"/>
          <p:cNvPicPr>
            <a:picLocks noChangeAspect="1"/>
          </p:cNvPicPr>
          <p:nvPr userDrawn="1"/>
        </p:nvPicPr>
        <p:blipFill rotWithShape="1">
          <a:blip r:embed="rId4"/>
          <a:srcRect l="33206" t="23916" r="9611" b="47207"/>
          <a:stretch>
            <a:fillRect/>
          </a:stretch>
        </p:blipFill>
        <p:spPr>
          <a:xfrm flipH="1">
            <a:off x="6743700" y="-3"/>
            <a:ext cx="5448300" cy="2120903"/>
          </a:xfrm>
          <a:prstGeom prst="rect">
            <a:avLst/>
          </a:prstGeom>
        </p:spPr>
      </p:pic>
      <p:pic>
        <p:nvPicPr>
          <p:cNvPr id="10" name="图片 9"/>
          <p:cNvPicPr>
            <a:picLocks noChangeAspect="1"/>
          </p:cNvPicPr>
          <p:nvPr userDrawn="1"/>
        </p:nvPicPr>
        <p:blipFill rotWithShape="1">
          <a:blip r:embed="rId4"/>
          <a:srcRect l="47689" t="23916" r="9611" b="27215"/>
          <a:stretch>
            <a:fillRect/>
          </a:stretch>
        </p:blipFill>
        <p:spPr>
          <a:xfrm flipH="1" flipV="1">
            <a:off x="8773588" y="3860797"/>
            <a:ext cx="3397250" cy="2997203"/>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a:fillRect/>
          </a:stretch>
        </p:blipFill>
        <p:spPr>
          <a:xfrm>
            <a:off x="-479844" y="2120900"/>
            <a:ext cx="5171430" cy="4224337"/>
          </a:xfrm>
          <a:prstGeom prst="rect">
            <a:avLst/>
          </a:prstGeom>
        </p:spPr>
      </p:pic>
      <p:pic>
        <p:nvPicPr>
          <p:cNvPr id="12" name="图片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fld>
            <a:endParaRPr lang="en-US"/>
          </a:p>
        </p:txBody>
      </p:sp>
      <p:pic>
        <p:nvPicPr>
          <p:cNvPr id="7" name="Picture 373" descr="Logo&#10;&#10;Description automatically generated"/>
          <p:cNvPicPr>
            <a:picLocks noChangeAspect="1"/>
          </p:cNvPicPr>
          <p:nvPr userDrawn="1"/>
        </p:nvPicPr>
        <p:blipFill>
          <a:blip r:embed="rId2"/>
          <a:stretch>
            <a:fillRect/>
          </a:stretch>
        </p:blipFill>
        <p:spPr>
          <a:xfrm>
            <a:off x="-1493306" y="0"/>
            <a:ext cx="1262219" cy="1262219"/>
          </a:xfrm>
          <a:prstGeom prst="rect">
            <a:avLst/>
          </a:prstGeom>
        </p:spPr>
      </p:pic>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2" Type="http://schemas.openxmlformats.org/officeDocument/2006/relationships/theme" Target="../theme/theme2.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5" Type="http://schemas.openxmlformats.org/officeDocument/2006/relationships/theme" Target="../theme/theme3.xml"/><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GIF"/><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2.png"/><Relationship Id="rId1"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3.png"/><Relationship Id="rId1"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4.png"/><Relationship Id="rId1"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5.png"/><Relationship Id="rId1" Type="http://schemas.openxmlformats.org/officeDocument/2006/relationships/image" Target="../media/image29.em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hdphoto" Target="../media/image33.wdp"/><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34.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35.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audio" Target="../media/audio1.wav"/><Relationship Id="rId3" Type="http://schemas.openxmlformats.org/officeDocument/2006/relationships/image" Target="../media/image15.png"/><Relationship Id="rId2" Type="http://schemas.microsoft.com/office/2007/relationships/hdphoto" Target="../media/image14.wdp"/><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audio" Target="../media/audio1.wav"/><Relationship Id="rId2" Type="http://schemas.microsoft.com/office/2007/relationships/hdphoto" Target="../media/image17.wdp"/><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hdphoto" Target="../media/image19.wdp"/><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20.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3.png"/><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5.pn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753138" y="0"/>
            <a:ext cx="12192000" cy="7141028"/>
          </a:xfrm>
          <a:prstGeom prst="rect">
            <a:avLst/>
          </a:prstGeom>
        </p:spPr>
      </p:pic>
      <p:sp>
        <p:nvSpPr>
          <p:cNvPr id="6" name="TextBox 5"/>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Đạo</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đức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endParaRPr lang="en-US" altLang="en-US" sz="4000" b="1" dirty="0">
              <a:solidFill>
                <a:prstClr val="black"/>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dirty="0">
                <a:solidFill>
                  <a:prstClr val="black"/>
                </a:solidFill>
                <a:latin typeface="Times New Roman" panose="02020603050405020304" pitchFamily="18" charset="0"/>
                <a:cs typeface="Times New Roman" panose="02020603050405020304" pitchFamily="18" charset="0"/>
              </a:rPr>
              <a:t>: BẢO VỆ CỦA CÔNG (TIẾT 1)</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dirty="0">
                <a:solidFill>
                  <a:prstClr val="black"/>
                </a:solidFill>
                <a:latin typeface="Times New Roman" panose="02020603050405020304" pitchFamily="18" charset="0"/>
                <a:cs typeface="Times New Roman" panose="02020603050405020304" pitchFamily="18" charset="0"/>
              </a:rPr>
              <a:t>UBND QUẬN DƯƠNG KINH</a:t>
            </a:r>
            <a:br>
              <a:rPr lang="en-US" dirty="0">
                <a:solidFill>
                  <a:prstClr val="black"/>
                </a:solidFill>
                <a:latin typeface="Times New Roman" panose="02020603050405020304" pitchFamily="18" charset="0"/>
                <a:cs typeface="Times New Roman" panose="02020603050405020304" pitchFamily="18" charset="0"/>
              </a:rPr>
            </a:br>
            <a:r>
              <a:rPr lang="en-US" b="1" dirty="0">
                <a:solidFill>
                  <a:prstClr val="black"/>
                </a:solidFill>
                <a:latin typeface="Times New Roman" panose="02020603050405020304" pitchFamily="18" charset="0"/>
                <a:cs typeface="Times New Roman" panose="02020603050405020304" pitchFamily="18" charset="0"/>
              </a:rPr>
              <a:t>TRƯỜNG 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531166" y="4562240"/>
            <a:ext cx="7394712" cy="829945"/>
          </a:xfrm>
          <a:prstGeom prst="rect">
            <a:avLst/>
          </a:prstGeom>
          <a:noFill/>
        </p:spPr>
        <p:txBody>
          <a:bodyPr wrap="square" rtlCol="0">
            <a:spAutoFit/>
          </a:bodyPr>
          <a:lstStyle/>
          <a:p>
            <a:pPr algn="ctr"/>
            <a:r>
              <a:rPr lang="en-US" sz="2400" b="1" dirty="0">
                <a:solidFill>
                  <a:prstClr val="black"/>
                </a:solidFill>
                <a:latin typeface="Times New Roman" panose="02020603050405020304" pitchFamily="18" charset="0"/>
                <a:cs typeface="Times New Roman" panose="02020603050405020304" pitchFamily="18" charset="0"/>
              </a:rPr>
              <a:t>GV THỰC HIỆN: PHẠM THỊ THU HƯƠNG</a:t>
            </a:r>
            <a:endParaRPr lang="en-US" sz="2400" b="1" dirty="0">
              <a:solidFill>
                <a:prstClr val="black"/>
              </a:solidFill>
              <a:latin typeface="Times New Roman" panose="02020603050405020304" pitchFamily="18" charset="0"/>
              <a:cs typeface="Times New Roman" panose="02020603050405020304" pitchFamily="18" charset="0"/>
            </a:endParaRPr>
          </a:p>
          <a:p>
            <a:pPr algn="ctr"/>
            <a:r>
              <a:rPr lang="en-US" sz="2400" b="1" dirty="0" err="1">
                <a:solidFill>
                  <a:prstClr val="black"/>
                </a:solidFill>
                <a:latin typeface="Times New Roman" panose="02020603050405020304" pitchFamily="18" charset="0"/>
                <a:cs typeface="Times New Roman" panose="02020603050405020304" pitchFamily="18" charset="0"/>
              </a:rPr>
              <a:t>Năm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học</a:t>
            </a:r>
            <a:r>
              <a:rPr lang="en-US" sz="2400" b="1" dirty="0">
                <a:solidFill>
                  <a:prstClr val="black"/>
                </a:solidFill>
                <a:latin typeface="Times New Roman" panose="02020603050405020304" pitchFamily="18" charset="0"/>
                <a:cs typeface="Times New Roman" panose="02020603050405020304" pitchFamily="18" charset="0"/>
              </a:rPr>
              <a:t>: 2024 - 2025</a:t>
            </a:r>
            <a:endParaRPr lang="en-US" sz="24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26128" y="3238500"/>
            <a:ext cx="3879272" cy="2369716"/>
            <a:chOff x="203200" y="3859933"/>
            <a:chExt cx="4928176" cy="2812019"/>
          </a:xfrm>
        </p:grpSpPr>
        <p:pic>
          <p:nvPicPr>
            <p:cNvPr id="3" name="Picture 2"/>
            <p:cNvPicPr>
              <a:picLocks noChangeAspect="1"/>
            </p:cNvPicPr>
            <p:nvPr/>
          </p:nvPicPr>
          <p:blipFill>
            <a:blip r:embed="rId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p:cNvGrpSpPr/>
          <p:nvPr/>
        </p:nvGrpSpPr>
        <p:grpSpPr>
          <a:xfrm>
            <a:off x="3310519" y="1599806"/>
            <a:ext cx="7566506" cy="1283063"/>
            <a:chOff x="291094" y="1066406"/>
            <a:chExt cx="7900406" cy="1283063"/>
          </a:xfrm>
        </p:grpSpPr>
        <p:sp>
          <p:nvSpPr>
            <p:cNvPr id="5" name="Hình chữ nhật: Góc Tròn 4"/>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p:cNvSpPr txBox="1"/>
            <p:nvPr/>
          </p:nvSpPr>
          <p:spPr>
            <a:xfrm>
              <a:off x="1936455" y="1230193"/>
              <a:ext cx="6205867" cy="1077218"/>
            </a:xfrm>
            <a:prstGeom prst="rect">
              <a:avLst/>
            </a:prstGeom>
            <a:noFill/>
          </p:spPr>
          <p:txBody>
            <a:bodyPr wrap="square" rtlCol="0">
              <a:spAutoFit/>
            </a:bodyPr>
            <a:lstStyle/>
            <a:p>
              <a:r>
                <a:rPr lang="en-US" sz="3200" b="1" i="1" dirty="0" err="1">
                  <a:latin typeface="Calibri" panose="020F0502020204030204" pitchFamily="34" charset="0"/>
                  <a:cs typeface="Calibri" panose="020F0502020204030204" pitchFamily="34" charset="0"/>
                </a:rPr>
                <a:t>Hãy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các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biểu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bảo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vệ</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7" name="Hình ảnh 17" descr="Ảnh có chứa mẫu họa&#10;&#10;Mô tả được tạo tự động"/>
            <p:cNvPicPr>
              <a:picLocks noChangeAspect="1"/>
            </p:cNvPicPr>
            <p:nvPr/>
          </p:nvPicPr>
          <p:blipFill>
            <a:blip r:embed="rId2" cstate="print">
              <a:extLst>
                <a:ext uri="{BEBA8EAE-BF5A-486C-A8C5-ECC9F3942E4B}">
                  <a14:imgProps xmlns:a14="http://schemas.microsoft.com/office/drawing/2010/main">
                    <a14:imgLayer r:embed="rId3">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grpSp>
        <p:nvGrpSpPr>
          <p:cNvPr id="12" name="Group 11"/>
          <p:cNvGrpSpPr/>
          <p:nvPr/>
        </p:nvGrpSpPr>
        <p:grpSpPr>
          <a:xfrm>
            <a:off x="4625494" y="3361931"/>
            <a:ext cx="6747356" cy="1283063"/>
            <a:chOff x="291094" y="1066406"/>
            <a:chExt cx="7045108" cy="1283063"/>
          </a:xfrm>
        </p:grpSpPr>
        <p:sp>
          <p:nvSpPr>
            <p:cNvPr id="13" name="Hình chữ nhật: Góc Tròn 4"/>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SimSun" panose="02010600030101010101" pitchFamily="2" charset="-122"/>
                  <a:cs typeface="Calibri" panose="020F0502020204030204" pitchFamily="34" charset="0"/>
                </a:rPr>
                <a:t>Kể</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thêm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những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biểu</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hiện</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bảo</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vệ</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công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mà</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em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biết</a:t>
              </a:r>
              <a:r>
                <a:rPr lang="en-US" sz="2800" b="1" i="1" dirty="0">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15" name="Hình ảnh 17" descr="Ảnh có chứa mẫu họa&#10;&#10;Mô tả được tạo tự động"/>
            <p:cNvPicPr>
              <a:picLocks noChangeAspect="1"/>
            </p:cNvPicPr>
            <p:nvPr/>
          </p:nvPicPr>
          <p:blipFill>
            <a:blip r:embed="rId2" cstate="print">
              <a:extLst>
                <a:ext uri="{BEBA8EAE-BF5A-486C-A8C5-ECC9F3942E4B}">
                  <a14:imgProps xmlns:a14="http://schemas.microsoft.com/office/drawing/2010/main">
                    <a14:imgLayer r:embed="rId3">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p:cNvSpPr/>
          <p:nvPr/>
        </p:nvSpPr>
        <p:spPr>
          <a:xfrm flipH="1">
            <a:off x="5924548" y="2647950"/>
            <a:ext cx="4876802" cy="178117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hông viết, vẽ lên của công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p:cNvPicPr>
            <a:picLocks noChangeAspect="1"/>
          </p:cNvPicPr>
          <p:nvPr/>
        </p:nvPicPr>
        <p:blipFill>
          <a:blip r:embed="rId1"/>
          <a:stretch>
            <a:fillRect/>
          </a:stretch>
        </p:blipFill>
        <p:spPr>
          <a:xfrm>
            <a:off x="2684936" y="785253"/>
            <a:ext cx="7010400" cy="943704"/>
          </a:xfrm>
          <a:prstGeom prst="rect">
            <a:avLst/>
          </a:prstGeom>
        </p:spPr>
      </p:pic>
      <p:pic>
        <p:nvPicPr>
          <p:cNvPr id="2" name="Picture 1"/>
          <p:cNvPicPr>
            <a:picLocks noChangeAspect="1"/>
          </p:cNvPicPr>
          <p:nvPr/>
        </p:nvPicPr>
        <p:blipFill>
          <a:blip r:embed="rId2"/>
          <a:stretch>
            <a:fillRect/>
          </a:stretch>
        </p:blipFill>
        <p:spPr>
          <a:xfrm>
            <a:off x="1000124" y="2652712"/>
            <a:ext cx="4848225" cy="22227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FF0000"/>
                </a:solidFill>
                <a:latin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cs typeface="Calibri" panose="020F0502020204030204" pitchFamily="34" charset="0"/>
              </a:rPr>
              <a:t>ham gia lau dọn những bức tường bị vấy bẩn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1"/>
          <a:stretch>
            <a:fillRect/>
          </a:stretch>
        </p:blipFill>
        <p:spPr>
          <a:xfrm>
            <a:off x="2684936" y="785253"/>
            <a:ext cx="7010400" cy="943704"/>
          </a:xfrm>
          <a:prstGeom prst="rect">
            <a:avLst/>
          </a:prstGeom>
        </p:spPr>
      </p:pic>
      <p:pic>
        <p:nvPicPr>
          <p:cNvPr id="3" name="Picture 2"/>
          <p:cNvPicPr>
            <a:picLocks noChangeAspect="1"/>
          </p:cNvPicPr>
          <p:nvPr/>
        </p:nvPicPr>
        <p:blipFill>
          <a:blip r:embed="rId2"/>
          <a:stretch>
            <a:fillRect/>
          </a:stretch>
        </p:blipFill>
        <p:spPr>
          <a:xfrm>
            <a:off x="876300" y="2662238"/>
            <a:ext cx="5331204" cy="19859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hắc nhở các bạn sử dụng cẩn thận đồ dùng của trường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1"/>
          <a:stretch>
            <a:fillRect/>
          </a:stretch>
        </p:blipFill>
        <p:spPr>
          <a:xfrm>
            <a:off x="2684936" y="785253"/>
            <a:ext cx="7010400" cy="943704"/>
          </a:xfrm>
          <a:prstGeom prst="rect">
            <a:avLst/>
          </a:prstGeom>
        </p:spPr>
      </p:pic>
      <p:pic>
        <p:nvPicPr>
          <p:cNvPr id="2" name="Picture 1"/>
          <p:cNvPicPr>
            <a:picLocks noChangeAspect="1"/>
          </p:cNvPicPr>
          <p:nvPr/>
        </p:nvPicPr>
        <p:blipFill>
          <a:blip r:embed="rId2"/>
          <a:stretch>
            <a:fillRect/>
          </a:stretch>
        </p:blipFill>
        <p:spPr>
          <a:xfrm>
            <a:off x="952500" y="2525544"/>
            <a:ext cx="5238750" cy="21655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pitchFamily="34" charset="0"/>
                <a:cs typeface="Calibri" panose="020F0502020204030204" pitchFamily="34" charset="0"/>
              </a:rPr>
              <a:t>Nhắc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dụng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cẩn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thận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đồ</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công</a:t>
            </a:r>
            <a:r>
              <a:rPr lang="en-US" sz="4000" b="1" dirty="0">
                <a:solidFill>
                  <a:srgbClr val="FF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p:cNvPicPr>
            <a:picLocks noChangeAspect="1"/>
          </p:cNvPicPr>
          <p:nvPr/>
        </p:nvPicPr>
        <p:blipFill>
          <a:blip r:embed="rId1"/>
          <a:stretch>
            <a:fillRect/>
          </a:stretch>
        </p:blipFill>
        <p:spPr>
          <a:xfrm>
            <a:off x="2684936" y="785253"/>
            <a:ext cx="7010400" cy="943704"/>
          </a:xfrm>
          <a:prstGeom prst="rect">
            <a:avLst/>
          </a:prstGeom>
        </p:spPr>
      </p:pic>
      <p:pic>
        <p:nvPicPr>
          <p:cNvPr id="3" name="Picture 2"/>
          <p:cNvPicPr>
            <a:picLocks noChangeAspect="1"/>
          </p:cNvPicPr>
          <p:nvPr/>
        </p:nvPicPr>
        <p:blipFill>
          <a:blip r:embed="rId2"/>
          <a:stretch>
            <a:fillRect/>
          </a:stretch>
        </p:blipFill>
        <p:spPr>
          <a:xfrm>
            <a:off x="1443038" y="2695575"/>
            <a:ext cx="4643438" cy="193901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2022" y="742949"/>
            <a:ext cx="9383103" cy="1369866"/>
            <a:chOff x="1023019" y="401794"/>
            <a:chExt cx="9960347" cy="1314461"/>
          </a:xfrm>
        </p:grpSpPr>
        <p:sp>
          <p:nvSpPr>
            <p:cNvPr id="3" name="矩形 10"/>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2: Khám phá vì sao phải bảo vệ của công.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p:cNvSpPr txBox="1"/>
          <p:nvPr/>
        </p:nvSpPr>
        <p:spPr>
          <a:xfrm>
            <a:off x="1219201" y="1257300"/>
            <a:ext cx="9667874" cy="5093702"/>
          </a:xfrm>
          <a:prstGeom prst="rect">
            <a:avLst/>
          </a:prstGeom>
          <a:noFill/>
        </p:spPr>
        <p:txBody>
          <a:bodyPr wrap="square" rtlCol="0">
            <a:spAutoFit/>
          </a:bodyPr>
          <a:lstStyle/>
          <a:p>
            <a:pPr algn="ctr" rtl="0">
              <a:spcBef>
                <a:spcPts val="0"/>
              </a:spcBef>
              <a:spcAft>
                <a:spcPts val="500"/>
              </a:spcAft>
            </a:pPr>
            <a:r>
              <a:rPr lang="vi-VN" sz="20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sz="2000" b="0" dirty="0">
              <a:solidFill>
                <a:srgbClr val="002060"/>
              </a:solidFill>
              <a:effectLst/>
              <a:latin typeface="Calibri" panose="020F0502020204030204" pitchFamily="34" charset="0"/>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48375"/>
          <a:stretch>
            <a:fillRect/>
          </a:stretch>
        </p:blipFill>
        <p:spPr>
          <a:xfrm flipH="1">
            <a:off x="0" y="3860799"/>
            <a:ext cx="12192000" cy="2997199"/>
          </a:xfrm>
          <a:prstGeom prst="rect">
            <a:avLst/>
          </a:prstGeom>
        </p:spPr>
      </p:pic>
      <p:pic>
        <p:nvPicPr>
          <p:cNvPr id="23" name="图片 22"/>
          <p:cNvPicPr>
            <a:picLocks noChangeAspect="1"/>
          </p:cNvPicPr>
          <p:nvPr/>
        </p:nvPicPr>
        <p:blipFill rotWithShape="1">
          <a:blip r:embed="rId2"/>
          <a:srcRect l="47689" t="23916" r="9611" b="27215"/>
          <a:stretch>
            <a:fillRect/>
          </a:stretch>
        </p:blipFill>
        <p:spPr>
          <a:xfrm flipH="1" flipV="1">
            <a:off x="8786288" y="3860797"/>
            <a:ext cx="3397250" cy="2997203"/>
          </a:xfrm>
          <a:prstGeom prst="rect">
            <a:avLst/>
          </a:prstGeom>
        </p:spPr>
      </p:pic>
      <p:pic>
        <p:nvPicPr>
          <p:cNvPr id="22" name="图片 21"/>
          <p:cNvPicPr>
            <a:picLocks noChangeAspect="1"/>
          </p:cNvPicPr>
          <p:nvPr/>
        </p:nvPicPr>
        <p:blipFill rotWithShape="1">
          <a:blip r:embed="rId2"/>
          <a:srcRect l="33206" t="23916" r="9611" b="47207"/>
          <a:stretch>
            <a:fillRect/>
          </a:stretch>
        </p:blipFill>
        <p:spPr>
          <a:xfrm flipH="1">
            <a:off x="6743700" y="-3"/>
            <a:ext cx="5448300" cy="2120903"/>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grpSp>
        <p:nvGrpSpPr>
          <p:cNvPr id="16" name="Nhóm 23"/>
          <p:cNvGrpSpPr/>
          <p:nvPr/>
        </p:nvGrpSpPr>
        <p:grpSpPr>
          <a:xfrm>
            <a:off x="203200" y="76200"/>
            <a:ext cx="11734800" cy="6705600"/>
            <a:chOff x="304800" y="266700"/>
            <a:chExt cx="17602200" cy="9623388"/>
          </a:xfrm>
        </p:grpSpPr>
        <p:sp>
          <p:nvSpPr>
            <p:cNvPr id="18" name="Hình chữ nhật: Góc Tròn 5"/>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sp>
          <p:nvSpPr>
            <p:cNvPr id="20" name="Hình chữ nhật 14"/>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sp>
          <p:nvSpPr>
            <p:cNvPr id="21" name="Hình chữ nhật 16"/>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grpSp>
      <p:grpSp>
        <p:nvGrpSpPr>
          <p:cNvPr id="41" name="Nhóm 24"/>
          <p:cNvGrpSpPr/>
          <p:nvPr/>
        </p:nvGrpSpPr>
        <p:grpSpPr>
          <a:xfrm>
            <a:off x="6209415" y="241658"/>
            <a:ext cx="5982585" cy="2711092"/>
            <a:chOff x="9314123" y="626900"/>
            <a:chExt cx="8364276" cy="1185794"/>
          </a:xfrm>
        </p:grpSpPr>
        <p:pic>
          <p:nvPicPr>
            <p:cNvPr id="4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43" name="Hình chữ nhật 20"/>
            <p:cNvSpPr/>
            <p:nvPr/>
          </p:nvSpPr>
          <p:spPr>
            <a:xfrm>
              <a:off x="9314123" y="651973"/>
              <a:ext cx="7507038" cy="1160721"/>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 typeface="Arial" panose="020B0604020202020204"/>
                <a:buNone/>
                <a:defRPr/>
              </a:pP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Em</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có</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nhận</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xét</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gì</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về</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việc</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làm</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của</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các</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bạn</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học</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sinh</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đối</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với</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bộ</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bàn</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ghế</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đá</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Việc</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làm</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đó</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gây</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ra</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hậu</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quả</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32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gì</a:t>
              </a:r>
              <a:r>
                <a:rPr kumimoji="0" lang="en-US"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a:t>
              </a:r>
              <a:endParaRPr kumimoji="0" lang="vi-VN" sz="32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endParaRPr>
            </a:p>
          </p:txBody>
        </p:sp>
      </p:grpSp>
      <p:sp>
        <p:nvSpPr>
          <p:cNvPr id="44" name="Hình chữ nhật 22"/>
          <p:cNvSpPr/>
          <p:nvPr/>
        </p:nvSpPr>
        <p:spPr>
          <a:xfrm>
            <a:off x="6039556" y="2793435"/>
            <a:ext cx="5575969" cy="3508653"/>
          </a:xfrm>
          <a:prstGeom prst="rect">
            <a:avLst/>
          </a:prstGeom>
          <a:noFill/>
        </p:spPr>
        <p:txBody>
          <a:bodyPr wrap="square" lIns="60960" tIns="30480" rIns="60960" bIns="30480">
            <a:spAutoFit/>
          </a:bodyPr>
          <a:lstStyle/>
          <a:p>
            <a:pPr marL="457200" lvl="0" indent="-457200" algn="just" defTabSz="609600">
              <a:spcBef>
                <a:spcPts val="400"/>
              </a:spcBef>
              <a:spcAft>
                <a:spcPts val="400"/>
              </a:spcAft>
              <a:buFont typeface="Wingdings" panose="05000000000000000000" pitchFamily="2" charset="2"/>
              <a:buChar char="Ü"/>
            </a:pPr>
            <a:r>
              <a:rPr lang="vi-VN" sz="2800" b="1" dirty="0">
                <a:ln w="0"/>
                <a:solidFill>
                  <a:srgbClr val="F79646">
                    <a:lumMod val="50000"/>
                  </a:srgbClr>
                </a:solidFill>
                <a:latin typeface="Calibri" panose="020F0502020204030204" pitchFamily="34" charset="0"/>
                <a:cs typeface="Calibri" panose="020F0502020204030204" pitchFamily="34" charset="0"/>
                <a:sym typeface="Arial" panose="020B0604020202020204"/>
              </a:rPr>
              <a:t>Dùng vật nhọn để khắc lên bộ bàn ghế đá những hình thù kì quái, thậm chí dùng bút xóa để viết, vẽ những từ ngữ không đẹp là những việc làm rất đáng bị lên án. Những việc đó làm cho những chiếc bàn ghế bị sứt mẻ và trở nên xấu xí.</a:t>
            </a:r>
            <a:endParaRPr kumimoji="0" lang="vi-VN" sz="28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panose="020B0604020202020204"/>
            </a:endParaRPr>
          </a:p>
        </p:txBody>
      </p:sp>
      <p:sp>
        <p:nvSpPr>
          <p:cNvPr id="5" name="TextBox 4"/>
          <p:cNvSpPr txBox="1"/>
          <p:nvPr/>
        </p:nvSpPr>
        <p:spPr>
          <a:xfrm>
            <a:off x="552450" y="457200"/>
            <a:ext cx="5295900" cy="6229911"/>
          </a:xfrm>
          <a:prstGeom prst="rect">
            <a:avLst/>
          </a:prstGeom>
          <a:noFill/>
        </p:spPr>
        <p:txBody>
          <a:bodyPr wrap="square" rtlCol="0">
            <a:spAutoFit/>
          </a:bodyPr>
          <a:lstStyle/>
          <a:p>
            <a:pPr algn="ctr" rtl="0">
              <a:spcBef>
                <a:spcPts val="0"/>
              </a:spcBef>
              <a:spcAft>
                <a:spcPts val="500"/>
              </a:spcAft>
            </a:pPr>
            <a:r>
              <a:rPr lang="vi-VN"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dirty="0">
                <a:solidFill>
                  <a:srgbClr val="002060"/>
                </a:solidFill>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b="0" dirty="0">
              <a:solidFill>
                <a:srgbClr val="002060"/>
              </a:solidFill>
              <a:effectLst/>
              <a:latin typeface="Calibri" panose="020F0502020204030204" pitchFamily="34" charset="0"/>
              <a:cs typeface="Calibri" panose="020F0502020204030204" pitchFamily="34" charset="0"/>
            </a:endParaRPr>
          </a:p>
          <a:p>
            <a:pPr algn="just"/>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2" name="Hình tự do: Hình 25"/>
          <p:cNvSpPr/>
          <p:nvPr/>
        </p:nvSpPr>
        <p:spPr>
          <a:xfrm>
            <a:off x="455384" y="3376530"/>
            <a:ext cx="5716816" cy="4243470"/>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1" fmla="*/ 8514991 w 8515715"/>
              <a:gd name="connsiteY0-2" fmla="*/ 1605038 h 1618845"/>
              <a:gd name="connsiteX1-3" fmla="*/ 8156903 w 8515715"/>
              <a:gd name="connsiteY1-4" fmla="*/ 642722 h 1618845"/>
              <a:gd name="connsiteX2-5" fmla="*/ 8090915 w 8515715"/>
              <a:gd name="connsiteY2-6" fmla="*/ 114821 h 1618845"/>
              <a:gd name="connsiteX3-7" fmla="*/ 6705175 w 8515715"/>
              <a:gd name="connsiteY3-8" fmla="*/ 20553 h 1618845"/>
              <a:gd name="connsiteX4-9" fmla="*/ 3452927 w 8515715"/>
              <a:gd name="connsiteY4-10" fmla="*/ 1699 h 1618845"/>
              <a:gd name="connsiteX5-11" fmla="*/ 860556 w 8515715"/>
              <a:gd name="connsiteY5-12" fmla="*/ 48833 h 1618845"/>
              <a:gd name="connsiteX6-13" fmla="*/ 285521 w 8515715"/>
              <a:gd name="connsiteY6-14" fmla="*/ 95967 h 1618845"/>
              <a:gd name="connsiteX7-15" fmla="*/ 181826 w 8515715"/>
              <a:gd name="connsiteY7-16" fmla="*/ 284504 h 1618845"/>
              <a:gd name="connsiteX8-17" fmla="*/ 59278 w 8515715"/>
              <a:gd name="connsiteY8-18" fmla="*/ 463613 h 1618845"/>
              <a:gd name="connsiteX9-19" fmla="*/ 125266 w 8515715"/>
              <a:gd name="connsiteY9-20" fmla="*/ 746417 h 1618845"/>
              <a:gd name="connsiteX10-21" fmla="*/ 1435591 w 8515715"/>
              <a:gd name="connsiteY10-22" fmla="*/ 793551 h 1618845"/>
              <a:gd name="connsiteX11-23" fmla="*/ 7138808 w 8515715"/>
              <a:gd name="connsiteY11-24" fmla="*/ 736990 h 1618845"/>
              <a:gd name="connsiteX12-25" fmla="*/ 8213464 w 8515715"/>
              <a:gd name="connsiteY12-26" fmla="*/ 1180050 h 1618845"/>
              <a:gd name="connsiteX13-27" fmla="*/ 8514991 w 8515715"/>
              <a:gd name="connsiteY13-28" fmla="*/ 1605038 h 1618845"/>
              <a:gd name="connsiteX0-29" fmla="*/ 8514991 w 8516466"/>
              <a:gd name="connsiteY0-30" fmla="*/ 1605038 h 1617085"/>
              <a:gd name="connsiteX1-31" fmla="*/ 8156903 w 8516466"/>
              <a:gd name="connsiteY1-32" fmla="*/ 642722 h 1617085"/>
              <a:gd name="connsiteX2-33" fmla="*/ 8090915 w 8516466"/>
              <a:gd name="connsiteY2-34" fmla="*/ 114821 h 1617085"/>
              <a:gd name="connsiteX3-35" fmla="*/ 6705175 w 8516466"/>
              <a:gd name="connsiteY3-36" fmla="*/ 20553 h 1617085"/>
              <a:gd name="connsiteX4-37" fmla="*/ 3452927 w 8516466"/>
              <a:gd name="connsiteY4-38" fmla="*/ 1699 h 1617085"/>
              <a:gd name="connsiteX5-39" fmla="*/ 860556 w 8516466"/>
              <a:gd name="connsiteY5-40" fmla="*/ 48833 h 1617085"/>
              <a:gd name="connsiteX6-41" fmla="*/ 285521 w 8516466"/>
              <a:gd name="connsiteY6-42" fmla="*/ 95967 h 1617085"/>
              <a:gd name="connsiteX7-43" fmla="*/ 181826 w 8516466"/>
              <a:gd name="connsiteY7-44" fmla="*/ 284504 h 1617085"/>
              <a:gd name="connsiteX8-45" fmla="*/ 59278 w 8516466"/>
              <a:gd name="connsiteY8-46" fmla="*/ 463613 h 1617085"/>
              <a:gd name="connsiteX9-47" fmla="*/ 125266 w 8516466"/>
              <a:gd name="connsiteY9-48" fmla="*/ 746417 h 1617085"/>
              <a:gd name="connsiteX10-49" fmla="*/ 1435591 w 8516466"/>
              <a:gd name="connsiteY10-50" fmla="*/ 793551 h 1617085"/>
              <a:gd name="connsiteX11-51" fmla="*/ 7138808 w 8516466"/>
              <a:gd name="connsiteY11-52" fmla="*/ 736990 h 1617085"/>
              <a:gd name="connsiteX12-53" fmla="*/ 8232448 w 8516466"/>
              <a:gd name="connsiteY12-54" fmla="*/ 1154737 h 1617085"/>
              <a:gd name="connsiteX13-55" fmla="*/ 8514991 w 8516466"/>
              <a:gd name="connsiteY13-56" fmla="*/ 1605038 h 1617085"/>
              <a:gd name="connsiteX0-57" fmla="*/ 8514991 w 8515899"/>
              <a:gd name="connsiteY0-58" fmla="*/ 1605038 h 1618125"/>
              <a:gd name="connsiteX1-59" fmla="*/ 8156903 w 8515899"/>
              <a:gd name="connsiteY1-60" fmla="*/ 642722 h 1618125"/>
              <a:gd name="connsiteX2-61" fmla="*/ 8090915 w 8515899"/>
              <a:gd name="connsiteY2-62" fmla="*/ 114821 h 1618125"/>
              <a:gd name="connsiteX3-63" fmla="*/ 6705175 w 8515899"/>
              <a:gd name="connsiteY3-64" fmla="*/ 20553 h 1618125"/>
              <a:gd name="connsiteX4-65" fmla="*/ 3452927 w 8515899"/>
              <a:gd name="connsiteY4-66" fmla="*/ 1699 h 1618125"/>
              <a:gd name="connsiteX5-67" fmla="*/ 860556 w 8515899"/>
              <a:gd name="connsiteY5-68" fmla="*/ 48833 h 1618125"/>
              <a:gd name="connsiteX6-69" fmla="*/ 285521 w 8515899"/>
              <a:gd name="connsiteY6-70" fmla="*/ 95967 h 1618125"/>
              <a:gd name="connsiteX7-71" fmla="*/ 181826 w 8515899"/>
              <a:gd name="connsiteY7-72" fmla="*/ 284504 h 1618125"/>
              <a:gd name="connsiteX8-73" fmla="*/ 59278 w 8515899"/>
              <a:gd name="connsiteY8-74" fmla="*/ 463613 h 1618125"/>
              <a:gd name="connsiteX9-75" fmla="*/ 125266 w 8515899"/>
              <a:gd name="connsiteY9-76" fmla="*/ 746417 h 1618125"/>
              <a:gd name="connsiteX10-77" fmla="*/ 1435591 w 8515899"/>
              <a:gd name="connsiteY10-78" fmla="*/ 793551 h 1618125"/>
              <a:gd name="connsiteX11-79" fmla="*/ 7138808 w 8515899"/>
              <a:gd name="connsiteY11-80" fmla="*/ 736990 h 1618125"/>
              <a:gd name="connsiteX12-81" fmla="*/ 8232448 w 8515899"/>
              <a:gd name="connsiteY12-82" fmla="*/ 1154737 h 1618125"/>
              <a:gd name="connsiteX13-83" fmla="*/ 8514991 w 8515899"/>
              <a:gd name="connsiteY13-84" fmla="*/ 1605038 h 1618125"/>
              <a:gd name="connsiteX0-85" fmla="*/ 8514991 w 8515674"/>
              <a:gd name="connsiteY0-86" fmla="*/ 1605038 h 1620409"/>
              <a:gd name="connsiteX1-87" fmla="*/ 8156903 w 8515674"/>
              <a:gd name="connsiteY1-88" fmla="*/ 642722 h 1620409"/>
              <a:gd name="connsiteX2-89" fmla="*/ 8090915 w 8515674"/>
              <a:gd name="connsiteY2-90" fmla="*/ 114821 h 1620409"/>
              <a:gd name="connsiteX3-91" fmla="*/ 6705175 w 8515674"/>
              <a:gd name="connsiteY3-92" fmla="*/ 20553 h 1620409"/>
              <a:gd name="connsiteX4-93" fmla="*/ 3452927 w 8515674"/>
              <a:gd name="connsiteY4-94" fmla="*/ 1699 h 1620409"/>
              <a:gd name="connsiteX5-95" fmla="*/ 860556 w 8515674"/>
              <a:gd name="connsiteY5-96" fmla="*/ 48833 h 1620409"/>
              <a:gd name="connsiteX6-97" fmla="*/ 285521 w 8515674"/>
              <a:gd name="connsiteY6-98" fmla="*/ 95967 h 1620409"/>
              <a:gd name="connsiteX7-99" fmla="*/ 181826 w 8515674"/>
              <a:gd name="connsiteY7-100" fmla="*/ 284504 h 1620409"/>
              <a:gd name="connsiteX8-101" fmla="*/ 59278 w 8515674"/>
              <a:gd name="connsiteY8-102" fmla="*/ 463613 h 1620409"/>
              <a:gd name="connsiteX9-103" fmla="*/ 125266 w 8515674"/>
              <a:gd name="connsiteY9-104" fmla="*/ 746417 h 1620409"/>
              <a:gd name="connsiteX10-105" fmla="*/ 1435591 w 8515674"/>
              <a:gd name="connsiteY10-106" fmla="*/ 793551 h 1620409"/>
              <a:gd name="connsiteX11-107" fmla="*/ 7138808 w 8515674"/>
              <a:gd name="connsiteY11-108" fmla="*/ 736990 h 1620409"/>
              <a:gd name="connsiteX12-109" fmla="*/ 8232448 w 8515674"/>
              <a:gd name="connsiteY12-110" fmla="*/ 1154737 h 1620409"/>
              <a:gd name="connsiteX13-111" fmla="*/ 8514991 w 8515674"/>
              <a:gd name="connsiteY13-112" fmla="*/ 1605038 h 1620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p:cNvGrpSpPr/>
          <p:nvPr/>
        </p:nvGrpSpPr>
        <p:grpSpPr>
          <a:xfrm>
            <a:off x="2795168" y="946515"/>
            <a:ext cx="7463743" cy="1453785"/>
            <a:chOff x="647361" y="477443"/>
            <a:chExt cx="8438540" cy="1187014"/>
          </a:xfrm>
        </p:grpSpPr>
        <p:sp>
          <p:nvSpPr>
            <p:cNvPr id="4" name="Rectangle: Rounded Corners 3"/>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3735"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5" name="TextBox 4"/>
            <p:cNvSpPr txBox="1"/>
            <p:nvPr/>
          </p:nvSpPr>
          <p:spPr>
            <a:xfrm>
              <a:off x="836293" y="548635"/>
              <a:ext cx="8022910" cy="939134"/>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sp>
        <p:nvSpPr>
          <p:cNvPr id="6" name="TextBox 5"/>
          <p:cNvSpPr txBox="1"/>
          <p:nvPr/>
        </p:nvSpPr>
        <p:spPr>
          <a:xfrm>
            <a:off x="3833681" y="3260784"/>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ln>
        </p:spPr>
        <p:txBody>
          <a:bodyPr wrap="square">
            <a:spAutoFit/>
          </a:bodyPr>
          <a:lstStyle/>
          <a:p>
            <a:pPr algn="just"/>
            <a:r>
              <a:rPr lang="vi-VN" sz="3600" b="1" dirty="0">
                <a:latin typeface="Calibri" panose="020F0502020204030204" pitchFamily="34" charset="0"/>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endParaRPr lang="vi-VN" sz="3600" b="1" dirty="0">
              <a:latin typeface="Calibri" panose="020F0502020204030204" pitchFamily="34" charset="0"/>
              <a:cs typeface="Calibri" panose="020F0502020204030204" pitchFamily="34" charset="0"/>
            </a:endParaRPr>
          </a:p>
        </p:txBody>
      </p:sp>
      <p:sp>
        <p:nvSpPr>
          <p:cNvPr id="7" name="Freeform: Shape 34"/>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p:cNvPicPr>
            <a:picLocks noChangeAspect="1"/>
          </p:cNvPicPr>
          <p:nvPr/>
        </p:nvPicPr>
        <p:blipFill>
          <a:blip r:embed="rId2"/>
          <a:stretch>
            <a:fillRect/>
          </a:stretch>
        </p:blipFill>
        <p:spPr>
          <a:xfrm>
            <a:off x="2038433" y="2649411"/>
            <a:ext cx="6876884" cy="144487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p:cNvPicPr>
            <a:picLocks noChangeAspect="1"/>
          </p:cNvPicPr>
          <p:nvPr/>
        </p:nvPicPr>
        <p:blipFill>
          <a:blip r:embed="rId2"/>
          <a:stretch>
            <a:fillRect/>
          </a:stretch>
        </p:blipFill>
        <p:spPr>
          <a:xfrm>
            <a:off x="1258540" y="1488288"/>
            <a:ext cx="4810161" cy="1786283"/>
          </a:xfrm>
          <a:prstGeom prst="rect">
            <a:avLst/>
          </a:prstGeom>
        </p:spPr>
      </p:pic>
      <p:pic>
        <p:nvPicPr>
          <p:cNvPr id="10" name="Picture 9"/>
          <p:cNvPicPr>
            <a:picLocks noChangeAspect="1"/>
          </p:cNvPicPr>
          <p:nvPr/>
        </p:nvPicPr>
        <p:blipFill>
          <a:blip r:embed="rId3"/>
          <a:stretch>
            <a:fillRect/>
          </a:stretch>
        </p:blipFill>
        <p:spPr>
          <a:xfrm>
            <a:off x="4477520" y="3040443"/>
            <a:ext cx="5230821" cy="19752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p:cNvSpPr/>
          <p:nvPr/>
        </p:nvSpPr>
        <p:spPr>
          <a:xfrm>
            <a:off x="3752850" y="1219200"/>
            <a:ext cx="7277100" cy="2215352"/>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en-US"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Chia </a:t>
            </a:r>
            <a:r>
              <a:rPr kumimoji="0" lang="en-US" sz="40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sẻ</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những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việc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em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chứng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kiến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hoặc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và</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sẽ</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làm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để</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góp</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phần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bảo</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vệ</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của</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panose="020B0604020202020204"/>
              </a:rPr>
              <a:t>công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rPr>
              <a:t>.</a:t>
            </a:r>
            <a:endParaRPr kumimoji="0" lang="vi-VN"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0097" y="161926"/>
            <a:ext cx="10030802" cy="762000"/>
            <a:chOff x="1235349" y="785665"/>
            <a:chExt cx="9960347" cy="1015187"/>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6" cy="59772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bức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gọi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a:off x="1585912" y="1557337"/>
            <a:ext cx="8901113" cy="4375585"/>
          </a:xfrm>
          <a:prstGeom prst="rect">
            <a:avLst/>
          </a:prstGeom>
        </p:spPr>
      </p:pic>
      <p:pic>
        <p:nvPicPr>
          <p:cNvPr id="7" name="Picture 6" descr="A green tick mark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203" y="1133475"/>
            <a:ext cx="1068734" cy="904875"/>
          </a:xfrm>
          <a:prstGeom prst="rect">
            <a:avLst/>
          </a:prstGeom>
        </p:spPr>
      </p:pic>
      <p:pic>
        <p:nvPicPr>
          <p:cNvPr id="8" name="Picture 7" descr="A green tick mark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7778" y="1095375"/>
            <a:ext cx="1068734" cy="904875"/>
          </a:xfrm>
          <a:prstGeom prst="rect">
            <a:avLst/>
          </a:prstGeom>
        </p:spPr>
      </p:pic>
      <p:pic>
        <p:nvPicPr>
          <p:cNvPr id="9" name="Picture 8" descr="A green tick mark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7703" y="3267075"/>
            <a:ext cx="1068734" cy="904875"/>
          </a:xfrm>
          <a:prstGeom prst="rect">
            <a:avLst/>
          </a:prstGeom>
        </p:spPr>
      </p:pic>
      <p:pic>
        <p:nvPicPr>
          <p:cNvPr id="10" name="Picture 9" descr="A green tick mark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1778" y="3238500"/>
            <a:ext cx="1068734" cy="904875"/>
          </a:xfrm>
          <a:prstGeom prst="rect">
            <a:avLst/>
          </a:prstGeom>
        </p:spPr>
      </p:pic>
      <p:pic>
        <p:nvPicPr>
          <p:cNvPr id="11" name="Picture 10" descr="A green tick mark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3028" y="3190875"/>
            <a:ext cx="1068734" cy="9048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3" descr="Ảnh có chứa đồ chơi, búp bê&#10;&#10;Mô tả được tạo tự động"/>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a:fillRect/>
          </a:stretch>
        </p:blipFill>
        <p:spPr>
          <a:xfrm flipH="1">
            <a:off x="806869" y="2130259"/>
            <a:ext cx="2969602" cy="4118142"/>
          </a:xfrm>
          <a:prstGeom prst="rect">
            <a:avLst/>
          </a:prstGeom>
        </p:spPr>
      </p:pic>
      <p:grpSp>
        <p:nvGrpSpPr>
          <p:cNvPr id="4" name="Nhóm 7"/>
          <p:cNvGrpSpPr/>
          <p:nvPr/>
        </p:nvGrpSpPr>
        <p:grpSpPr>
          <a:xfrm>
            <a:off x="3613102" y="1390649"/>
            <a:ext cx="5654723" cy="2622705"/>
            <a:chOff x="7451678" y="3000375"/>
            <a:chExt cx="4911772" cy="3508529"/>
          </a:xfrm>
        </p:grpSpPr>
        <p:sp>
          <p:nvSpPr>
            <p:cNvPr id="5" name="Bong bóng Lời nói: Hình bầu dục 9"/>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ộp Văn bản 13"/>
            <p:cNvSpPr txBox="1"/>
            <p:nvPr/>
          </p:nvSpPr>
          <p:spPr>
            <a:xfrm flipH="1">
              <a:off x="7654749" y="3531120"/>
              <a:ext cx="4489625" cy="259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Hãy kể tên những tài sản là của công khác mà em biết?</a:t>
              </a:r>
              <a:endParaRPr kumimoji="0" lang="en-US" sz="4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7" descr="Ảnh có chứa trong nhà"/>
          <p:cNvPicPr>
            <a:picLocks noChangeAspect="1"/>
          </p:cNvPicPr>
          <p:nvPr/>
        </p:nvPicPr>
        <p:blipFill>
          <a:blip r:embed="rId1">
            <a:extLst>
              <a:ext uri="{BEBA8EAE-BF5A-486C-A8C5-ECC9F3942E4B}">
                <a14:imgProps xmlns:a14="http://schemas.microsoft.com/office/drawing/2010/main">
                  <a14:imgLayer r:embed="rId2">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863305" y="-2174251"/>
            <a:ext cx="4270068" cy="10256872"/>
          </a:xfrm>
          <a:prstGeom prst="rect">
            <a:avLst/>
          </a:prstGeom>
        </p:spPr>
      </p:pic>
      <p:sp>
        <p:nvSpPr>
          <p:cNvPr id="4" name="Hộp Văn bản 40"/>
          <p:cNvSpPr txBox="1"/>
          <p:nvPr/>
        </p:nvSpPr>
        <p:spPr>
          <a:xfrm>
            <a:off x="2460653" y="1806515"/>
            <a:ext cx="7206565" cy="2308324"/>
          </a:xfrm>
          <a:prstGeom prst="rect">
            <a:avLst/>
          </a:prstGeom>
          <a:noFill/>
        </p:spPr>
        <p:txBody>
          <a:bodyPr wrap="square" rtlCol="0">
            <a:spAutoFit/>
          </a:bodyPr>
          <a:lstStyle/>
          <a:p>
            <a:pPr lvl="0" algn="ctr">
              <a:defRPr/>
            </a:pPr>
            <a:r>
              <a:rPr lang="vi-VN" sz="4800" b="1" dirty="0">
                <a:solidFill>
                  <a:srgbClr val="C71A29"/>
                </a:solidFill>
                <a:latin typeface="Calibri" panose="020F0502020204030204" pitchFamily="34" charset="0"/>
                <a:cs typeface="Calibri" panose="020F0502020204030204" pitchFamily="34" charset="0"/>
              </a:rPr>
              <a:t>Các tài sản phục vụ nhu cầu của nhiều người, được gọi là của công.</a:t>
            </a:r>
            <a:endParaRPr kumimoji="0" lang="en-US" sz="4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p:cNvPicPr>
            <a:picLocks noChangeAspect="1"/>
          </p:cNvPicPr>
          <p:nvPr/>
        </p:nvPicPr>
        <p:blipFill>
          <a:blip r:embed="rId2"/>
          <a:stretch>
            <a:fillRect/>
          </a:stretch>
        </p:blipFill>
        <p:spPr>
          <a:xfrm>
            <a:off x="1824294" y="2455096"/>
            <a:ext cx="7267062" cy="156680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2022" y="742949"/>
            <a:ext cx="9383103" cy="2009775"/>
            <a:chOff x="1023019" y="401794"/>
            <a:chExt cx="9960347" cy="1928488"/>
          </a:xfrm>
        </p:grpSpPr>
        <p:sp>
          <p:nvSpPr>
            <p:cNvPr id="3" name="矩形 10"/>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p:cNvSpPr txBox="1"/>
            <p:nvPr/>
          </p:nvSpPr>
          <p:spPr>
            <a:xfrm>
              <a:off x="1388052" y="490642"/>
              <a:ext cx="9372289" cy="1839640"/>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1: Tìm hiểu một số biểu hiện của bảo vệ của công.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hợp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p:cNvPicPr>
            <a:picLocks noChangeAspect="1"/>
          </p:cNvPicPr>
          <p:nvPr/>
        </p:nvPicPr>
        <p:blipFill>
          <a:blip r:embed="rId1"/>
          <a:stretch>
            <a:fillRect/>
          </a:stretch>
        </p:blipFill>
        <p:spPr>
          <a:xfrm>
            <a:off x="1028699" y="1214437"/>
            <a:ext cx="4848225" cy="2222749"/>
          </a:xfrm>
          <a:prstGeom prst="rect">
            <a:avLst/>
          </a:prstGeom>
        </p:spPr>
      </p:pic>
      <p:pic>
        <p:nvPicPr>
          <p:cNvPr id="6" name="Picture 5"/>
          <p:cNvPicPr>
            <a:picLocks noChangeAspect="1"/>
          </p:cNvPicPr>
          <p:nvPr/>
        </p:nvPicPr>
        <p:blipFill>
          <a:blip r:embed="rId2"/>
          <a:stretch>
            <a:fillRect/>
          </a:stretch>
        </p:blipFill>
        <p:spPr>
          <a:xfrm>
            <a:off x="4914899" y="3557588"/>
            <a:ext cx="5953125" cy="22176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362075" y="1106319"/>
            <a:ext cx="5734050" cy="2370306"/>
          </a:xfrm>
          <a:prstGeom prst="rect">
            <a:avLst/>
          </a:prstGeom>
        </p:spPr>
      </p:pic>
      <p:pic>
        <p:nvPicPr>
          <p:cNvPr id="5" name="Picture 4"/>
          <p:cNvPicPr>
            <a:picLocks noChangeAspect="1"/>
          </p:cNvPicPr>
          <p:nvPr/>
        </p:nvPicPr>
        <p:blipFill>
          <a:blip r:embed="rId2"/>
          <a:stretch>
            <a:fillRect/>
          </a:stretch>
        </p:blipFill>
        <p:spPr>
          <a:xfrm>
            <a:off x="4948237" y="3524250"/>
            <a:ext cx="6067425" cy="25336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3161</Words>
  <Application>WPS Presentation</Application>
  <PresentationFormat>Widescreen</PresentationFormat>
  <Paragraphs>62</Paragraphs>
  <Slides>20</Slides>
  <Notes>0</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20</vt:i4>
      </vt:variant>
    </vt:vector>
  </HeadingPairs>
  <TitlesOfParts>
    <vt:vector size="39" baseType="lpstr">
      <vt:lpstr>Arial</vt:lpstr>
      <vt:lpstr>SimSun</vt:lpstr>
      <vt:lpstr>Wingdings</vt:lpstr>
      <vt:lpstr>字魂79号-萌趣奶油体</vt:lpstr>
      <vt:lpstr>汉仪正圆-45W</vt:lpstr>
      <vt:lpstr>Times New Roman</vt:lpstr>
      <vt:lpstr>Calibri</vt:lpstr>
      <vt:lpstr>等线</vt:lpstr>
      <vt:lpstr>等线</vt:lpstr>
      <vt:lpstr>字魂64号-萌趣软糖体</vt:lpstr>
      <vt:lpstr>Calibri</vt:lpstr>
      <vt:lpstr>Microsoft YaHei</vt:lpstr>
      <vt:lpstr>Arial Unicode MS</vt:lpstr>
      <vt:lpstr>等线 Light</vt:lpstr>
      <vt:lpstr>Arial</vt:lpstr>
      <vt:lpstr>Segoe Print</vt:lpstr>
      <vt:lpstr>Office 主题​​</vt:lpstr>
      <vt:lpstr>Chủ đề Office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MSI MORTAL</cp:lastModifiedBy>
  <cp:revision>34</cp:revision>
  <dcterms:created xsi:type="dcterms:W3CDTF">2023-09-19T07:45:00Z</dcterms:created>
  <dcterms:modified xsi:type="dcterms:W3CDTF">2025-01-09T11:10:52Z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36F13D77C661492291C7F5856D284FAA_12</vt:lpwstr>
  </property>
  <property fmtid="{D5CDD505-2E9C-101B-9397-08002B2CF9AE}" pid="3" name="KSOProductBuildVer">
    <vt:lpwstr>1033-12.2.0.19805</vt:lpwstr>
  </property>
</Properties>
</file>