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763" r:id="rId3"/>
    <p:sldId id="261" r:id="rId4"/>
    <p:sldId id="283" r:id="rId5"/>
    <p:sldId id="285" r:id="rId7"/>
    <p:sldId id="260" r:id="rId8"/>
    <p:sldId id="282" r:id="rId9"/>
    <p:sldId id="303" r:id="rId10"/>
    <p:sldId id="304" r:id="rId11"/>
    <p:sldId id="305" r:id="rId12"/>
    <p:sldId id="297" r:id="rId13"/>
    <p:sldId id="287" r:id="rId14"/>
    <p:sldId id="306" r:id="rId15"/>
    <p:sldId id="365" r:id="rId16"/>
    <p:sldId id="366" r:id="rId17"/>
    <p:sldId id="368" r:id="rId18"/>
    <p:sldId id="759" r:id="rId19"/>
    <p:sldId id="76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68" d="100"/>
          <a:sy n="68"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D222F-D8AE-483C-8724-C8FDCFF4D94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0F88-E020-4357-A507-5ED31B2CE63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b="1" dirty="0">
                <a:effectLst/>
                <a:latin typeface="Times New Roman" panose="02020603050405020304" pitchFamily="18" charset="0"/>
                <a:ea typeface="Times New Roman" panose="02020603050405020304" pitchFamily="18" charset="0"/>
              </a:rPr>
              <a:t>Gia đình có thể cùng nhau làm rất nhiều hoạt động. Với học sinh lớp 4 các con đã có thể chủ động đề xuất các hoạt động chung như vậy để tạo sự gắn kết giữa các thành viên trong gia đình.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transition spd="slow">
    <p:randomBar dir="vert"/>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transition spd="slow">
    <p:randomBar dir="vert"/>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AE95AF1-9CBC-47EC-BE4B-361A47E611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39A9DB3-F74F-4288-8185-2D28FCA6DBCE}" type="slidenum">
              <a:rPr lang="zh-CN" altLang="en-US" smtClean="0"/>
            </a:fld>
            <a:endParaRPr lang="zh-CN" altLang="en-US"/>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transition spd="slow">
    <p:randomBar dir="vert"/>
  </p:transition>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randomBar dir="vert"/>
  </p:transition>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GIF"/><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24.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6.xml"/><Relationship Id="rId7"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6.xml"/><Relationship Id="rId7"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6.xml"/><Relationship Id="rId7"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6.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8.xml"/><Relationship Id="rId2" Type="http://schemas.openxmlformats.org/officeDocument/2006/relationships/image" Target="../media/image17.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634046" y="0"/>
            <a:ext cx="12192000" cy="7141028"/>
          </a:xfrm>
          <a:prstGeom prst="rect">
            <a:avLst/>
          </a:prstGeom>
        </p:spPr>
      </p:pic>
      <p:sp>
        <p:nvSpPr>
          <p:cNvPr id="6" name="TextBox 5"/>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Hoạt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động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trải</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nghiệm</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endParaRPr lang="en-US" altLang="en-US" sz="4000" b="1" dirty="0">
              <a:solidFill>
                <a:prstClr val="black"/>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defRPr/>
            </a:pPr>
            <a:r>
              <a:rPr lang="en-US" altLang="en-US" sz="3600" b="1" dirty="0">
                <a:solidFill>
                  <a:prstClr val="black"/>
                </a:solidFill>
                <a:latin typeface="Times New Roman" panose="02020603050405020304" pitchFamily="18" charset="0"/>
                <a:cs typeface="Times New Roman" panose="02020603050405020304" pitchFamily="18" charset="0"/>
              </a:rPr>
              <a:t> TUẦN 17: GẮN KẾT YÊU THƯƠNG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anose="02020603050405020304" pitchFamily="18" charset="0"/>
                <a:cs typeface="Times New Roman" panose="02020603050405020304" pitchFamily="18" charset="0"/>
              </a:rPr>
              <a:t>UBND QUẬN DƯƠNG KINH</a:t>
            </a:r>
            <a:br>
              <a:rPr lang="en-US" dirty="0">
                <a:solidFill>
                  <a:prstClr val="black"/>
                </a:solidFill>
                <a:latin typeface="Times New Roman" panose="02020603050405020304" pitchFamily="18" charset="0"/>
                <a:cs typeface="Times New Roman" panose="02020603050405020304" pitchFamily="18" charset="0"/>
              </a:rPr>
            </a:br>
            <a:r>
              <a:rPr lang="en-US" b="1" dirty="0">
                <a:solidFill>
                  <a:prstClr val="black"/>
                </a:solidFill>
                <a:latin typeface="Times New Roman" panose="02020603050405020304" pitchFamily="18" charset="0"/>
                <a:cs typeface="Times New Roman" panose="02020603050405020304" pitchFamily="18" charset="0"/>
              </a:rPr>
              <a:t>TRƯỜNG 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602523" y="4562240"/>
            <a:ext cx="7779434" cy="830997"/>
          </a:xfrm>
          <a:prstGeom prst="rect">
            <a:avLst/>
          </a:prstGeom>
          <a:noFill/>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GV THỰC HIỆN: PHẠM THỊ THU HƯƠNG</a:t>
            </a:r>
            <a:endParaRPr lang="en-US" sz="2400" b="1" dirty="0">
              <a:solidFill>
                <a:prstClr val="black"/>
              </a:solidFill>
              <a:latin typeface="Times New Roman" panose="02020603050405020304" pitchFamily="18" charset="0"/>
              <a:cs typeface="Times New Roman" panose="02020603050405020304" pitchFamily="18" charset="0"/>
            </a:endParaRPr>
          </a:p>
          <a:p>
            <a:pPr algn="ctr"/>
            <a:r>
              <a:rPr lang="en-US" sz="2400" b="1" dirty="0" err="1">
                <a:solidFill>
                  <a:prstClr val="black"/>
                </a:solidFill>
                <a:latin typeface="Times New Roman" panose="02020603050405020304" pitchFamily="18" charset="0"/>
                <a:cs typeface="Times New Roman" panose="02020603050405020304" pitchFamily="18" charset="0"/>
              </a:rPr>
              <a:t>Năm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2024 - 2025</a:t>
            </a:r>
            <a:endParaRPr lang="en-US" sz="24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p:cNvPicPr>
            <a:picLocks noChangeAspect="1"/>
          </p:cNvPicPr>
          <p:nvPr/>
        </p:nvPicPr>
        <p:blipFill>
          <a:blip r:embed="rId1" cstate="screen"/>
          <a:stretch>
            <a:fillRect/>
          </a:stretch>
        </p:blipFill>
        <p:spPr>
          <a:xfrm>
            <a:off x="481136" y="2012950"/>
            <a:ext cx="692237" cy="1520824"/>
          </a:xfrm>
          <a:prstGeom prst="rect">
            <a:avLst/>
          </a:prstGeom>
        </p:spPr>
      </p:pic>
      <p:grpSp>
        <p:nvGrpSpPr>
          <p:cNvPr id="30" name="组合 42"/>
          <p:cNvGrpSpPr/>
          <p:nvPr/>
        </p:nvGrpSpPr>
        <p:grpSpPr>
          <a:xfrm>
            <a:off x="2228491" y="1499114"/>
            <a:ext cx="5447439" cy="1909673"/>
            <a:chOff x="2419609" y="1576016"/>
            <a:chExt cx="5447439" cy="1909673"/>
          </a:xfrm>
        </p:grpSpPr>
        <p:sp>
          <p:nvSpPr>
            <p:cNvPr id="32"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sp>
          <p:nvSpPr>
            <p:cNvPr id="33"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sp>
          <p:nvSpPr>
            <p:cNvPr id="34"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sp>
          <p:nvSpPr>
            <p:cNvPr id="35"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grpSp>
      <p:grpSp>
        <p:nvGrpSpPr>
          <p:cNvPr id="36" name="Google Shape;862;p35"/>
          <p:cNvGrpSpPr/>
          <p:nvPr/>
        </p:nvGrpSpPr>
        <p:grpSpPr>
          <a:xfrm>
            <a:off x="1273997" y="595630"/>
            <a:ext cx="10023924" cy="4827905"/>
            <a:chOff x="6530374" y="1560189"/>
            <a:chExt cx="1045566" cy="505315"/>
          </a:xfrm>
        </p:grpSpPr>
        <p:sp>
          <p:nvSpPr>
            <p:cNvPr id="37"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38"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39"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0"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1"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2"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3"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4"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5"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6"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7"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8"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9"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0"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1"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2"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4"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5"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6"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7"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8"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9"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0"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1"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2"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3"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4"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5"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6"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7"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8"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9"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0"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1"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2"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3"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4"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5"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6"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7"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8"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9"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0"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1"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2"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3"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grpSp>
      <p:pic>
        <p:nvPicPr>
          <p:cNvPr id="85" name="图片 13"/>
          <p:cNvPicPr>
            <a:picLocks noChangeAspect="1"/>
          </p:cNvPicPr>
          <p:nvPr/>
        </p:nvPicPr>
        <p:blipFill>
          <a:blip r:embed="rId2"/>
          <a:stretch>
            <a:fillRect/>
          </a:stretch>
        </p:blipFill>
        <p:spPr>
          <a:xfrm>
            <a:off x="5948767" y="489110"/>
            <a:ext cx="838200" cy="1323975"/>
          </a:xfrm>
          <a:prstGeom prst="rect">
            <a:avLst/>
          </a:prstGeom>
        </p:spPr>
      </p:pic>
      <p:pic>
        <p:nvPicPr>
          <p:cNvPr id="86" name="图片 15"/>
          <p:cNvPicPr>
            <a:picLocks noChangeAspect="1"/>
          </p:cNvPicPr>
          <p:nvPr/>
        </p:nvPicPr>
        <p:blipFill>
          <a:blip r:embed="rId3"/>
          <a:stretch>
            <a:fillRect/>
          </a:stretch>
        </p:blipFill>
        <p:spPr>
          <a:xfrm>
            <a:off x="5205569" y="895509"/>
            <a:ext cx="419100" cy="657225"/>
          </a:xfrm>
          <a:prstGeom prst="rect">
            <a:avLst/>
          </a:prstGeom>
        </p:spPr>
      </p:pic>
      <p:pic>
        <p:nvPicPr>
          <p:cNvPr id="87" name="图片 17"/>
          <p:cNvPicPr>
            <a:picLocks noChangeAspect="1"/>
          </p:cNvPicPr>
          <p:nvPr/>
        </p:nvPicPr>
        <p:blipFill>
          <a:blip r:embed="rId4" cstate="screen"/>
          <a:stretch>
            <a:fillRect/>
          </a:stretch>
        </p:blipFill>
        <p:spPr>
          <a:xfrm>
            <a:off x="2490771" y="2876073"/>
            <a:ext cx="633413" cy="1785939"/>
          </a:xfrm>
          <a:prstGeom prst="rect">
            <a:avLst/>
          </a:prstGeom>
        </p:spPr>
      </p:pic>
      <p:pic>
        <p:nvPicPr>
          <p:cNvPr id="95" name="图片 19"/>
          <p:cNvPicPr>
            <a:picLocks noChangeAspect="1"/>
          </p:cNvPicPr>
          <p:nvPr/>
        </p:nvPicPr>
        <p:blipFill rotWithShape="1">
          <a:blip r:embed="rId5" cstate="print">
            <a:extLst>
              <a:ext uri="{28A0092B-C50C-407E-A947-70E740481C1C}">
                <a14:useLocalDpi xmlns:a14="http://schemas.microsoft.com/office/drawing/2010/main" val="0"/>
              </a:ext>
            </a:extLst>
          </a:blip>
          <a:srcRect t="29646" b="3546"/>
          <a:stretch>
            <a:fillRect/>
          </a:stretch>
        </p:blipFill>
        <p:spPr>
          <a:xfrm>
            <a:off x="8988845" y="3820301"/>
            <a:ext cx="3277485" cy="3284458"/>
          </a:xfrm>
          <a:prstGeom prst="rect">
            <a:avLst/>
          </a:prstGeom>
        </p:spPr>
      </p:pic>
      <p:sp>
        <p:nvSpPr>
          <p:cNvPr id="96" name="TextBox 95"/>
          <p:cNvSpPr txBox="1"/>
          <p:nvPr/>
        </p:nvSpPr>
        <p:spPr>
          <a:xfrm>
            <a:off x="2627518" y="1780136"/>
            <a:ext cx="8171742" cy="2246769"/>
          </a:xfrm>
          <a:prstGeom prst="rect">
            <a:avLst/>
          </a:prstGeom>
          <a:noFill/>
        </p:spPr>
        <p:txBody>
          <a:bodyPr wrap="square">
            <a:spAutoFit/>
          </a:bodyPr>
          <a:lstStyle/>
          <a:p>
            <a:pPr lvl="0" algn="just"/>
            <a:r>
              <a:rPr lang="vi-VN" sz="28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Những trải nghiệm các em vừa chia sẻ sẽ tạo sự gắn kết bền chặt giữa các thành viên trong gia đình. Từng sợi dây kết nối sẽ giúp các thành viên trong gia đình gần gũi nhau hơn, giúp chúng ta mạnh mẽ, tự tin hơn trong cuộc sống. </a:t>
            </a:r>
            <a:endParaRPr kumimoji="0" lang="en-US" sz="28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7"/>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p:cNvPicPr>
            <a:picLocks noChangeAspect="1"/>
          </p:cNvPicPr>
          <p:nvPr/>
        </p:nvPicPr>
        <p:blipFill rotWithShape="1">
          <a:blip r:embed="rId2">
            <a:extLst>
              <a:ext uri="{28A0092B-C50C-407E-A947-70E740481C1C}">
                <a14:useLocalDpi xmlns:a14="http://schemas.microsoft.com/office/drawing/2010/main" val="0"/>
              </a:ext>
            </a:extLst>
          </a:blip>
          <a:srcRect l="32031" r="27777"/>
          <a:stretch>
            <a:fillRect/>
          </a:stretch>
        </p:blipFill>
        <p:spPr>
          <a:xfrm rot="5400000">
            <a:off x="4717830" y="-2838666"/>
            <a:ext cx="2756340" cy="12192000"/>
          </a:xfrm>
          <a:prstGeom prst="rect">
            <a:avLst/>
          </a:prstGeom>
        </p:spPr>
      </p:pic>
      <p:grpSp>
        <p:nvGrpSpPr>
          <p:cNvPr id="19" name="组合 18"/>
          <p:cNvGrpSpPr/>
          <p:nvPr/>
        </p:nvGrpSpPr>
        <p:grpSpPr>
          <a:xfrm>
            <a:off x="12444" y="665934"/>
            <a:ext cx="4692430" cy="4702414"/>
            <a:chOff x="381000" y="609600"/>
            <a:chExt cx="5969000" cy="598170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29646" b="3546"/>
            <a:stretch>
              <a:fillRect/>
            </a:stretch>
          </p:blipFill>
          <p:spPr>
            <a:xfrm>
              <a:off x="381000" y="609600"/>
              <a:ext cx="5969000" cy="59817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38889" t="75185" r="38611" b="15556"/>
            <a:stretch>
              <a:fillRect/>
            </a:stretch>
          </p:blipFill>
          <p:spPr>
            <a:xfrm>
              <a:off x="2022475" y="4395141"/>
              <a:ext cx="2584450" cy="1595339"/>
            </a:xfrm>
            <a:prstGeom prst="rect">
              <a:avLst/>
            </a:prstGeom>
          </p:spPr>
        </p:pic>
      </p:gr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a:fillRect/>
          </a:stretch>
        </p:blipFill>
        <p:spPr>
          <a:xfrm flipH="1">
            <a:off x="8924247" y="3334641"/>
            <a:ext cx="2936577" cy="3190123"/>
          </a:xfrm>
          <a:prstGeom prst="rect">
            <a:avLst/>
          </a:prstGeom>
        </p:spPr>
      </p:pic>
      <p:grpSp>
        <p:nvGrpSpPr>
          <p:cNvPr id="3" name="组合 2"/>
          <p:cNvGrpSpPr/>
          <p:nvPr/>
        </p:nvGrpSpPr>
        <p:grpSpPr>
          <a:xfrm>
            <a:off x="4866772" y="2057399"/>
            <a:ext cx="6857867" cy="2435497"/>
            <a:chOff x="4866772" y="2374899"/>
            <a:chExt cx="6857867" cy="2435497"/>
          </a:xfrm>
        </p:grpSpPr>
        <p:sp>
          <p:nvSpPr>
            <p:cNvPr id="58" name="椭圆 57"/>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Luyện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tập</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p:cNvGrpSpPr/>
          <p:nvPr/>
        </p:nvGrpSpPr>
        <p:grpSpPr>
          <a:xfrm>
            <a:off x="4167134" y="1618642"/>
            <a:ext cx="1342443" cy="1368515"/>
            <a:chOff x="4167134" y="1936142"/>
            <a:chExt cx="1342443" cy="1368515"/>
          </a:xfrm>
        </p:grpSpPr>
        <p:sp>
          <p:nvSpPr>
            <p:cNvPr id="2" name="矩形 1"/>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03</a:t>
              </a:r>
              <a:endPar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sp>
          <p:nvSpPr>
            <p:cNvPr id="6" name="直角三角形 5"/>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6"/>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8735" y="255542"/>
            <a:ext cx="11733265" cy="1368516"/>
            <a:chOff x="458735" y="255542"/>
            <a:chExt cx="11733265" cy="1368516"/>
          </a:xfrm>
        </p:grpSpPr>
        <p:sp>
          <p:nvSpPr>
            <p:cNvPr id="2" name="矩形 1"/>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a:solidFill>
                    <a:srgbClr val="002060"/>
                  </a:solidFill>
                  <a:latin typeface="Arial" panose="020B0604020202020204"/>
                  <a:ea typeface="Times New Roman" panose="02020603050405020304" pitchFamily="18" charset="0"/>
                </a:rPr>
                <a:t>N</a:t>
              </a:r>
              <a:r>
                <a:rPr kumimoji="0" lang="vi-VN" sz="2800" b="1" i="0" u="none" strike="noStrike" kern="1200" cap="none" spc="0" normalizeH="0" baseline="0" noProof="0" dirty="0">
                  <a:ln>
                    <a:noFill/>
                  </a:ln>
                  <a:solidFill>
                    <a:srgbClr val="002060"/>
                  </a:solidFill>
                  <a:effectLst/>
                  <a:uLnTx/>
                  <a:uFillTx/>
                  <a:latin typeface="Arial" panose="020B0604020202020204"/>
                  <a:ea typeface="Times New Roman" panose="02020603050405020304" pitchFamily="18" charset="0"/>
                  <a:cs typeface="+mn-cs"/>
                </a:rPr>
                <a:t>hững việc làm tạo sự gắn kết yêu thương giữa các thành viên trong gia đình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a:ea typeface="字魂35号-经典雅黑" panose="00000500000000000000" pitchFamily="2" charset="-122"/>
                <a:cs typeface="Calibri" panose="020F0502020204030204" pitchFamily="34" charset="0"/>
              </a:endParaRPr>
            </a:p>
          </p:txBody>
        </p: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6225" t="28161" r="45048" b="36550"/>
            <a:stretch>
              <a:fillRect/>
            </a:stretch>
          </p:blipFill>
          <p:spPr>
            <a:xfrm flipH="1">
              <a:off x="561924" y="921827"/>
              <a:ext cx="646419" cy="702231"/>
            </a:xfrm>
            <a:prstGeom prst="rect">
              <a:avLst/>
            </a:prstGeom>
          </p:spPr>
        </p:pic>
      </p:grpSp>
      <p:pic>
        <p:nvPicPr>
          <p:cNvPr id="3" name="Picture 2"/>
          <p:cNvPicPr>
            <a:picLocks noChangeAspect="1"/>
          </p:cNvPicPr>
          <p:nvPr/>
        </p:nvPicPr>
        <p:blipFill>
          <a:blip r:embed="rId2"/>
          <a:stretch>
            <a:fillRect/>
          </a:stretch>
        </p:blipFill>
        <p:spPr>
          <a:xfrm>
            <a:off x="369174" y="2922359"/>
            <a:ext cx="4985454" cy="3537495"/>
          </a:xfrm>
          <a:prstGeom prst="rect">
            <a:avLst/>
          </a:prstGeom>
        </p:spPr>
      </p:pic>
      <p:grpSp>
        <p:nvGrpSpPr>
          <p:cNvPr id="5" name="Group 4"/>
          <p:cNvGrpSpPr/>
          <p:nvPr/>
        </p:nvGrpSpPr>
        <p:grpSpPr>
          <a:xfrm>
            <a:off x="4877910" y="1931542"/>
            <a:ext cx="6394514" cy="1176826"/>
            <a:chOff x="4804552" y="1790768"/>
            <a:chExt cx="4409954" cy="1739510"/>
          </a:xfrm>
        </p:grpSpPr>
        <p:sp>
          <p:nvSpPr>
            <p:cNvPr id="7" name="Speech Bubble: Rectangle with Corners Rounded 6"/>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p:cNvSpPr/>
            <p:nvPr/>
          </p:nvSpPr>
          <p:spPr>
            <a:xfrm>
              <a:off x="4961153" y="2089519"/>
              <a:ext cx="4210121" cy="7966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những việc làm cá nhân.</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2" name="Group 11"/>
          <p:cNvGrpSpPr/>
          <p:nvPr/>
        </p:nvGrpSpPr>
        <p:grpSpPr>
          <a:xfrm>
            <a:off x="5627923" y="3698697"/>
            <a:ext cx="6394514" cy="1880170"/>
            <a:chOff x="4804552" y="1790768"/>
            <a:chExt cx="4409954" cy="2133481"/>
          </a:xfrm>
        </p:grpSpPr>
        <p:sp>
          <p:nvSpPr>
            <p:cNvPr id="13" name="Speech Bubble: Rectangle with Corners Rounded 12"/>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p:cNvSpPr/>
            <p:nvPr/>
          </p:nvSpPr>
          <p:spPr>
            <a:xfrm>
              <a:off x="4904468" y="1968025"/>
              <a:ext cx="4210121" cy="19562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hoạt động chung mà cả gia đình có thể tham gia.</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ustDataLst>
      <p:tags r:id="rId3"/>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17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3091173" y="1089917"/>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Đại diện các nhóm trình bày ý tưởng của từng thành viên trong nhóm.</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5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p:cNvPicPr>
            <a:picLocks noChangeAspect="1"/>
          </p:cNvPicPr>
          <p:nvPr/>
        </p:nvPicPr>
        <p:blipFill>
          <a:blip r:embed="rId1" cstate="screen"/>
          <a:stretch>
            <a:fillRect/>
          </a:stretch>
        </p:blipFill>
        <p:spPr>
          <a:xfrm>
            <a:off x="481136" y="2012950"/>
            <a:ext cx="692237" cy="1520824"/>
          </a:xfrm>
          <a:prstGeom prst="rect">
            <a:avLst/>
          </a:prstGeom>
        </p:spPr>
      </p:pic>
      <p:grpSp>
        <p:nvGrpSpPr>
          <p:cNvPr id="30" name="组合 42"/>
          <p:cNvGrpSpPr/>
          <p:nvPr/>
        </p:nvGrpSpPr>
        <p:grpSpPr>
          <a:xfrm>
            <a:off x="2228491" y="1499114"/>
            <a:ext cx="5447439" cy="1909673"/>
            <a:chOff x="2419609" y="1576016"/>
            <a:chExt cx="5447439" cy="1909673"/>
          </a:xfrm>
        </p:grpSpPr>
        <p:sp>
          <p:nvSpPr>
            <p:cNvPr id="32"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sp>
          <p:nvSpPr>
            <p:cNvPr id="33"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sp>
          <p:nvSpPr>
            <p:cNvPr id="34"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sp>
          <p:nvSpPr>
            <p:cNvPr id="35"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endPar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endParaRPr>
            </a:p>
          </p:txBody>
        </p:sp>
      </p:grpSp>
      <p:grpSp>
        <p:nvGrpSpPr>
          <p:cNvPr id="36" name="Google Shape;862;p35"/>
          <p:cNvGrpSpPr/>
          <p:nvPr/>
        </p:nvGrpSpPr>
        <p:grpSpPr>
          <a:xfrm>
            <a:off x="1273997" y="595630"/>
            <a:ext cx="10023924" cy="4827905"/>
            <a:chOff x="6530374" y="1560189"/>
            <a:chExt cx="1045566" cy="505315"/>
          </a:xfrm>
        </p:grpSpPr>
        <p:sp>
          <p:nvSpPr>
            <p:cNvPr id="37"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38"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39"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0"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1"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2"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3"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4"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5"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6"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7"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8"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49"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0"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1"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2"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4"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5"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6"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7"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8"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59"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0"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1"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2"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3"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4"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5"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6"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7"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8"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69"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0"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1"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2"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3"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4"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5"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6"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7"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8"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79"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0"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1"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2"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sp>
          <p:nvSpPr>
            <p:cNvPr id="83"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44546A"/>
                </a:solidFill>
                <a:effectLst/>
                <a:uLnTx/>
                <a:uFillTx/>
                <a:latin typeface="Arial" panose="020B0604020202020204"/>
                <a:cs typeface="+mn-cs"/>
              </a:endParaRPr>
            </a:p>
          </p:txBody>
        </p:sp>
      </p:grpSp>
      <p:pic>
        <p:nvPicPr>
          <p:cNvPr id="85" name="图片 13"/>
          <p:cNvPicPr>
            <a:picLocks noChangeAspect="1"/>
          </p:cNvPicPr>
          <p:nvPr/>
        </p:nvPicPr>
        <p:blipFill>
          <a:blip r:embed="rId2"/>
          <a:stretch>
            <a:fillRect/>
          </a:stretch>
        </p:blipFill>
        <p:spPr>
          <a:xfrm>
            <a:off x="5948767" y="489110"/>
            <a:ext cx="838200" cy="1323975"/>
          </a:xfrm>
          <a:prstGeom prst="rect">
            <a:avLst/>
          </a:prstGeom>
        </p:spPr>
      </p:pic>
      <p:pic>
        <p:nvPicPr>
          <p:cNvPr id="86" name="图片 15"/>
          <p:cNvPicPr>
            <a:picLocks noChangeAspect="1"/>
          </p:cNvPicPr>
          <p:nvPr/>
        </p:nvPicPr>
        <p:blipFill>
          <a:blip r:embed="rId3"/>
          <a:stretch>
            <a:fillRect/>
          </a:stretch>
        </p:blipFill>
        <p:spPr>
          <a:xfrm>
            <a:off x="5205569" y="895509"/>
            <a:ext cx="419100" cy="657225"/>
          </a:xfrm>
          <a:prstGeom prst="rect">
            <a:avLst/>
          </a:prstGeom>
        </p:spPr>
      </p:pic>
      <p:pic>
        <p:nvPicPr>
          <p:cNvPr id="87" name="图片 17"/>
          <p:cNvPicPr>
            <a:picLocks noChangeAspect="1"/>
          </p:cNvPicPr>
          <p:nvPr/>
        </p:nvPicPr>
        <p:blipFill>
          <a:blip r:embed="rId4" cstate="screen"/>
          <a:stretch>
            <a:fillRect/>
          </a:stretch>
        </p:blipFill>
        <p:spPr>
          <a:xfrm>
            <a:off x="2490771" y="2876073"/>
            <a:ext cx="633413" cy="1785939"/>
          </a:xfrm>
          <a:prstGeom prst="rect">
            <a:avLst/>
          </a:prstGeom>
        </p:spPr>
      </p:pic>
      <p:pic>
        <p:nvPicPr>
          <p:cNvPr id="95" name="图片 19"/>
          <p:cNvPicPr>
            <a:picLocks noChangeAspect="1"/>
          </p:cNvPicPr>
          <p:nvPr/>
        </p:nvPicPr>
        <p:blipFill rotWithShape="1">
          <a:blip r:embed="rId5" cstate="print">
            <a:extLst>
              <a:ext uri="{28A0092B-C50C-407E-A947-70E740481C1C}">
                <a14:useLocalDpi xmlns:a14="http://schemas.microsoft.com/office/drawing/2010/main" val="0"/>
              </a:ext>
            </a:extLst>
          </a:blip>
          <a:srcRect t="29646" b="3546"/>
          <a:stretch>
            <a:fillRect/>
          </a:stretch>
        </p:blipFill>
        <p:spPr>
          <a:xfrm>
            <a:off x="8988845" y="3820301"/>
            <a:ext cx="3277485" cy="3284458"/>
          </a:xfrm>
          <a:prstGeom prst="rect">
            <a:avLst/>
          </a:prstGeom>
        </p:spPr>
      </p:pic>
      <p:sp>
        <p:nvSpPr>
          <p:cNvPr id="96" name="TextBox 95"/>
          <p:cNvSpPr txBox="1"/>
          <p:nvPr/>
        </p:nvSpPr>
        <p:spPr>
          <a:xfrm>
            <a:off x="2627518" y="1780136"/>
            <a:ext cx="8171742" cy="2400657"/>
          </a:xfrm>
          <a:prstGeom prst="rect">
            <a:avLst/>
          </a:prstGeom>
          <a:noFill/>
        </p:spPr>
        <p:txBody>
          <a:bodyPr wrap="square">
            <a:spAutoFit/>
          </a:bodyPr>
          <a:lstStyle/>
          <a:p>
            <a:pPr lvl="0" algn="just"/>
            <a:r>
              <a:rPr lang="vi-VN" sz="30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Để tạo sự gắn kết yêu thương giữa các thành viên trong gia đình, mỗi người đều có thể hành động cá nhân. Nhưng nếu các thành viên trong gia đình cùng tham gia hoạt động chung như các em đã đề xuất thì sự gắn kết ấy sẽ bền chặt hơn.</a:t>
            </a:r>
            <a:endParaRPr kumimoji="0" lang="en-US" sz="30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7"/>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3821" y="2628546"/>
            <a:ext cx="10364098" cy="1457070"/>
          </a:xfrm>
          <a:prstGeom prst="rect">
            <a:avLst/>
          </a:prstGeom>
        </p:spPr>
      </p:pic>
      <p:sp>
        <p:nvSpPr>
          <p:cNvPr id="5" name="TextBox 4"/>
          <p:cNvSpPr txBox="1"/>
          <p:nvPr/>
        </p:nvSpPr>
        <p:spPr>
          <a:xfrm>
            <a:off x="226031" y="1428108"/>
            <a:ext cx="3647326" cy="584775"/>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Chủ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tuần</a:t>
            </a:r>
            <a:r>
              <a:rPr lang="en-US" sz="3200" b="1" dirty="0">
                <a:latin typeface="Calibri" panose="020F0502020204030204" pitchFamily="34" charset="0"/>
                <a:cs typeface="Calibri" panose="020F0502020204030204" pitchFamily="34" charset="0"/>
              </a:rPr>
              <a:t> 18:</a:t>
            </a:r>
            <a:endParaRPr lang="en-US" sz="3200" b="1"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p:cNvPicPr>
            <a:picLocks noChangeAspect="1"/>
          </p:cNvPicPr>
          <p:nvPr/>
        </p:nvPicPr>
        <p:blipFill rotWithShape="1">
          <a:blip r:embed="rId2">
            <a:extLst>
              <a:ext uri="{28A0092B-C50C-407E-A947-70E740481C1C}">
                <a14:useLocalDpi xmlns:a14="http://schemas.microsoft.com/office/drawing/2010/main" val="0"/>
              </a:ext>
            </a:extLst>
          </a:blip>
          <a:srcRect t="70001"/>
          <a:stretch>
            <a:fillRect/>
          </a:stretch>
        </p:blipFill>
        <p:spPr>
          <a:xfrm rot="5400000">
            <a:off x="-1600200" y="1600200"/>
            <a:ext cx="6858000" cy="3657600"/>
          </a:xfrm>
          <a:prstGeom prst="rect">
            <a:avLst/>
          </a:prstGeom>
        </p:spPr>
      </p:pic>
      <p:grpSp>
        <p:nvGrpSpPr>
          <p:cNvPr id="19" name="组合 18"/>
          <p:cNvGrpSpPr/>
          <p:nvPr/>
        </p:nvGrpSpPr>
        <p:grpSpPr>
          <a:xfrm>
            <a:off x="-487360" y="2330048"/>
            <a:ext cx="4692430" cy="4702414"/>
            <a:chOff x="381000" y="609600"/>
            <a:chExt cx="5969000" cy="598170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29646" b="3546"/>
            <a:stretch>
              <a:fillRect/>
            </a:stretch>
          </p:blipFill>
          <p:spPr>
            <a:xfrm>
              <a:off x="381000" y="609600"/>
              <a:ext cx="5969000" cy="59817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38889" t="75185" r="38611" b="15556"/>
            <a:stretch>
              <a:fillRect/>
            </a:stretch>
          </p:blipFill>
          <p:spPr>
            <a:xfrm>
              <a:off x="2022475" y="4395141"/>
              <a:ext cx="2584450" cy="1595339"/>
            </a:xfrm>
            <a:prstGeom prst="rect">
              <a:avLst/>
            </a:prstGeom>
          </p:spPr>
        </p:pic>
      </p:gr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a:fillRect/>
          </a:stretch>
        </p:blipFill>
        <p:spPr>
          <a:xfrm flipH="1">
            <a:off x="2479715" y="4496242"/>
            <a:ext cx="2031723" cy="2207143"/>
          </a:xfrm>
          <a:prstGeom prst="rect">
            <a:avLst/>
          </a:prstGeom>
        </p:spPr>
      </p:pic>
      <p:pic>
        <p:nvPicPr>
          <p:cNvPr id="53" name="图片 56"/>
          <p:cNvPicPr>
            <a:picLocks noChangeAspect="1"/>
          </p:cNvPicPr>
          <p:nvPr/>
        </p:nvPicPr>
        <p:blipFill rotWithShape="1">
          <a:blip r:embed="rId6" cstate="print">
            <a:extLst>
              <a:ext uri="{28A0092B-C50C-407E-A947-70E740481C1C}">
                <a14:useLocalDpi xmlns:a14="http://schemas.microsoft.com/office/drawing/2010/main" val="0"/>
              </a:ext>
            </a:extLst>
          </a:blip>
          <a:srcRect l="32031" r="27777"/>
          <a:stretch>
            <a:fillRect/>
          </a:stretch>
        </p:blipFill>
        <p:spPr>
          <a:xfrm rot="5400000">
            <a:off x="6609203" y="-1072438"/>
            <a:ext cx="2631193" cy="8534400"/>
          </a:xfrm>
          <a:prstGeom prst="rect">
            <a:avLst/>
          </a:prstGeom>
        </p:spPr>
      </p:pic>
      <p:sp>
        <p:nvSpPr>
          <p:cNvPr id="2" name="TextBox 1"/>
          <p:cNvSpPr txBox="1"/>
          <p:nvPr/>
        </p:nvSpPr>
        <p:spPr>
          <a:xfrm>
            <a:off x="3761369" y="2048698"/>
            <a:ext cx="7868977" cy="1754326"/>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3: Chia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sẻ</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hoạch</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sau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trải</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nghiệm</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7"/>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p:cNvPicPr>
            <a:picLocks noChangeAspect="1"/>
          </p:cNvPicPr>
          <p:nvPr/>
        </p:nvPicPr>
        <p:blipFill rotWithShape="1">
          <a:blip r:embed="rId2">
            <a:extLst>
              <a:ext uri="{28A0092B-C50C-407E-A947-70E740481C1C}">
                <a14:useLocalDpi xmlns:a14="http://schemas.microsoft.com/office/drawing/2010/main" val="0"/>
              </a:ext>
            </a:extLst>
          </a:blip>
          <a:srcRect t="70001"/>
          <a:stretch>
            <a:fillRect/>
          </a:stretch>
        </p:blipFill>
        <p:spPr>
          <a:xfrm rot="5400000">
            <a:off x="-1600200" y="1600200"/>
            <a:ext cx="6858000" cy="3657600"/>
          </a:xfrm>
          <a:prstGeom prst="rect">
            <a:avLst/>
          </a:prstGeom>
        </p:spPr>
      </p:pic>
      <p:grpSp>
        <p:nvGrpSpPr>
          <p:cNvPr id="19" name="组合 18"/>
          <p:cNvGrpSpPr/>
          <p:nvPr/>
        </p:nvGrpSpPr>
        <p:grpSpPr>
          <a:xfrm>
            <a:off x="-487360" y="2330048"/>
            <a:ext cx="4692430" cy="4702414"/>
            <a:chOff x="381000" y="609600"/>
            <a:chExt cx="5969000" cy="598170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29646" b="3546"/>
            <a:stretch>
              <a:fillRect/>
            </a:stretch>
          </p:blipFill>
          <p:spPr>
            <a:xfrm>
              <a:off x="381000" y="609600"/>
              <a:ext cx="5969000" cy="59817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38889" t="75185" r="38611" b="15556"/>
            <a:stretch>
              <a:fillRect/>
            </a:stretch>
          </p:blipFill>
          <p:spPr>
            <a:xfrm>
              <a:off x="2022475" y="4395141"/>
              <a:ext cx="2584450" cy="1595339"/>
            </a:xfrm>
            <a:prstGeom prst="rect">
              <a:avLst/>
            </a:prstGeom>
          </p:spPr>
        </p:pic>
      </p:gr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a:fillRect/>
          </a:stretch>
        </p:blipFill>
        <p:spPr>
          <a:xfrm flipH="1">
            <a:off x="2479715" y="4496242"/>
            <a:ext cx="2031723" cy="2207143"/>
          </a:xfrm>
          <a:prstGeom prst="rect">
            <a:avLst/>
          </a:prstGeom>
        </p:spPr>
      </p:pic>
      <p:pic>
        <p:nvPicPr>
          <p:cNvPr id="53" name="图片 56"/>
          <p:cNvPicPr>
            <a:picLocks noChangeAspect="1"/>
          </p:cNvPicPr>
          <p:nvPr/>
        </p:nvPicPr>
        <p:blipFill rotWithShape="1">
          <a:blip r:embed="rId6" cstate="print">
            <a:extLst>
              <a:ext uri="{28A0092B-C50C-407E-A947-70E740481C1C}">
                <a14:useLocalDpi xmlns:a14="http://schemas.microsoft.com/office/drawing/2010/main" val="0"/>
              </a:ext>
            </a:extLst>
          </a:blip>
          <a:srcRect l="32031" r="27777"/>
          <a:stretch>
            <a:fillRect/>
          </a:stretch>
        </p:blipFill>
        <p:spPr>
          <a:xfrm rot="5400000">
            <a:off x="6609203" y="-1072438"/>
            <a:ext cx="2631193" cy="8534400"/>
          </a:xfrm>
          <a:prstGeom prst="rect">
            <a:avLst/>
          </a:prstGeom>
        </p:spPr>
      </p:pic>
      <p:sp>
        <p:nvSpPr>
          <p:cNvPr id="2" name="TextBox 1"/>
          <p:cNvSpPr txBox="1"/>
          <p:nvPr/>
        </p:nvSpPr>
        <p:spPr>
          <a:xfrm>
            <a:off x="3761369" y="1956231"/>
            <a:ext cx="8430631" cy="2585323"/>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Lập kế hoạch cho “Ngày cuối tuần yêu thương” của gia đình</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7"/>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7367755" y="-2820853"/>
            <a:ext cx="6858000" cy="12192000"/>
          </a:xfrm>
          <a:prstGeom prst="rect">
            <a:avLst/>
          </a:prstGeom>
        </p:spPr>
      </p:pic>
      <p:sp>
        <p:nvSpPr>
          <p:cNvPr id="27" name="矩形 26"/>
          <p:cNvSpPr/>
          <p:nvPr/>
        </p:nvSpPr>
        <p:spPr>
          <a:xfrm>
            <a:off x="2521107" y="-168602"/>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p:cNvPicPr>
            <a:picLocks noChangeAspect="1"/>
          </p:cNvPicPr>
          <p:nvPr/>
        </p:nvPicPr>
        <p:blipFill rotWithShape="1">
          <a:blip r:embed="rId2">
            <a:extLst>
              <a:ext uri="{28A0092B-C50C-407E-A947-70E740481C1C}">
                <a14:useLocalDpi xmlns:a14="http://schemas.microsoft.com/office/drawing/2010/main" val="0"/>
              </a:ext>
            </a:extLst>
          </a:blip>
          <a:srcRect l="32031" r="27777"/>
          <a:stretch>
            <a:fillRect/>
          </a:stretch>
        </p:blipFill>
        <p:spPr>
          <a:xfrm rot="5400000">
            <a:off x="4717830" y="-2838666"/>
            <a:ext cx="2756340" cy="12192000"/>
          </a:xfrm>
          <a:prstGeom prst="rect">
            <a:avLst/>
          </a:prstGeom>
        </p:spPr>
      </p:pic>
      <p:grpSp>
        <p:nvGrpSpPr>
          <p:cNvPr id="19" name="组合 18"/>
          <p:cNvGrpSpPr/>
          <p:nvPr/>
        </p:nvGrpSpPr>
        <p:grpSpPr>
          <a:xfrm>
            <a:off x="12444" y="665934"/>
            <a:ext cx="4692430" cy="4702414"/>
            <a:chOff x="381000" y="609600"/>
            <a:chExt cx="5969000" cy="598170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29646" b="3546"/>
            <a:stretch>
              <a:fillRect/>
            </a:stretch>
          </p:blipFill>
          <p:spPr>
            <a:xfrm>
              <a:off x="381000" y="609600"/>
              <a:ext cx="5969000" cy="59817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38889" t="75185" r="38611" b="15556"/>
            <a:stretch>
              <a:fillRect/>
            </a:stretch>
          </p:blipFill>
          <p:spPr>
            <a:xfrm>
              <a:off x="2022475" y="4395141"/>
              <a:ext cx="2584450" cy="1595339"/>
            </a:xfrm>
            <a:prstGeom prst="rect">
              <a:avLst/>
            </a:prstGeom>
          </p:spPr>
        </p:pic>
      </p:gr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a:fillRect/>
          </a:stretch>
        </p:blipFill>
        <p:spPr>
          <a:xfrm flipH="1">
            <a:off x="8924247" y="3334641"/>
            <a:ext cx="2936577" cy="3190123"/>
          </a:xfrm>
          <a:prstGeom prst="rect">
            <a:avLst/>
          </a:prstGeom>
        </p:spPr>
      </p:pic>
      <p:grpSp>
        <p:nvGrpSpPr>
          <p:cNvPr id="3" name="组合 2"/>
          <p:cNvGrpSpPr/>
          <p:nvPr/>
        </p:nvGrpSpPr>
        <p:grpSpPr>
          <a:xfrm>
            <a:off x="4866772" y="2057399"/>
            <a:ext cx="6857867" cy="2435497"/>
            <a:chOff x="4866772" y="2374899"/>
            <a:chExt cx="6857867" cy="2435497"/>
          </a:xfrm>
        </p:grpSpPr>
        <p:sp>
          <p:nvSpPr>
            <p:cNvPr id="58" name="椭圆 57"/>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Khởi</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động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p:cNvGrpSpPr/>
          <p:nvPr/>
        </p:nvGrpSpPr>
        <p:grpSpPr>
          <a:xfrm>
            <a:off x="4167134" y="1618642"/>
            <a:ext cx="1342443" cy="1368515"/>
            <a:chOff x="4167134" y="1936142"/>
            <a:chExt cx="1342443" cy="1368515"/>
          </a:xfrm>
        </p:grpSpPr>
        <p:sp>
          <p:nvSpPr>
            <p:cNvPr id="2" name="矩形 1"/>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01</a:t>
              </a:r>
              <a:endPar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sp>
          <p:nvSpPr>
            <p:cNvPr id="6" name="直角三角形 5"/>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6"/>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carrying a baby&#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57225" y="1419224"/>
            <a:ext cx="5210175" cy="5343525"/>
          </a:xfrm>
          <a:prstGeom prst="rect">
            <a:avLst/>
          </a:prstGeom>
        </p:spPr>
      </p:pic>
      <p:sp>
        <p:nvSpPr>
          <p:cNvPr id="4" name="Rectangle: Rounded Corners 3"/>
          <p:cNvSpPr/>
          <p:nvPr/>
        </p:nvSpPr>
        <p:spPr>
          <a:xfrm>
            <a:off x="3328668" y="635096"/>
            <a:ext cx="7796532" cy="1603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4400" b="1" dirty="0" err="1">
                <a:solidFill>
                  <a:srgbClr val="002060"/>
                </a:solidFill>
                <a:latin typeface="Calibri" panose="020F0502020204030204"/>
              </a:rPr>
              <a:t>Vì</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sao</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bạn</a:t>
            </a:r>
            <a:r>
              <a:rPr lang="en-US" sz="4400" b="1" dirty="0">
                <a:solidFill>
                  <a:srgbClr val="002060"/>
                </a:solidFill>
                <a:latin typeface="Calibri" panose="020F0502020204030204"/>
              </a:rPr>
              <a:t> nhỏ </a:t>
            </a:r>
            <a:r>
              <a:rPr lang="en-US" sz="4400" b="1" dirty="0" err="1">
                <a:solidFill>
                  <a:srgbClr val="002060"/>
                </a:solidFill>
                <a:latin typeface="Calibri" panose="020F0502020204030204"/>
              </a:rPr>
              <a:t>trong</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bài</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hát</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lại</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thích</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đi</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cùng</a:t>
            </a:r>
            <a:r>
              <a:rPr lang="en-US" sz="4400" b="1" dirty="0">
                <a:solidFill>
                  <a:srgbClr val="002060"/>
                </a:solidFill>
                <a:latin typeface="Calibri" panose="020F0502020204030204"/>
              </a:rPr>
              <a:t> </a:t>
            </a:r>
            <a:r>
              <a:rPr lang="en-US" sz="4400" b="1" dirty="0" err="1">
                <a:solidFill>
                  <a:srgbClr val="002060"/>
                </a:solidFill>
                <a:latin typeface="Calibri" panose="020F0502020204030204"/>
              </a:rPr>
              <a:t>bố</a:t>
            </a:r>
            <a:r>
              <a:rPr lang="en-US" sz="4400" b="1" dirty="0">
                <a:solidFill>
                  <a:srgbClr val="002060"/>
                </a:solidFill>
                <a:latin typeface="Calibri" panose="020F0502020204030204"/>
              </a:rPr>
              <a:t>? </a:t>
            </a:r>
            <a:endParaRPr lang="en-US" sz="4000" dirty="0">
              <a:solidFill>
                <a:srgbClr val="002060"/>
              </a:solidFill>
              <a:latin typeface="Calibri" panose="020F0502020204030204"/>
            </a:endParaRPr>
          </a:p>
        </p:txBody>
      </p:sp>
      <p:sp>
        <p:nvSpPr>
          <p:cNvPr id="5" name="Rectangle: Rounded Corners 4"/>
          <p:cNvSpPr/>
          <p:nvPr/>
        </p:nvSpPr>
        <p:spPr>
          <a:xfrm>
            <a:off x="3862068" y="2778222"/>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vi-VN" sz="3600" b="1" dirty="0">
                <a:solidFill>
                  <a:srgbClr val="002060"/>
                </a:solidFill>
                <a:latin typeface="Calibri" panose="020F0502020204030204"/>
              </a:rPr>
              <a:t>Em thường làm những hoạt động nào cùng người thân trong gia đình? </a:t>
            </a:r>
            <a:endParaRPr lang="en-US" sz="3200" dirty="0">
              <a:solidFill>
                <a:srgbClr val="002060"/>
              </a:solidFill>
              <a:latin typeface="Calibri" panose="020F0502020204030204"/>
            </a:endParaRPr>
          </a:p>
        </p:txBody>
      </p:sp>
      <p:sp>
        <p:nvSpPr>
          <p:cNvPr id="6" name="Rectangle: Rounded Corners 5"/>
          <p:cNvSpPr/>
          <p:nvPr/>
        </p:nvSpPr>
        <p:spPr>
          <a:xfrm>
            <a:off x="3957318" y="4445097"/>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vi-VN" sz="3600" b="1" dirty="0">
                <a:solidFill>
                  <a:srgbClr val="002060"/>
                </a:solidFill>
                <a:latin typeface="Calibri" panose="020F0502020204030204"/>
              </a:rPr>
              <a:t>Những hoạt động đó thường diễn ra vào thời gian nào trong tuần?</a:t>
            </a:r>
            <a:endParaRPr lang="en-US" sz="3200" dirty="0">
              <a:solidFill>
                <a:srgbClr val="002060"/>
              </a:solidFill>
              <a:latin typeface="Calibri" panose="020F0502020204030204"/>
            </a:endParaRPr>
          </a:p>
        </p:txBody>
      </p:sp>
    </p:spTree>
    <p:custDataLst>
      <p:tags r:id="rId2"/>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pic>
        <p:nvPicPr>
          <p:cNvPr id="57" name="图片 56"/>
          <p:cNvPicPr>
            <a:picLocks noChangeAspect="1"/>
          </p:cNvPicPr>
          <p:nvPr/>
        </p:nvPicPr>
        <p:blipFill rotWithShape="1">
          <a:blip r:embed="rId2">
            <a:extLst>
              <a:ext uri="{28A0092B-C50C-407E-A947-70E740481C1C}">
                <a14:useLocalDpi xmlns:a14="http://schemas.microsoft.com/office/drawing/2010/main" val="0"/>
              </a:ext>
            </a:extLst>
          </a:blip>
          <a:srcRect l="32031" r="27777"/>
          <a:stretch>
            <a:fillRect/>
          </a:stretch>
        </p:blipFill>
        <p:spPr>
          <a:xfrm rot="5400000">
            <a:off x="4717830" y="-2838666"/>
            <a:ext cx="2756340" cy="12192000"/>
          </a:xfrm>
          <a:prstGeom prst="rect">
            <a:avLst/>
          </a:prstGeom>
        </p:spPr>
      </p:pic>
      <p:grpSp>
        <p:nvGrpSpPr>
          <p:cNvPr id="19" name="组合 18"/>
          <p:cNvGrpSpPr/>
          <p:nvPr/>
        </p:nvGrpSpPr>
        <p:grpSpPr>
          <a:xfrm>
            <a:off x="12444" y="665934"/>
            <a:ext cx="4692430" cy="4702414"/>
            <a:chOff x="381000" y="609600"/>
            <a:chExt cx="5969000" cy="598170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29646" b="3546"/>
            <a:stretch>
              <a:fillRect/>
            </a:stretch>
          </p:blipFill>
          <p:spPr>
            <a:xfrm>
              <a:off x="381000" y="609600"/>
              <a:ext cx="5969000" cy="59817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38889" t="75185" r="38611" b="15556"/>
            <a:stretch>
              <a:fillRect/>
            </a:stretch>
          </p:blipFill>
          <p:spPr>
            <a:xfrm>
              <a:off x="2022475" y="4395141"/>
              <a:ext cx="2584450" cy="1595339"/>
            </a:xfrm>
            <a:prstGeom prst="rect">
              <a:avLst/>
            </a:prstGeom>
          </p:spPr>
        </p:pic>
      </p:gr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a:fillRect/>
          </a:stretch>
        </p:blipFill>
        <p:spPr>
          <a:xfrm flipH="1">
            <a:off x="8924247" y="3334641"/>
            <a:ext cx="2936577" cy="3190123"/>
          </a:xfrm>
          <a:prstGeom prst="rect">
            <a:avLst/>
          </a:prstGeom>
        </p:spPr>
      </p:pic>
      <p:grpSp>
        <p:nvGrpSpPr>
          <p:cNvPr id="3" name="组合 2"/>
          <p:cNvGrpSpPr/>
          <p:nvPr/>
        </p:nvGrpSpPr>
        <p:grpSpPr>
          <a:xfrm>
            <a:off x="4866772" y="2057399"/>
            <a:ext cx="6857867" cy="2435497"/>
            <a:chOff x="4866772" y="2374899"/>
            <a:chExt cx="6857867" cy="2435497"/>
          </a:xfrm>
        </p:grpSpPr>
        <p:sp>
          <p:nvSpPr>
            <p:cNvPr id="58" name="椭圆 57"/>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sp>
          <p:nvSpPr>
            <p:cNvPr id="52" name="iṡ1ïḋé"/>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Khám</a:t>
              </a:r>
              <a:r>
                <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 </a:t>
              </a: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phá</a:t>
              </a:r>
              <a:endPar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endParaRPr>
            </a:p>
          </p:txBody>
        </p:sp>
      </p:grpSp>
      <p:grpSp>
        <p:nvGrpSpPr>
          <p:cNvPr id="8" name="组合 7"/>
          <p:cNvGrpSpPr/>
          <p:nvPr/>
        </p:nvGrpSpPr>
        <p:grpSpPr>
          <a:xfrm>
            <a:off x="4167134" y="1618642"/>
            <a:ext cx="1342443" cy="1368515"/>
            <a:chOff x="4167134" y="1936142"/>
            <a:chExt cx="1342443" cy="1368515"/>
          </a:xfrm>
        </p:grpSpPr>
        <p:sp>
          <p:nvSpPr>
            <p:cNvPr id="2" name="矩形 1"/>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sp>
          <p:nvSpPr>
            <p:cNvPr id="53" name="iṡ1ïḋé"/>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字魂35号-经典雅黑" panose="00000500000000000000" pitchFamily="2" charset="-122"/>
                  <a:cs typeface="+mn-cs"/>
                </a:rPr>
                <a:t>02</a:t>
              </a:r>
              <a:endPar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字魂35号-经典雅黑" panose="00000500000000000000" pitchFamily="2" charset="-122"/>
                <a:cs typeface="+mn-cs"/>
              </a:endParaRPr>
            </a:p>
          </p:txBody>
        </p:sp>
        <p:sp>
          <p:nvSpPr>
            <p:cNvPr id="6" name="直角三角形 5"/>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cs typeface="+mn-cs"/>
              </a:endParaRPr>
            </a:p>
          </p:txBody>
        </p:sp>
      </p:grpSp>
    </p:spTree>
    <p:custDataLst>
      <p:tags r:id="rId6"/>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p:cNvPicPr>
            <a:picLocks noChangeAspect="1"/>
          </p:cNvPicPr>
          <p:nvPr/>
        </p:nvPicPr>
        <p:blipFill rotWithShape="1">
          <a:blip r:embed="rId2">
            <a:extLst>
              <a:ext uri="{28A0092B-C50C-407E-A947-70E740481C1C}">
                <a14:useLocalDpi xmlns:a14="http://schemas.microsoft.com/office/drawing/2010/main" val="0"/>
              </a:ext>
            </a:extLst>
          </a:blip>
          <a:srcRect t="70001"/>
          <a:stretch>
            <a:fillRect/>
          </a:stretch>
        </p:blipFill>
        <p:spPr>
          <a:xfrm rot="5400000">
            <a:off x="-1600200" y="1600200"/>
            <a:ext cx="6858000" cy="3657600"/>
          </a:xfrm>
          <a:prstGeom prst="rect">
            <a:avLst/>
          </a:prstGeom>
        </p:spPr>
      </p:pic>
      <p:grpSp>
        <p:nvGrpSpPr>
          <p:cNvPr id="19" name="组合 18"/>
          <p:cNvGrpSpPr/>
          <p:nvPr/>
        </p:nvGrpSpPr>
        <p:grpSpPr>
          <a:xfrm>
            <a:off x="-487360" y="2330048"/>
            <a:ext cx="4692430" cy="4702414"/>
            <a:chOff x="381000" y="609600"/>
            <a:chExt cx="5969000" cy="598170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29646" b="3546"/>
            <a:stretch>
              <a:fillRect/>
            </a:stretch>
          </p:blipFill>
          <p:spPr>
            <a:xfrm>
              <a:off x="381000" y="609600"/>
              <a:ext cx="5969000" cy="5981700"/>
            </a:xfrm>
            <a:prstGeom prst="rect">
              <a:avLst/>
            </a:prstGeom>
          </p:spPr>
        </p:pic>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38889" t="75185" r="38611" b="15556"/>
            <a:stretch>
              <a:fillRect/>
            </a:stretch>
          </p:blipFill>
          <p:spPr>
            <a:xfrm>
              <a:off x="2022475" y="4395141"/>
              <a:ext cx="2584450" cy="1595339"/>
            </a:xfrm>
            <a:prstGeom prst="rect">
              <a:avLst/>
            </a:prstGeom>
          </p:spPr>
        </p:pic>
      </p:gr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a:fillRect/>
          </a:stretch>
        </p:blipFill>
        <p:spPr>
          <a:xfrm flipH="1">
            <a:off x="2479715" y="4496242"/>
            <a:ext cx="2031723" cy="2207143"/>
          </a:xfrm>
          <a:prstGeom prst="rect">
            <a:avLst/>
          </a:prstGeom>
        </p:spPr>
      </p:pic>
      <p:pic>
        <p:nvPicPr>
          <p:cNvPr id="53" name="图片 56"/>
          <p:cNvPicPr>
            <a:picLocks noChangeAspect="1"/>
          </p:cNvPicPr>
          <p:nvPr/>
        </p:nvPicPr>
        <p:blipFill rotWithShape="1">
          <a:blip r:embed="rId6" cstate="print">
            <a:extLst>
              <a:ext uri="{28A0092B-C50C-407E-A947-70E740481C1C}">
                <a14:useLocalDpi xmlns:a14="http://schemas.microsoft.com/office/drawing/2010/main" val="0"/>
              </a:ext>
            </a:extLst>
          </a:blip>
          <a:srcRect l="32031" r="27777"/>
          <a:stretch>
            <a:fillRect/>
          </a:stretch>
        </p:blipFill>
        <p:spPr>
          <a:xfrm rot="5400000">
            <a:off x="6609203" y="-1072438"/>
            <a:ext cx="2631193" cy="8534400"/>
          </a:xfrm>
          <a:prstGeom prst="rect">
            <a:avLst/>
          </a:prstGeom>
        </p:spPr>
      </p:pic>
      <p:sp>
        <p:nvSpPr>
          <p:cNvPr id="2" name="TextBox 1"/>
          <p:cNvSpPr txBox="1"/>
          <p:nvPr/>
        </p:nvSpPr>
        <p:spPr>
          <a:xfrm>
            <a:off x="3566160" y="2028150"/>
            <a:ext cx="8625840" cy="2031325"/>
          </a:xfrm>
          <a:prstGeom prst="rect">
            <a:avLst/>
          </a:prstGeom>
          <a:noFill/>
        </p:spPr>
        <p:txBody>
          <a:bodyPr wrap="square" rtlCol="0">
            <a:spAutoFit/>
          </a:bodyPr>
          <a:lstStyle/>
          <a:p>
            <a:pPr lvl="0" algn="ctr"/>
            <a:r>
              <a:rPr lang="en-US"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1:Chia sẻ những trải nghiệm gắn kết yêu thương giữa các thành viên trong gia đình em </a:t>
            </a:r>
            <a:endParaRPr kumimoji="0" lang="en-US" sz="4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7"/>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8735" y="255542"/>
            <a:ext cx="11733265" cy="1368516"/>
            <a:chOff x="458735" y="255542"/>
            <a:chExt cx="11733265" cy="1368516"/>
          </a:xfrm>
        </p:grpSpPr>
        <p:sp>
          <p:nvSpPr>
            <p:cNvPr id="2" name="矩形 1"/>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nl-NL" sz="2800" b="1" dirty="0">
                  <a:solidFill>
                    <a:srgbClr val="002060"/>
                  </a:solidFill>
                  <a:effectLst/>
                  <a:latin typeface="+mj-lt"/>
                  <a:ea typeface="Times New Roman" panose="02020603050405020304" pitchFamily="18" charset="0"/>
                </a:rPr>
                <a:t>Chia sẻ những trải nghiệm gắn kết yêu thương giữa các thành viên trong gia đình em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字魂35号-经典雅黑" panose="00000500000000000000" pitchFamily="2" charset="-122"/>
                <a:cs typeface="Calibri" panose="020F0502020204030204" pitchFamily="34" charset="0"/>
              </a:endParaRPr>
            </a:p>
          </p:txBody>
        </p: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6225" t="28161" r="45048" b="36550"/>
            <a:stretch>
              <a:fillRect/>
            </a:stretch>
          </p:blipFill>
          <p:spPr>
            <a:xfrm flipH="1">
              <a:off x="561924" y="921827"/>
              <a:ext cx="646419" cy="702231"/>
            </a:xfrm>
            <a:prstGeom prst="rect">
              <a:avLst/>
            </a:prstGeom>
          </p:spPr>
        </p:pic>
      </p:grpSp>
      <p:sp>
        <p:nvSpPr>
          <p:cNvPr id="8" name="Hình chữ nhật: Góc Tròn 4"/>
          <p:cNvSpPr/>
          <p:nvPr/>
        </p:nvSpPr>
        <p:spPr>
          <a:xfrm>
            <a:off x="6303012" y="2057689"/>
            <a:ext cx="5451071" cy="1476621"/>
          </a:xfrm>
          <a:prstGeom prst="roundRect">
            <a:avLst/>
          </a:prstGeom>
          <a:solidFill>
            <a:srgbClr val="CCFFFF"/>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Kể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nhau</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Hình chữ nhật: Góc Tròn 4"/>
          <p:cNvSpPr/>
          <p:nvPr/>
        </p:nvSpPr>
        <p:spPr>
          <a:xfrm>
            <a:off x="5568594" y="4143343"/>
            <a:ext cx="6339602" cy="1990329"/>
          </a:xfrm>
          <a:prstGeom prst="roundRect">
            <a:avLst/>
          </a:prstGeom>
          <a:solidFill>
            <a:srgbClr val="CCFFFF"/>
          </a:solidFill>
          <a:ln w="1905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rgbClr val="002060"/>
                </a:solidFill>
                <a:latin typeface="Calibri" panose="020F0502020204030204" pitchFamily="34" charset="0"/>
                <a:cs typeface="Calibri" panose="020F0502020204030204" pitchFamily="34" charset="0"/>
              </a:rPr>
              <a:t>Chia sẻ cảm xúc của em sau khi tham gia các hoạt động đó cùng người thân.</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descr="A family with two childre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168" y="2112328"/>
            <a:ext cx="4572009" cy="3742952"/>
          </a:xfrm>
          <a:prstGeom prst="rect">
            <a:avLst/>
          </a:prstGeom>
        </p:spPr>
      </p:pic>
    </p:spTree>
    <p:custDataLst>
      <p:tags r:id="rId3"/>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8735" y="255542"/>
            <a:ext cx="11733265" cy="1368516"/>
            <a:chOff x="458735" y="255542"/>
            <a:chExt cx="11733265" cy="1368516"/>
          </a:xfrm>
        </p:grpSpPr>
        <p:sp>
          <p:nvSpPr>
            <p:cNvPr id="2" name="矩形 1"/>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a:noFill/>
                  </a:ln>
                  <a:solidFill>
                    <a:srgbClr val="002060"/>
                  </a:solidFill>
                  <a:effectLst/>
                  <a:uLnTx/>
                  <a:uFillTx/>
                  <a:latin typeface="Arial" panose="020B060402020202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a:ea typeface="字魂35号-经典雅黑" panose="00000500000000000000" pitchFamily="2" charset="-122"/>
                <a:cs typeface="Calibri" panose="020F0502020204030204" pitchFamily="34" charset="0"/>
              </a:endParaRPr>
            </a:p>
          </p:txBody>
        </p: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6225" t="28161" r="45048" b="36550"/>
            <a:stretch>
              <a:fillRect/>
            </a:stretch>
          </p:blipFill>
          <p:spPr>
            <a:xfrm flipH="1">
              <a:off x="561924" y="921827"/>
              <a:ext cx="646419" cy="702231"/>
            </a:xfrm>
            <a:prstGeom prst="rect">
              <a:avLst/>
            </a:prstGeom>
          </p:spPr>
        </p:pic>
      </p:grpSp>
      <p:pic>
        <p:nvPicPr>
          <p:cNvPr id="5" name="Picture 4"/>
          <p:cNvPicPr>
            <a:picLocks noChangeAspect="1"/>
          </p:cNvPicPr>
          <p:nvPr/>
        </p:nvPicPr>
        <p:blipFill>
          <a:blip r:embed="rId2"/>
          <a:stretch>
            <a:fillRect/>
          </a:stretch>
        </p:blipFill>
        <p:spPr>
          <a:xfrm>
            <a:off x="0" y="2275887"/>
            <a:ext cx="5635821" cy="3590657"/>
          </a:xfrm>
          <a:prstGeom prst="rect">
            <a:avLst/>
          </a:prstGeom>
        </p:spPr>
      </p:pic>
      <p:pic>
        <p:nvPicPr>
          <p:cNvPr id="10" name="Picture 9"/>
          <p:cNvPicPr>
            <a:picLocks noChangeAspect="1"/>
          </p:cNvPicPr>
          <p:nvPr/>
        </p:nvPicPr>
        <p:blipFill>
          <a:blip r:embed="rId3"/>
          <a:stretch>
            <a:fillRect/>
          </a:stretch>
        </p:blipFill>
        <p:spPr>
          <a:xfrm>
            <a:off x="6026382" y="2303177"/>
            <a:ext cx="5878359" cy="3553093"/>
          </a:xfrm>
          <a:prstGeom prst="rect">
            <a:avLst/>
          </a:prstGeom>
        </p:spPr>
      </p:pic>
    </p:spTree>
    <p:custDataLst>
      <p:tags r:id="rId4"/>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8735" y="255542"/>
            <a:ext cx="11733265" cy="1368516"/>
            <a:chOff x="458735" y="255542"/>
            <a:chExt cx="11733265" cy="1368516"/>
          </a:xfrm>
        </p:grpSpPr>
        <p:sp>
          <p:nvSpPr>
            <p:cNvPr id="2" name="矩形 1"/>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a:noFill/>
                  </a:ln>
                  <a:solidFill>
                    <a:srgbClr val="002060"/>
                  </a:solidFill>
                  <a:effectLst/>
                  <a:uLnTx/>
                  <a:uFillTx/>
                  <a:latin typeface="Arial" panose="020B060402020202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a:ea typeface="字魂35号-经典雅黑" panose="00000500000000000000" pitchFamily="2" charset="-122"/>
                <a:cs typeface="Calibri" panose="020F0502020204030204" pitchFamily="34" charset="0"/>
              </a:endParaRPr>
            </a:p>
          </p:txBody>
        </p: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6225" t="28161" r="45048" b="36550"/>
            <a:stretch>
              <a:fillRect/>
            </a:stretch>
          </p:blipFill>
          <p:spPr>
            <a:xfrm flipH="1">
              <a:off x="561924" y="921827"/>
              <a:ext cx="646419" cy="702231"/>
            </a:xfrm>
            <a:prstGeom prst="rect">
              <a:avLst/>
            </a:prstGeom>
          </p:spPr>
        </p:pic>
      </p:grpSp>
      <p:pic>
        <p:nvPicPr>
          <p:cNvPr id="7" name="Picture 6"/>
          <p:cNvPicPr>
            <a:picLocks noChangeAspect="1"/>
          </p:cNvPicPr>
          <p:nvPr/>
        </p:nvPicPr>
        <p:blipFill>
          <a:blip r:embed="rId2"/>
          <a:stretch>
            <a:fillRect/>
          </a:stretch>
        </p:blipFill>
        <p:spPr>
          <a:xfrm>
            <a:off x="123289" y="2116744"/>
            <a:ext cx="5835721" cy="3674343"/>
          </a:xfrm>
          <a:prstGeom prst="rect">
            <a:avLst/>
          </a:prstGeom>
        </p:spPr>
      </p:pic>
      <p:pic>
        <p:nvPicPr>
          <p:cNvPr id="9" name="Picture 8"/>
          <p:cNvPicPr>
            <a:picLocks noChangeAspect="1"/>
          </p:cNvPicPr>
          <p:nvPr/>
        </p:nvPicPr>
        <p:blipFill>
          <a:blip r:embed="rId3"/>
          <a:stretch>
            <a:fillRect/>
          </a:stretch>
        </p:blipFill>
        <p:spPr>
          <a:xfrm>
            <a:off x="6112801" y="2179138"/>
            <a:ext cx="6117581" cy="3697680"/>
          </a:xfrm>
          <a:prstGeom prst="rect">
            <a:avLst/>
          </a:prstGeom>
        </p:spPr>
      </p:pic>
    </p:spTree>
    <p:custDataLst>
      <p:tags r:id="rId4"/>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8735" y="255542"/>
            <a:ext cx="11733265" cy="1368516"/>
            <a:chOff x="458735" y="255542"/>
            <a:chExt cx="11733265" cy="1368516"/>
          </a:xfrm>
        </p:grpSpPr>
        <p:sp>
          <p:nvSpPr>
            <p:cNvPr id="2" name="矩形 1"/>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a:noFill/>
                  </a:ln>
                  <a:solidFill>
                    <a:srgbClr val="002060"/>
                  </a:solidFill>
                  <a:effectLst/>
                  <a:uLnTx/>
                  <a:uFillTx/>
                  <a:latin typeface="Arial" panose="020B060402020202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a:ea typeface="字魂35号-经典雅黑" panose="00000500000000000000" pitchFamily="2" charset="-122"/>
                <a:cs typeface="Calibri" panose="020F0502020204030204" pitchFamily="34" charset="0"/>
              </a:endParaRPr>
            </a:p>
          </p:txBody>
        </p: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6225" t="28161" r="45048" b="36550"/>
            <a:stretch>
              <a:fillRect/>
            </a:stretch>
          </p:blipFill>
          <p:spPr>
            <a:xfrm flipH="1">
              <a:off x="561924" y="921827"/>
              <a:ext cx="646419" cy="702231"/>
            </a:xfrm>
            <a:prstGeom prst="rect">
              <a:avLst/>
            </a:prstGeom>
          </p:spPr>
        </p:pic>
      </p:grpSp>
      <p:pic>
        <p:nvPicPr>
          <p:cNvPr id="5" name="Picture 4"/>
          <p:cNvPicPr>
            <a:picLocks noChangeAspect="1"/>
          </p:cNvPicPr>
          <p:nvPr/>
        </p:nvPicPr>
        <p:blipFill>
          <a:blip r:embed="rId2"/>
          <a:stretch>
            <a:fillRect/>
          </a:stretch>
        </p:blipFill>
        <p:spPr>
          <a:xfrm>
            <a:off x="3268787" y="1792466"/>
            <a:ext cx="6317002" cy="4876027"/>
          </a:xfrm>
          <a:prstGeom prst="rect">
            <a:avLst/>
          </a:prstGeom>
        </p:spPr>
      </p:pic>
    </p:spTree>
    <p:custDataLst>
      <p:tags r:id="rId3"/>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LIDE.DIAGRAM" val="#495094;"/>
</p:tagLst>
</file>

<file path=ppt/tags/tag10.xml><?xml version="1.0" encoding="utf-8"?>
<p:tagLst xmlns:p="http://schemas.openxmlformats.org/presentationml/2006/main">
  <p:tag name="ISLIDE.DIAGRAM" val="#495094;"/>
</p:tagLst>
</file>

<file path=ppt/tags/tag11.xml><?xml version="1.0" encoding="utf-8"?>
<p:tagLst xmlns:p="http://schemas.openxmlformats.org/presentationml/2006/main">
  <p:tag name="ISLIDE.DIAGRAM" val="#495094;"/>
</p:tagLst>
</file>

<file path=ppt/tags/tag12.xml><?xml version="1.0" encoding="utf-8"?>
<p:tagLst xmlns:p="http://schemas.openxmlformats.org/presentationml/2006/main">
  <p:tag name="ISLIDE.DIAGRAM" val="#495094;"/>
</p:tagLst>
</file>

<file path=ppt/tags/tag13.xml><?xml version="1.0" encoding="utf-8"?>
<p:tagLst xmlns:p="http://schemas.openxmlformats.org/presentationml/2006/main">
  <p:tag name="ISLIDE.DIAGRAM" val="#495094;"/>
</p:tagLst>
</file>

<file path=ppt/tags/tag14.xml><?xml version="1.0" encoding="utf-8"?>
<p:tagLst xmlns:p="http://schemas.openxmlformats.org/presentationml/2006/main">
  <p:tag name="ISLIDE.DIAGRAM" val="#495094;"/>
</p:tagLst>
</file>

<file path=ppt/tags/tag2.xml><?xml version="1.0" encoding="utf-8"?>
<p:tagLst xmlns:p="http://schemas.openxmlformats.org/presentationml/2006/main">
  <p:tag name="ISLIDE.DIAGRAM" val="#495094;"/>
</p:tagLst>
</file>

<file path=ppt/tags/tag3.xml><?xml version="1.0" encoding="utf-8"?>
<p:tagLst xmlns:p="http://schemas.openxmlformats.org/presentationml/2006/main">
  <p:tag name="ISLIDE.DIAGRAM" val="#495094;"/>
</p:tagLst>
</file>

<file path=ppt/tags/tag4.xml><?xml version="1.0" encoding="utf-8"?>
<p:tagLst xmlns:p="http://schemas.openxmlformats.org/presentationml/2006/main">
  <p:tag name="ISLIDE.DIAGRAM" val="#495094;"/>
</p:tagLst>
</file>

<file path=ppt/tags/tag5.xml><?xml version="1.0" encoding="utf-8"?>
<p:tagLst xmlns:p="http://schemas.openxmlformats.org/presentationml/2006/main">
  <p:tag name="ISLIDE.DIAGRAM" val="#495094;"/>
</p:tagLst>
</file>

<file path=ppt/tags/tag6.xml><?xml version="1.0" encoding="utf-8"?>
<p:tagLst xmlns:p="http://schemas.openxmlformats.org/presentationml/2006/main">
  <p:tag name="ISLIDE.DIAGRAM" val="#495094;"/>
</p:tagLst>
</file>

<file path=ppt/tags/tag7.xml><?xml version="1.0" encoding="utf-8"?>
<p:tagLst xmlns:p="http://schemas.openxmlformats.org/presentationml/2006/main">
  <p:tag name="ISLIDE.DIAGRAM" val="#495094;"/>
</p:tagLst>
</file>

<file path=ppt/tags/tag8.xml><?xml version="1.0" encoding="utf-8"?>
<p:tagLst xmlns:p="http://schemas.openxmlformats.org/presentationml/2006/main">
  <p:tag name="ISLIDE.DIAGRAM" val="#495094;"/>
</p:tagLst>
</file>

<file path=ppt/tags/tag9.xml><?xml version="1.0" encoding="utf-8"?>
<p:tagLst xmlns:p="http://schemas.openxmlformats.org/presentationml/2006/main">
  <p:tag name="ISLIDE.DIAGRAM" val="#49509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0</TotalTime>
  <Words>1691</Words>
  <Application>WPS Presentation</Application>
  <PresentationFormat>Widescreen</PresentationFormat>
  <Paragraphs>76</Paragraphs>
  <Slides>17</Slides>
  <Notes>10</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17</vt:i4>
      </vt:variant>
    </vt:vector>
  </HeadingPairs>
  <TitlesOfParts>
    <vt:vector size="35" baseType="lpstr">
      <vt:lpstr>Arial</vt:lpstr>
      <vt:lpstr>SimSun</vt:lpstr>
      <vt:lpstr>Wingdings</vt:lpstr>
      <vt:lpstr>Arial</vt:lpstr>
      <vt:lpstr>Wingdings 3</vt:lpstr>
      <vt:lpstr>Times New Roman</vt:lpstr>
      <vt:lpstr>Calibri</vt:lpstr>
      <vt:lpstr>字魂35号-经典雅黑</vt:lpstr>
      <vt:lpstr>Calibri</vt:lpstr>
      <vt:lpstr>Nunito Black</vt:lpstr>
      <vt:lpstr>Segoe Print</vt:lpstr>
      <vt:lpstr>Georgia</vt:lpstr>
      <vt:lpstr>华文琥珀</vt:lpstr>
      <vt:lpstr>等线</vt:lpstr>
      <vt:lpstr>Trebuchet MS</vt:lpstr>
      <vt:lpstr>Microsoft YaHei</vt:lpstr>
      <vt:lpstr>Arial Unicode MS</vt:lpstr>
      <vt:lpstr>Facet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MSI MORTAL</cp:lastModifiedBy>
  <cp:revision>40</cp:revision>
  <dcterms:created xsi:type="dcterms:W3CDTF">2023-09-21T07:59:00Z</dcterms:created>
  <dcterms:modified xsi:type="dcterms:W3CDTF">2025-01-09T11:01:19Z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43B0E728C0274FACAA26CF784DCA3945_12</vt:lpwstr>
  </property>
  <property fmtid="{D5CDD505-2E9C-101B-9397-08002B2CF9AE}" pid="3" name="KSOProductBuildVer">
    <vt:lpwstr>1033-12.2.0.19805</vt:lpwstr>
  </property>
</Properties>
</file>