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3" r:id="rId3"/>
  </p:sldMasterIdLst>
  <p:notesMasterIdLst>
    <p:notesMasterId r:id="rId38"/>
  </p:notesMasterIdLst>
  <p:sldIdLst>
    <p:sldId id="375" r:id="rId4"/>
    <p:sldId id="257" r:id="rId5"/>
    <p:sldId id="337" r:id="rId6"/>
    <p:sldId id="321" r:id="rId7"/>
    <p:sldId id="338" r:id="rId8"/>
    <p:sldId id="339" r:id="rId9"/>
    <p:sldId id="340" r:id="rId10"/>
    <p:sldId id="341" r:id="rId11"/>
    <p:sldId id="271" r:id="rId12"/>
    <p:sldId id="276" r:id="rId13"/>
    <p:sldId id="279" r:id="rId14"/>
    <p:sldId id="343" r:id="rId15"/>
    <p:sldId id="344" r:id="rId16"/>
    <p:sldId id="345" r:id="rId17"/>
    <p:sldId id="346" r:id="rId18"/>
    <p:sldId id="347" r:id="rId19"/>
    <p:sldId id="349" r:id="rId20"/>
    <p:sldId id="350" r:id="rId21"/>
    <p:sldId id="351" r:id="rId22"/>
    <p:sldId id="352" r:id="rId23"/>
    <p:sldId id="353" r:id="rId24"/>
    <p:sldId id="354" r:id="rId25"/>
    <p:sldId id="359" r:id="rId26"/>
    <p:sldId id="355" r:id="rId27"/>
    <p:sldId id="356" r:id="rId28"/>
    <p:sldId id="357" r:id="rId29"/>
    <p:sldId id="358" r:id="rId30"/>
    <p:sldId id="362" r:id="rId31"/>
    <p:sldId id="363" r:id="rId32"/>
    <p:sldId id="366" r:id="rId33"/>
    <p:sldId id="367" r:id="rId34"/>
    <p:sldId id="368" r:id="rId35"/>
    <p:sldId id="373" r:id="rId36"/>
    <p:sldId id="3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103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42E32-3C2D-4ABD-A034-2CDEC6C4C2EA}"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42E32-3C2D-4ABD-A034-2CDEC6C4C2EA}"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4292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素材下载：</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图表下载：</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优秀</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Word</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www.1ppt.com/word/              Excel</a:t>
            </a:r>
            <a:r>
              <a:rPr lang="zh-CN" altLang="en-US" sz="100" dirty="0">
                <a:solidFill>
                  <a:prstClr val="white"/>
                </a:solidFill>
                <a:latin typeface="Calibri" panose="020F0502020204030204"/>
                <a:ea typeface="SimSun" panose="02010600030101010101" pitchFamily="2" charset="-122"/>
              </a:rPr>
              <a:t>教程：</a:t>
            </a:r>
            <a:r>
              <a:rPr lang="en-US" altLang="zh-CN" sz="100" dirty="0">
                <a:solidFill>
                  <a:prstClr val="white"/>
                </a:solidFill>
                <a:latin typeface="Calibri" panose="020F0502020204030204"/>
                <a:ea typeface="SimSun" panose="02010600030101010101" pitchFamily="2" charset="-122"/>
              </a:rPr>
              <a:t>www.1ppt.com/excel/  </a:t>
            </a:r>
          </a:p>
          <a:p>
            <a:r>
              <a:rPr lang="zh-CN" altLang="en-US" sz="100" dirty="0">
                <a:solidFill>
                  <a:prstClr val="white"/>
                </a:solidFill>
                <a:latin typeface="Calibri" panose="020F0502020204030204"/>
                <a:ea typeface="SimSun" panose="02010600030101010101" pitchFamily="2" charset="-122"/>
              </a:rPr>
              <a:t>资料下载：</a:t>
            </a:r>
            <a:r>
              <a:rPr lang="en-US" altLang="zh-CN" sz="100" dirty="0">
                <a:solidFill>
                  <a:prstClr val="white"/>
                </a:solidFill>
                <a:latin typeface="Calibri" panose="020F0502020204030204"/>
                <a:ea typeface="SimSun" panose="02010600030101010101" pitchFamily="2" charset="-122"/>
              </a:rPr>
              <a:t>www.1ppt.com/ziliao/                PPT</a:t>
            </a:r>
            <a:r>
              <a:rPr lang="zh-CN" altLang="en-US" sz="100" dirty="0">
                <a:solidFill>
                  <a:prstClr val="white"/>
                </a:solidFill>
                <a:latin typeface="Calibri" panose="020F0502020204030204"/>
                <a:ea typeface="SimSun" panose="02010600030101010101" pitchFamily="2" charset="-122"/>
              </a:rPr>
              <a:t>课件下载：</a:t>
            </a:r>
            <a:r>
              <a:rPr lang="en-US" altLang="zh-CN" sz="100" dirty="0">
                <a:solidFill>
                  <a:prstClr val="white"/>
                </a:solidFill>
                <a:latin typeface="Calibri" panose="020F0502020204030204"/>
                <a:ea typeface="SimSun" panose="02010600030101010101" pitchFamily="2" charset="-122"/>
              </a:rPr>
              <a:t>www.1ppt.com/kejian/ </a:t>
            </a:r>
          </a:p>
          <a:p>
            <a:r>
              <a:rPr lang="zh-CN" altLang="en-US" sz="100" dirty="0">
                <a:solidFill>
                  <a:prstClr val="white"/>
                </a:solidFill>
                <a:latin typeface="Calibri" panose="020F0502020204030204"/>
                <a:ea typeface="SimSun" panose="02010600030101010101" pitchFamily="2" charset="-122"/>
              </a:rPr>
              <a:t>范文下载：</a:t>
            </a:r>
            <a:r>
              <a:rPr lang="en-US" altLang="zh-CN" sz="100" dirty="0">
                <a:solidFill>
                  <a:prstClr val="white"/>
                </a:solidFill>
                <a:latin typeface="Calibri" panose="020F0502020204030204"/>
                <a:ea typeface="SimSun" panose="02010600030101010101" pitchFamily="2" charset="-122"/>
              </a:rPr>
              <a:t>www.1ppt.com/fanwen/             </a:t>
            </a:r>
            <a:r>
              <a:rPr lang="zh-CN" altLang="en-US" sz="100" dirty="0">
                <a:solidFill>
                  <a:prstClr val="white"/>
                </a:solidFill>
                <a:latin typeface="Calibri" panose="020F0502020204030204"/>
                <a:ea typeface="SimSun" panose="02010600030101010101" pitchFamily="2" charset="-122"/>
              </a:rPr>
              <a:t>试卷下载：</a:t>
            </a:r>
            <a:r>
              <a:rPr lang="en-US" altLang="zh-CN" sz="100" dirty="0">
                <a:solidFill>
                  <a:prstClr val="white"/>
                </a:solidFill>
                <a:latin typeface="Calibri" panose="020F0502020204030204"/>
                <a:ea typeface="SimSun" panose="02010600030101010101" pitchFamily="2" charset="-122"/>
              </a:rPr>
              <a:t>www.1ppt.com/shiti/  </a:t>
            </a:r>
          </a:p>
          <a:p>
            <a:r>
              <a:rPr lang="zh-CN" altLang="en-US" sz="100" dirty="0">
                <a:solidFill>
                  <a:prstClr val="white"/>
                </a:solidFill>
                <a:latin typeface="Calibri" panose="020F0502020204030204"/>
                <a:ea typeface="SimSun" panose="02010600030101010101" pitchFamily="2" charset="-122"/>
              </a:rPr>
              <a:t>教案下载：</a:t>
            </a:r>
            <a:r>
              <a:rPr lang="en-US" altLang="zh-CN" sz="100" dirty="0">
                <a:solidFill>
                  <a:prstClr val="white"/>
                </a:solidFill>
                <a:latin typeface="Calibri" panose="020F0502020204030204"/>
                <a:ea typeface="SimSun" panose="02010600030101010101" pitchFamily="2" charset="-122"/>
              </a:rPr>
              <a:t>www.1ppt.com/jiaoan/        </a:t>
            </a:r>
          </a:p>
          <a:p>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en-US" altLang="zh-CN" sz="100" dirty="0">
                <a:solidFill>
                  <a:prstClr val="white"/>
                </a:solidFill>
                <a:latin typeface="Calibri" panose="020F0502020204030204"/>
                <a:ea typeface="SimSun" panose="02010600030101010101" pitchFamily="2" charset="-122"/>
              </a:rPr>
              <a:t> </a:t>
            </a:r>
            <a:endParaRPr lang="zh-CN" altLang="en-US" sz="100" dirty="0">
              <a:solidFill>
                <a:prstClr val="white"/>
              </a:solidFill>
              <a:latin typeface="Calibri" panose="020F0502020204030204"/>
              <a:ea typeface="SimSun" panose="02010600030101010101" pitchFamily="2" charset="-122"/>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42E32-3C2D-4ABD-A034-2CDEC6C4C2EA}"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42E32-3C2D-4ABD-A034-2CDEC6C4C2EA}"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42E32-3C2D-4ABD-A034-2CDEC6C4C2EA}"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42E32-3C2D-4ABD-A034-2CDEC6C4C2EA}" type="datetimeFigureOut">
              <a:rPr lang="en-US" smtClean="0"/>
              <a:t>18/12/2025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42E32-3C2D-4ABD-A034-2CDEC6C4C2EA}" type="datetimeFigureOut">
              <a:rPr lang="en-US" smtClean="0"/>
              <a:t>18/12/2025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42E32-3C2D-4ABD-A034-2CDEC6C4C2EA}" type="datetimeFigureOut">
              <a:rPr lang="en-US" smtClean="0"/>
              <a:t>18/12/2025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42E32-3C2D-4ABD-A034-2CDEC6C4C2EA}"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42E32-3C2D-4ABD-A034-2CDEC6C4C2EA}"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t>‹#›</a:t>
            </a:fld>
            <a:endParaRPr 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18/12/2025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p:cNvSpPr/>
          <p:nvPr userDrawn="1"/>
        </p:nvSpPr>
        <p:spPr>
          <a:xfrm>
            <a:off x="13662498" y="-1440358"/>
            <a:ext cx="661481" cy="622571"/>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2563238" y="7723097"/>
            <a:ext cx="661481" cy="622571"/>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font, graphics, design&#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2" name="Picture 1" descr="A picture containing text, font, graphics, design&#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GIF"/><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Sự ô nhiễm và bảo vệ nguồn nước, một số cách làm sạch nước(T1)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2" name="图片 6" descr="777"/>
          <p:cNvPicPr>
            <a:picLocks noChangeAspect="1"/>
          </p:cNvPicPr>
          <p:nvPr/>
        </p:nvPicPr>
        <p:blipFill>
          <a:blip r:embed="rId3"/>
          <a:stretch>
            <a:fillRect/>
          </a:stretch>
        </p:blipFill>
        <p:spPr>
          <a:xfrm>
            <a:off x="116441" y="1179579"/>
            <a:ext cx="5149850" cy="5011420"/>
          </a:xfrm>
          <a:prstGeom prst="rect">
            <a:avLst/>
          </a:prstGeom>
        </p:spPr>
      </p:pic>
      <p:pic>
        <p:nvPicPr>
          <p:cNvPr id="3" name="Picture 2"/>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p:cNvGrpSpPr/>
          <p:nvPr/>
        </p:nvGrpSpPr>
        <p:grpSpPr>
          <a:xfrm>
            <a:off x="2352782" y="373209"/>
            <a:ext cx="9637160" cy="2287798"/>
            <a:chOff x="9443" y="1545"/>
            <a:chExt cx="8774" cy="1373"/>
          </a:xfrm>
        </p:grpSpPr>
        <p:sp>
          <p:nvSpPr>
            <p:cNvPr id="7" name="圆角矩形 21"/>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楷体"/>
              <a:cs typeface="+mn-cs"/>
            </a:endParaRPr>
          </a:p>
        </p:txBody>
      </p:sp>
      <p:pic>
        <p:nvPicPr>
          <p:cNvPr id="8" name="Picture 7"/>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18" name="Flowchart: Terminator 117"/>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18" name="Flowchart: Terminator 117"/>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5" name="Rectangle: Rounded Corners 4"/>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5" name="Rectangle: Rounded Corners 4"/>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sp>
        <p:nvSpPr>
          <p:cNvPr id="11" name="Rectangle: Rounded Corners 10"/>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grpSp>
        <p:nvGrpSpPr>
          <p:cNvPr id="3" name="Graphic 4"/>
          <p:cNvGrpSpPr/>
          <p:nvPr/>
        </p:nvGrpSpPr>
        <p:grpSpPr>
          <a:xfrm>
            <a:off x="914401" y="547037"/>
            <a:ext cx="7787530" cy="4887992"/>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2" name="Freeform: Shape 11"/>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p:cNvGrpSpPr/>
          <p:nvPr/>
        </p:nvGrpSpPr>
        <p:grpSpPr>
          <a:xfrm>
            <a:off x="7708036" y="2072572"/>
            <a:ext cx="3285947" cy="3794598"/>
            <a:chOff x="8408633" y="1992570"/>
            <a:chExt cx="3507011" cy="3833036"/>
          </a:xfrm>
        </p:grpSpPr>
        <p:grpSp>
          <p:nvGrpSpPr>
            <p:cNvPr id="20" name="Graphic 4"/>
            <p:cNvGrpSpPr/>
            <p:nvPr/>
          </p:nvGrpSpPr>
          <p:grpSpPr>
            <a:xfrm>
              <a:off x="8408633" y="1992570"/>
              <a:ext cx="3507011" cy="3821123"/>
              <a:chOff x="8408633" y="1992570"/>
              <a:chExt cx="3507011" cy="3821123"/>
            </a:xfrm>
          </p:grpSpPr>
          <p:grpSp>
            <p:nvGrpSpPr>
              <p:cNvPr id="22" name="Graphic 4"/>
              <p:cNvGrpSpPr/>
              <p:nvPr/>
            </p:nvGrpSpPr>
            <p:grpSpPr>
              <a:xfrm>
                <a:off x="10886512" y="3334328"/>
                <a:ext cx="1029133" cy="1810218"/>
                <a:chOff x="10886512" y="3334328"/>
                <a:chExt cx="1029133" cy="1810218"/>
              </a:xfrm>
            </p:grpSpPr>
            <p:sp>
              <p:nvSpPr>
                <p:cNvPr id="97" name="Freeform: Shape 96"/>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p:cNvGrpSpPr/>
              <p:nvPr/>
            </p:nvGrpSpPr>
            <p:grpSpPr>
              <a:xfrm>
                <a:off x="8408633" y="3314331"/>
                <a:ext cx="2021128" cy="2499362"/>
                <a:chOff x="8408633" y="3314331"/>
                <a:chExt cx="2021128" cy="2499362"/>
              </a:xfrm>
            </p:grpSpPr>
            <p:grpSp>
              <p:nvGrpSpPr>
                <p:cNvPr id="86" name="Graphic 4"/>
                <p:cNvGrpSpPr/>
                <p:nvPr/>
              </p:nvGrpSpPr>
              <p:grpSpPr>
                <a:xfrm>
                  <a:off x="8408633" y="3314331"/>
                  <a:ext cx="532978" cy="711598"/>
                  <a:chOff x="8408633" y="3314331"/>
                  <a:chExt cx="532978" cy="711598"/>
                </a:xfrm>
              </p:grpSpPr>
              <p:sp>
                <p:nvSpPr>
                  <p:cNvPr id="90" name="Freeform: Shape 89"/>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p:cNvGrpSpPr/>
              <p:nvPr/>
            </p:nvGrpSpPr>
            <p:grpSpPr>
              <a:xfrm>
                <a:off x="9635854" y="2992117"/>
                <a:ext cx="2029993" cy="751396"/>
                <a:chOff x="9635854" y="2992117"/>
                <a:chExt cx="2029993" cy="751396"/>
              </a:xfrm>
            </p:grpSpPr>
            <p:grpSp>
              <p:nvGrpSpPr>
                <p:cNvPr id="80" name="Graphic 4"/>
                <p:cNvGrpSpPr/>
                <p:nvPr/>
              </p:nvGrpSpPr>
              <p:grpSpPr>
                <a:xfrm>
                  <a:off x="9635854" y="3377070"/>
                  <a:ext cx="399749" cy="366442"/>
                  <a:chOff x="9635854" y="3377070"/>
                  <a:chExt cx="399749" cy="366442"/>
                </a:xfrm>
              </p:grpSpPr>
              <p:sp>
                <p:nvSpPr>
                  <p:cNvPr id="84" name="Freeform: Shape 83"/>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p:cNvGrpSpPr/>
                <p:nvPr/>
              </p:nvGrpSpPr>
              <p:grpSpPr>
                <a:xfrm>
                  <a:off x="11305110" y="2992117"/>
                  <a:ext cx="360737" cy="419012"/>
                  <a:chOff x="11305110" y="2992117"/>
                  <a:chExt cx="360737" cy="419012"/>
                </a:xfrm>
              </p:grpSpPr>
              <p:sp>
                <p:nvSpPr>
                  <p:cNvPr id="82" name="Freeform: Shape 81"/>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p:cNvGrpSpPr/>
              <p:nvPr/>
            </p:nvGrpSpPr>
            <p:grpSpPr>
              <a:xfrm>
                <a:off x="9879743" y="2828220"/>
                <a:ext cx="1476782" cy="856672"/>
                <a:chOff x="9879743" y="2828220"/>
                <a:chExt cx="1476782" cy="856672"/>
              </a:xfrm>
            </p:grpSpPr>
            <p:grpSp>
              <p:nvGrpSpPr>
                <p:cNvPr id="59" name="Graphic 4"/>
                <p:cNvGrpSpPr/>
                <p:nvPr/>
              </p:nvGrpSpPr>
              <p:grpSpPr>
                <a:xfrm>
                  <a:off x="9879743" y="2828220"/>
                  <a:ext cx="1476782" cy="697584"/>
                  <a:chOff x="9879743" y="2828220"/>
                  <a:chExt cx="1476782" cy="697584"/>
                </a:xfrm>
                <a:solidFill>
                  <a:srgbClr val="201D29"/>
                </a:solidFill>
              </p:grpSpPr>
              <p:pic>
                <p:nvPicPr>
                  <p:cNvPr id="74" name="Picture 73"/>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p:cNvGrpSpPr/>
                  <p:nvPr/>
                </p:nvGrpSpPr>
                <p:grpSpPr>
                  <a:xfrm>
                    <a:off x="10121718" y="2828220"/>
                    <a:ext cx="898324" cy="433217"/>
                    <a:chOff x="10121718" y="2828220"/>
                    <a:chExt cx="898324" cy="433217"/>
                  </a:xfrm>
                  <a:solidFill>
                    <a:srgbClr val="201D29"/>
                  </a:solidFill>
                </p:grpSpPr>
                <p:sp>
                  <p:nvSpPr>
                    <p:cNvPr id="76" name="Freeform: Shape 75"/>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p:cNvGrpSpPr/>
                <p:nvPr/>
              </p:nvGrpSpPr>
              <p:grpSpPr>
                <a:xfrm>
                  <a:off x="10005654" y="3276357"/>
                  <a:ext cx="408535" cy="408535"/>
                  <a:chOff x="10005654" y="3276357"/>
                  <a:chExt cx="408535" cy="408535"/>
                </a:xfrm>
              </p:grpSpPr>
              <p:sp>
                <p:nvSpPr>
                  <p:cNvPr id="70" name="Freeform: Shape 69"/>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p:cNvGrpSpPr/>
                  <p:nvPr/>
                </p:nvGrpSpPr>
                <p:grpSpPr>
                  <a:xfrm>
                    <a:off x="10120136" y="3358194"/>
                    <a:ext cx="140329" cy="178839"/>
                    <a:chOff x="10120136" y="3358194"/>
                    <a:chExt cx="140329" cy="178839"/>
                  </a:xfrm>
                  <a:solidFill>
                    <a:srgbClr val="ED866D"/>
                  </a:solidFill>
                </p:grpSpPr>
                <p:sp>
                  <p:nvSpPr>
                    <p:cNvPr id="72" name="Freeform: Shape 71"/>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p:cNvGrpSpPr/>
                <p:nvPr/>
              </p:nvGrpSpPr>
              <p:grpSpPr>
                <a:xfrm>
                  <a:off x="10905127" y="3090208"/>
                  <a:ext cx="408535" cy="408535"/>
                  <a:chOff x="10905127" y="3090208"/>
                  <a:chExt cx="408535" cy="408535"/>
                </a:xfrm>
              </p:grpSpPr>
              <p:sp>
                <p:nvSpPr>
                  <p:cNvPr id="66" name="Freeform: Shape 65"/>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p:cNvGrpSpPr/>
                  <p:nvPr/>
                </p:nvGrpSpPr>
                <p:grpSpPr>
                  <a:xfrm>
                    <a:off x="11031599" y="3210302"/>
                    <a:ext cx="143478" cy="146291"/>
                    <a:chOff x="11031599" y="3210302"/>
                    <a:chExt cx="143478" cy="146291"/>
                  </a:xfrm>
                  <a:solidFill>
                    <a:srgbClr val="ED866D"/>
                  </a:solidFill>
                </p:grpSpPr>
                <p:sp>
                  <p:nvSpPr>
                    <p:cNvPr id="68" name="Freeform: Shape 67"/>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p:cNvGrpSpPr/>
                <p:nvPr/>
              </p:nvGrpSpPr>
              <p:grpSpPr>
                <a:xfrm>
                  <a:off x="10444022" y="3251788"/>
                  <a:ext cx="347239" cy="279569"/>
                  <a:chOff x="10444022" y="3251788"/>
                  <a:chExt cx="347239" cy="279569"/>
                </a:xfrm>
              </p:grpSpPr>
              <p:sp>
                <p:nvSpPr>
                  <p:cNvPr id="64" name="Freeform: Shape 63"/>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p:cNvGrpSpPr/>
              <p:nvPr/>
            </p:nvGrpSpPr>
            <p:grpSpPr>
              <a:xfrm>
                <a:off x="10359780" y="4436934"/>
                <a:ext cx="1039758" cy="1174386"/>
                <a:chOff x="10359780" y="4436934"/>
                <a:chExt cx="1039758" cy="1174386"/>
              </a:xfrm>
            </p:grpSpPr>
            <p:sp>
              <p:nvSpPr>
                <p:cNvPr id="56" name="Freeform: Shape 55"/>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p:cNvGrpSpPr/>
              <p:nvPr/>
            </p:nvGrpSpPr>
            <p:grpSpPr>
              <a:xfrm>
                <a:off x="10426167" y="4902574"/>
                <a:ext cx="1283977" cy="728388"/>
                <a:chOff x="10426167" y="4902574"/>
                <a:chExt cx="1283977" cy="728388"/>
              </a:xfrm>
            </p:grpSpPr>
            <p:grpSp>
              <p:nvGrpSpPr>
                <p:cNvPr id="52" name="Graphic 4"/>
                <p:cNvGrpSpPr/>
                <p:nvPr/>
              </p:nvGrpSpPr>
              <p:grpSpPr>
                <a:xfrm>
                  <a:off x="10426167" y="5056265"/>
                  <a:ext cx="515768" cy="574697"/>
                  <a:chOff x="10426167" y="5056265"/>
                  <a:chExt cx="515768" cy="574697"/>
                </a:xfrm>
              </p:grpSpPr>
              <p:sp>
                <p:nvSpPr>
                  <p:cNvPr id="54" name="Freeform: Shape 53"/>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p:cNvGrpSpPr/>
          <p:nvPr/>
        </p:nvGrpSpPr>
        <p:grpSpPr>
          <a:xfrm rot="1182294">
            <a:off x="10390648" y="415895"/>
            <a:ext cx="1559153" cy="1459563"/>
            <a:chOff x="10101876" y="4297860"/>
            <a:chExt cx="1826037" cy="1763786"/>
          </a:xfrm>
        </p:grpSpPr>
        <p:sp>
          <p:nvSpPr>
            <p:cNvPr id="110" name="Freeform 26"/>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1" name="Freeform 27"/>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2" name="Freeform 118"/>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3" name="Freeform 119"/>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4" name="Freeform 120"/>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5" name="Freeform 121"/>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116" name="组合 2"/>
          <p:cNvGrpSpPr/>
          <p:nvPr/>
        </p:nvGrpSpPr>
        <p:grpSpPr>
          <a:xfrm>
            <a:off x="0" y="6109909"/>
            <a:ext cx="12191999" cy="783792"/>
            <a:chOff x="-223793" y="6027003"/>
            <a:chExt cx="12515307" cy="830998"/>
          </a:xfrm>
        </p:grpSpPr>
        <p:pic>
          <p:nvPicPr>
            <p:cNvPr id="117" name="图片 3"/>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p:cNvGrpSpPr/>
          <p:nvPr/>
        </p:nvGrpSpPr>
        <p:grpSpPr>
          <a:xfrm>
            <a:off x="3317240" y="-229522"/>
            <a:ext cx="5557520" cy="2193758"/>
            <a:chOff x="3317240" y="381532"/>
            <a:chExt cx="5557520" cy="2193758"/>
          </a:xfrm>
        </p:grpSpPr>
        <p:pic>
          <p:nvPicPr>
            <p:cNvPr id="3" name="图片 38"/>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317240" y="381532"/>
              <a:ext cx="5557520" cy="2193758"/>
            </a:xfrm>
            <a:prstGeom prst="rect">
              <a:avLst/>
            </a:prstGeom>
          </p:spPr>
        </p:pic>
        <p:sp>
          <p:nvSpPr>
            <p:cNvPr id="14" name="Rectangle 13"/>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p:cNvPicPr>
            <a:picLocks noChangeAspect="1"/>
          </p:cNvPicPr>
          <p:nvPr/>
        </p:nvPicPr>
        <p:blipFill>
          <a:blip r:embed="rId18"/>
          <a:stretch>
            <a:fillRect/>
          </a:stretch>
        </p:blipFill>
        <p:spPr>
          <a:xfrm>
            <a:off x="-232318" y="-202684"/>
            <a:ext cx="3512379" cy="149477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p:cNvGrpSpPr/>
          <p:nvPr/>
        </p:nvGrpSpPr>
        <p:grpSpPr>
          <a:xfrm>
            <a:off x="575353" y="928450"/>
            <a:ext cx="8116584" cy="2159589"/>
            <a:chOff x="1451314" y="2141289"/>
            <a:chExt cx="4985615" cy="2159589"/>
          </a:xfrm>
        </p:grpSpPr>
        <p:pic>
          <p:nvPicPr>
            <p:cNvPr id="6" name="图片 15"/>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p:cNvGrpSpPr/>
            <p:nvPr/>
          </p:nvGrpSpPr>
          <p:grpSpPr>
            <a:xfrm>
              <a:off x="1892259" y="2285173"/>
              <a:ext cx="4254026" cy="2015705"/>
              <a:chOff x="1149752" y="3194073"/>
              <a:chExt cx="4254026" cy="2015705"/>
            </a:xfrm>
          </p:grpSpPr>
          <p:sp>
            <p:nvSpPr>
              <p:cNvPr id="11" name="文本框 25"/>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Microsoft YaHei" panose="020B0503020204020204" charset="-122"/>
                    <a:cs typeface="HappyZcool-2016" charset="-122"/>
                  </a:rPr>
                  <a:t>Nêu</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các</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nguyên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nhân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khác</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gây</a:t>
                </a:r>
                <a:r>
                  <a:rPr kumimoji="1" lang="en-US" altLang="zh-CN" sz="3600" b="1" dirty="0">
                    <a:ea typeface="Microsoft YaHei" panose="020B0503020204020204" charset="-122"/>
                    <a:cs typeface="HappyZcool-2016" charset="-122"/>
                  </a:rPr>
                  <a:t> ô </a:t>
                </a:r>
                <a:r>
                  <a:rPr kumimoji="1" lang="en-US" altLang="zh-CN" sz="3600" b="1" dirty="0" err="1">
                    <a:ea typeface="Microsoft YaHei" panose="020B0503020204020204" charset="-122"/>
                    <a:cs typeface="HappyZcool-2016" charset="-122"/>
                  </a:rPr>
                  <a:t>nhiễm</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nguồn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nước</a:t>
                </a:r>
                <a:endParaRPr kumimoji="1" lang="zh-CN" altLang="en-US" sz="3600" b="1" dirty="0">
                  <a:ea typeface="Microsoft YaHei" panose="020B0503020204020204" charset="-122"/>
                  <a:cs typeface="HappyZcool-2016" charset="-122"/>
                </a:endParaRPr>
              </a:p>
            </p:txBody>
          </p:sp>
          <p:grpSp>
            <p:nvGrpSpPr>
              <p:cNvPr id="106" name="组合 18"/>
              <p:cNvGrpSpPr/>
              <p:nvPr/>
            </p:nvGrpSpPr>
            <p:grpSpPr>
              <a:xfrm rot="19663740">
                <a:off x="1149752" y="3194073"/>
                <a:ext cx="658851" cy="858557"/>
                <a:chOff x="10760136" y="3941730"/>
                <a:chExt cx="1054422" cy="1374032"/>
              </a:xfrm>
            </p:grpSpPr>
            <p:sp>
              <p:nvSpPr>
                <p:cNvPr id="107" name="Freeform 108"/>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grpSp>
        <p:nvGrpSpPr>
          <p:cNvPr id="141" name="组合 2"/>
          <p:cNvGrpSpPr/>
          <p:nvPr/>
        </p:nvGrpSpPr>
        <p:grpSpPr>
          <a:xfrm>
            <a:off x="0" y="6109909"/>
            <a:ext cx="12191999" cy="783792"/>
            <a:chOff x="-223793" y="6027003"/>
            <a:chExt cx="12515307" cy="830998"/>
          </a:xfrm>
        </p:grpSpPr>
        <p:pic>
          <p:nvPicPr>
            <p:cNvPr id="142" name="图片 3"/>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170" name="Picture 2" descr="Giải thích hiện tượng núi lửa phun tr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endParaRPr>
          </a:p>
        </p:txBody>
      </p:sp>
      <p:pic>
        <p:nvPicPr>
          <p:cNvPr id="8194" name="Picture 2" descr="Top 4 cách xử lý ống nước bị rò rỉ tại nhà hiệu quả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p:cNvGrpSpPr/>
          <p:nvPr/>
        </p:nvGrpSpPr>
        <p:grpSpPr>
          <a:xfrm>
            <a:off x="575353" y="441790"/>
            <a:ext cx="7828907" cy="2581968"/>
            <a:chOff x="1451314" y="2141289"/>
            <a:chExt cx="4985615" cy="2107129"/>
          </a:xfrm>
        </p:grpSpPr>
        <p:pic>
          <p:nvPicPr>
            <p:cNvPr id="6" name="图片 15"/>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p:cNvGrpSpPr/>
            <p:nvPr/>
          </p:nvGrpSpPr>
          <p:grpSpPr>
            <a:xfrm>
              <a:off x="1908762" y="2341318"/>
              <a:ext cx="4237523" cy="1406516"/>
              <a:chOff x="1166255" y="3250218"/>
              <a:chExt cx="4237523" cy="1406516"/>
            </a:xfrm>
          </p:grpSpPr>
          <p:sp>
            <p:nvSpPr>
              <p:cNvPr id="11" name="文本框 25"/>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1" lang="en-US" altLang="zh-CN" sz="3300" b="1" i="0" u="none" strike="noStrike" kern="1200" cap="none" spc="0" normalizeH="0" baseline="0" noProof="0" dirty="0" err="1">
                    <a:ln>
                      <a:noFill/>
                    </a:ln>
                    <a:solidFill>
                      <a:prstClr val="black"/>
                    </a:solidFill>
                    <a:effectLst/>
                    <a:uLnTx/>
                    <a:uFillTx/>
                    <a:latin typeface="Arial" panose="020B0604020202020204"/>
                    <a:ea typeface="Microsoft YaHei" panose="020B050302020402020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việc</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làm</a:t>
                </a:r>
                <a:r>
                  <a:rPr kumimoji="1" lang="en-US" altLang="zh-CN" sz="3300" b="1" dirty="0">
                    <a:solidFill>
                      <a:prstClr val="black"/>
                    </a:solidFill>
                    <a:latin typeface="Arial" panose="020B0604020202020204"/>
                    <a:ea typeface="Microsoft YaHei" panose="020B0503020204020204" charset="-122"/>
                    <a:cs typeface="HappyZcool-2016" charset="-122"/>
                  </a:rPr>
                  <a:t> ở </a:t>
                </a:r>
                <a:r>
                  <a:rPr kumimoji="1" lang="en-US" altLang="zh-CN" sz="3300" b="1" dirty="0" err="1">
                    <a:solidFill>
                      <a:prstClr val="black"/>
                    </a:solidFill>
                    <a:latin typeface="Arial" panose="020B0604020202020204"/>
                    <a:ea typeface="Microsoft YaHei" panose="020B0503020204020204" charset="-122"/>
                    <a:cs typeface="HappyZcool-2016" charset="-122"/>
                  </a:rPr>
                  <a:t>gia</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đình</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hoặc</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địa</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phương</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em</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đã</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và</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đang</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gây</a:t>
                </a:r>
                <a:r>
                  <a:rPr kumimoji="1" lang="en-US" altLang="zh-CN" sz="3300" b="1" dirty="0">
                    <a:solidFill>
                      <a:prstClr val="black"/>
                    </a:solidFill>
                    <a:latin typeface="Arial" panose="020B0604020202020204"/>
                    <a:ea typeface="Microsoft YaHei" panose="020B0503020204020204" charset="-122"/>
                    <a:cs typeface="HappyZcool-2016" charset="-122"/>
                  </a:rPr>
                  <a:t> ô </a:t>
                </a:r>
                <a:r>
                  <a:rPr kumimoji="1" lang="en-US" altLang="zh-CN" sz="3300" b="1" dirty="0" err="1">
                    <a:solidFill>
                      <a:prstClr val="black"/>
                    </a:solidFill>
                    <a:latin typeface="Arial" panose="020B0604020202020204"/>
                    <a:ea typeface="Microsoft YaHei" panose="020B0503020204020204" charset="-122"/>
                    <a:cs typeface="HappyZcool-2016" charset="-122"/>
                  </a:rPr>
                  <a:t>nhiễm</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nguồn</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nước</a:t>
                </a:r>
                <a:r>
                  <a:rPr kumimoji="1" lang="en-US" altLang="zh-CN" sz="3300" b="1" dirty="0">
                    <a:solidFill>
                      <a:prstClr val="black"/>
                    </a:solidFill>
                    <a:latin typeface="Arial" panose="020B0604020202020204"/>
                    <a:ea typeface="Microsoft YaHei" panose="020B050302020402020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HappyZcool-2016" charset="-122"/>
                </a:endParaRPr>
              </a:p>
            </p:txBody>
          </p:sp>
          <p:grpSp>
            <p:nvGrpSpPr>
              <p:cNvPr id="106" name="组合 18"/>
              <p:cNvGrpSpPr/>
              <p:nvPr/>
            </p:nvGrpSpPr>
            <p:grpSpPr>
              <a:xfrm rot="19663740">
                <a:off x="1166255" y="3250218"/>
                <a:ext cx="444216" cy="845387"/>
                <a:chOff x="10766631" y="3941730"/>
                <a:chExt cx="710920" cy="1352954"/>
              </a:xfrm>
            </p:grpSpPr>
            <p:sp>
              <p:nvSpPr>
                <p:cNvPr id="107" name="Freeform 108"/>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8"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4"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5"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6"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grpSp>
        <p:nvGrpSpPr>
          <p:cNvPr id="141" name="组合 2"/>
          <p:cNvGrpSpPr/>
          <p:nvPr/>
        </p:nvGrpSpPr>
        <p:grpSpPr>
          <a:xfrm>
            <a:off x="0" y="6109909"/>
            <a:ext cx="12191999" cy="783792"/>
            <a:chOff x="-223793" y="6027003"/>
            <a:chExt cx="12515307" cy="830998"/>
          </a:xfrm>
        </p:grpSpPr>
        <p:pic>
          <p:nvPicPr>
            <p:cNvPr id="142" name="图片 3"/>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9218" name="Picture 2" descr="Rác nghẹt cống, Sài Gòn ngập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FF0000"/>
                </a:solidFill>
                <a:latin typeface="Arial" panose="020B0604020202020204"/>
                <a:ea typeface="楷体"/>
                <a:cs typeface="Arial" panose="020B0604020202020204" pitchFamily="34" charset="0"/>
              </a:rPr>
              <a:t>Đổ</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rác</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ra</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cống</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thoát</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2" name="图片 6" descr="777"/>
          <p:cNvPicPr>
            <a:picLocks noChangeAspect="1"/>
          </p:cNvPicPr>
          <p:nvPr/>
        </p:nvPicPr>
        <p:blipFill>
          <a:blip r:embed="rId3"/>
          <a:stretch>
            <a:fillRect/>
          </a:stretch>
        </p:blipFill>
        <p:spPr>
          <a:xfrm>
            <a:off x="116441" y="1179579"/>
            <a:ext cx="5149850" cy="5011420"/>
          </a:xfrm>
          <a:prstGeom prst="rect">
            <a:avLst/>
          </a:prstGeom>
        </p:spPr>
      </p:pic>
      <p:pic>
        <p:nvPicPr>
          <p:cNvPr id="7" name="Picture 6"/>
          <p:cNvPicPr>
            <a:picLocks noChangeAspect="1"/>
          </p:cNvPicPr>
          <p:nvPr/>
        </p:nvPicPr>
        <p:blipFill>
          <a:blip r:embed="rId4"/>
          <a:stretch>
            <a:fillRect/>
          </a:stretch>
        </p:blipFill>
        <p:spPr>
          <a:xfrm>
            <a:off x="5386786" y="2145753"/>
            <a:ext cx="7053683" cy="252396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p:cNvGrpSpPr/>
          <p:nvPr/>
        </p:nvGrpSpPr>
        <p:grpSpPr>
          <a:xfrm>
            <a:off x="226157" y="205484"/>
            <a:ext cx="8320310" cy="2568538"/>
            <a:chOff x="-2709109" y="150330"/>
            <a:chExt cx="9293463" cy="5102325"/>
          </a:xfrm>
        </p:grpSpPr>
        <p:sp>
          <p:nvSpPr>
            <p:cNvPr id="8" name="Bong bóng Lời nói: Hình bầu dục 53"/>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mn-ea"/>
                <a:cs typeface="+mn-cs"/>
                <a:sym typeface="Arial" panose="020B0604020202020204"/>
              </a:endParaRPr>
            </a:p>
          </p:txBody>
        </p:sp>
        <p:sp>
          <p:nvSpPr>
            <p:cNvPr id="9" name="Hộp Văn bản 54"/>
            <p:cNvSpPr txBox="1"/>
            <p:nvPr/>
          </p:nvSpPr>
          <p:spPr>
            <a:xfrm>
              <a:off x="-2399400" y="1287227"/>
              <a:ext cx="8492116" cy="385175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000" b="1" kern="0" dirty="0">
                  <a:solidFill>
                    <a:srgbClr val="000000"/>
                  </a:solidFill>
                  <a:latin typeface="Calibri" panose="020F0502020204030204"/>
                  <a:cs typeface="Arial" panose="020B0604020202020204"/>
                  <a:sym typeface="Arial" panose="020B0604020202020204"/>
                </a:rPr>
                <a:t>1. H</a:t>
              </a:r>
              <a:r>
                <a:rPr kumimoji="0" lang="vi-VN"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ãy kể những bệnh con người có thể mắc do việc sử dụng nước bị ô nhiễm.</a:t>
              </a:r>
            </a:p>
          </p:txBody>
        </p:sp>
      </p:grpSp>
      <p:grpSp>
        <p:nvGrpSpPr>
          <p:cNvPr id="13" name="Nhóm 52"/>
          <p:cNvGrpSpPr/>
          <p:nvPr/>
        </p:nvGrpSpPr>
        <p:grpSpPr>
          <a:xfrm>
            <a:off x="154112" y="3739793"/>
            <a:ext cx="7900828" cy="1726058"/>
            <a:chOff x="-2709109" y="150330"/>
            <a:chExt cx="9295286" cy="5102325"/>
          </a:xfrm>
        </p:grpSpPr>
        <p:sp>
          <p:nvSpPr>
            <p:cNvPr id="14" name="Bong bóng Lời nói: Hình bầu dục 53"/>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mn-ea"/>
                <a:cs typeface="+mn-cs"/>
                <a:sym typeface="Arial" panose="020B0604020202020204"/>
              </a:endParaRPr>
            </a:p>
          </p:txBody>
        </p:sp>
        <p:sp>
          <p:nvSpPr>
            <p:cNvPr id="15" name="Hộp Văn bản 54"/>
            <p:cNvSpPr txBox="1"/>
            <p:nvPr/>
          </p:nvSpPr>
          <p:spPr>
            <a:xfrm>
              <a:off x="-2185249" y="1415759"/>
              <a:ext cx="8771426" cy="209255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Vì</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sao</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phải</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bảo</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vệ</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nguồn</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nước</a:t>
              </a:r>
              <a:endParaRPr kumimoji="0" lang="vi-VN"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p:txBody>
        </p:sp>
      </p:grpSp>
      <p:pic>
        <p:nvPicPr>
          <p:cNvPr id="16" name="Picture 15"/>
          <p:cNvPicPr>
            <a:picLocks noChangeAspect="1"/>
          </p:cNvPicPr>
          <p:nvPr/>
        </p:nvPicPr>
        <p:blipFill>
          <a:blip r:embed="rId3"/>
          <a:stretch>
            <a:fillRect/>
          </a:stretch>
        </p:blipFill>
        <p:spPr>
          <a:xfrm>
            <a:off x="8001080" y="2383604"/>
            <a:ext cx="4386130" cy="399093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a:rPr>
              <a:t>Các bệnh con người có thể mắc do sử dụng nước bị ô nhiễm: đau mắt, đau bụng, ghẻ lở,</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bệnh</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gan</a:t>
            </a:r>
            <a:r>
              <a:rPr lang="vi-VN" sz="4000" b="1" dirty="0">
                <a:solidFill>
                  <a:srgbClr val="002060"/>
                </a:solidFill>
                <a:latin typeface="Calibri" panose="020F0502020204030204"/>
              </a:rPr>
              <a:t>...</a:t>
            </a:r>
          </a:p>
        </p:txBody>
      </p:sp>
      <p:sp>
        <p:nvSpPr>
          <p:cNvPr id="4" name="Rectangle: Rounded Corners 2"/>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panose="020F0502020204030204"/>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3"/>
          <a:stretch>
            <a:fillRect/>
          </a:stretch>
        </p:blipFill>
        <p:spPr>
          <a:xfrm>
            <a:off x="3311794" y="-105290"/>
            <a:ext cx="4993057" cy="110956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sát</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hình</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2,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cho</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biết</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việc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làm</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để</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bảo</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vệ</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nguồn</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nước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và</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nêu</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tác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dụng</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của</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việc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làm</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endParaRPr>
          </a:p>
        </p:txBody>
      </p:sp>
      <p:pic>
        <p:nvPicPr>
          <p:cNvPr id="5" name="Picture 4"/>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p:cNvGrpSpPr/>
          <p:nvPr/>
        </p:nvGrpSpPr>
        <p:grpSpPr>
          <a:xfrm>
            <a:off x="1715785" y="1"/>
            <a:ext cx="8928242" cy="1273996"/>
            <a:chOff x="5588904" y="1442301"/>
            <a:chExt cx="5405890" cy="1986699"/>
          </a:xfrm>
        </p:grpSpPr>
        <p:sp>
          <p:nvSpPr>
            <p:cNvPr id="3" name="Double Wave 2"/>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p:cNvGrpSpPr/>
          <p:nvPr/>
        </p:nvGrpSpPr>
        <p:grpSpPr>
          <a:xfrm>
            <a:off x="6236413" y="1318107"/>
            <a:ext cx="5709054" cy="5372481"/>
            <a:chOff x="729861" y="1028931"/>
            <a:chExt cx="4512040" cy="5372481"/>
          </a:xfrm>
        </p:grpSpPr>
        <p:pic>
          <p:nvPicPr>
            <p:cNvPr id="4" name="Picture 3"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4"/>
          <a:stretch>
            <a:fillRect/>
          </a:stretch>
        </p:blipFill>
        <p:spPr>
          <a:xfrm>
            <a:off x="2531350" y="0"/>
            <a:ext cx="7827942" cy="1109568"/>
          </a:xfrm>
          <a:prstGeom prst="rect">
            <a:avLst/>
          </a:prstGeom>
        </p:spPr>
      </p:pic>
      <p:pic>
        <p:nvPicPr>
          <p:cNvPr id="2" name="Picture 1"/>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p:cNvGrpSpPr/>
          <p:nvPr/>
        </p:nvGrpSpPr>
        <p:grpSpPr>
          <a:xfrm>
            <a:off x="226157" y="205484"/>
            <a:ext cx="8320310" cy="2568538"/>
            <a:chOff x="-2709109" y="150330"/>
            <a:chExt cx="9293463" cy="5102325"/>
          </a:xfrm>
        </p:grpSpPr>
        <p:sp>
          <p:nvSpPr>
            <p:cNvPr id="8" name="Bong bóng Lời nói: Hình bầu dục 53"/>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楷体"/>
                <a:cs typeface="+mn-cs"/>
                <a:sym typeface="Arial" panose="020B0604020202020204"/>
              </a:endParaRPr>
            </a:p>
          </p:txBody>
        </p:sp>
        <p:sp>
          <p:nvSpPr>
            <p:cNvPr id="9" name="Hộp Văn bản 54"/>
            <p:cNvSpPr txBox="1"/>
            <p:nvPr/>
          </p:nvSpPr>
          <p:spPr>
            <a:xfrm>
              <a:off x="-2399400" y="1287227"/>
              <a:ext cx="8492116" cy="262897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Nêu</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các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khác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để</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bảo</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vệ</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nguồn</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nước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a:t>
              </a:r>
              <a:endParaRPr kumimoji="0" lang="vi-VN"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endParaRPr>
            </a:p>
          </p:txBody>
        </p:sp>
      </p:grpSp>
      <p:grpSp>
        <p:nvGrpSpPr>
          <p:cNvPr id="13" name="Nhóm 52"/>
          <p:cNvGrpSpPr/>
          <p:nvPr/>
        </p:nvGrpSpPr>
        <p:grpSpPr>
          <a:xfrm>
            <a:off x="154112" y="3154166"/>
            <a:ext cx="7899278" cy="2377346"/>
            <a:chOff x="-2709109" y="-1580817"/>
            <a:chExt cx="9293462" cy="7027569"/>
          </a:xfrm>
        </p:grpSpPr>
        <p:sp>
          <p:nvSpPr>
            <p:cNvPr id="14" name="Bong bóng Lời nói: Hình bầu dục 53"/>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楷体"/>
                <a:cs typeface="+mn-cs"/>
                <a:sym typeface="Arial" panose="020B0604020202020204"/>
              </a:endParaRPr>
            </a:p>
          </p:txBody>
        </p:sp>
        <p:sp>
          <p:nvSpPr>
            <p:cNvPr id="15" name="Hộp Văn bản 54"/>
            <p:cNvSpPr txBox="1"/>
            <p:nvPr/>
          </p:nvSpPr>
          <p:spPr>
            <a:xfrm>
              <a:off x="-2269861" y="-285018"/>
              <a:ext cx="8771426" cy="573177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Nêu</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các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việc</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làm</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để</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vận</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động</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mọi</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người</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xung</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quanh</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bảo</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vệ</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nguồn</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nước</a:t>
              </a:r>
              <a:r>
                <a:rPr lang="en-US" sz="4000" b="1" kern="0" dirty="0">
                  <a:solidFill>
                    <a:srgbClr val="000000"/>
                  </a:solidFill>
                  <a:latin typeface="Calibri" panose="020F0502020204030204"/>
                  <a:ea typeface="楷体"/>
                  <a:cs typeface="Arial" panose="020B0604020202020204"/>
                  <a:sym typeface="Arial" panose="020B0604020202020204"/>
                </a:rPr>
                <a:t>.</a:t>
              </a:r>
              <a:endParaRPr kumimoji="0" lang="vi-VN"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endParaRPr>
            </a:p>
          </p:txBody>
        </p:sp>
      </p:grpSp>
      <p:pic>
        <p:nvPicPr>
          <p:cNvPr id="2" name="Picture 15"/>
          <p:cNvPicPr>
            <a:picLocks noChangeAspect="1"/>
          </p:cNvPicPr>
          <p:nvPr/>
        </p:nvPicPr>
        <p:blipFill>
          <a:blip r:embed="rId3"/>
          <a:stretch>
            <a:fillRect/>
          </a:stretch>
        </p:blipFill>
        <p:spPr>
          <a:xfrm>
            <a:off x="8743308" y="1757989"/>
            <a:ext cx="3355433" cy="485200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66533" y="109440"/>
            <a:ext cx="12058933" cy="663911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9073"/>
          <a:stretch>
            <a:fillRect/>
          </a:stretch>
        </p:blipFill>
        <p:spPr>
          <a:xfrm>
            <a:off x="0" y="1130157"/>
            <a:ext cx="5065160" cy="3536389"/>
          </a:xfrm>
          <a:prstGeom prst="rect">
            <a:avLst/>
          </a:prstGeom>
        </p:spPr>
      </p:pic>
      <p:sp>
        <p:nvSpPr>
          <p:cNvPr id="7" name="Hộp Văn bản 26"/>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18434" name="Picture 2" descr="Tổng hợp 57+ tranh bảo vệ nguồn nước tuyệt vời nhất - thtantai2.edu.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9073"/>
          <a:stretch>
            <a:fillRect/>
          </a:stretch>
        </p:blipFill>
        <p:spPr>
          <a:xfrm>
            <a:off x="0" y="1130157"/>
            <a:ext cx="5065160" cy="3536389"/>
          </a:xfrm>
          <a:prstGeom prst="rect">
            <a:avLst/>
          </a:prstGeom>
        </p:spPr>
      </p:pic>
      <p:sp>
        <p:nvSpPr>
          <p:cNvPr id="7" name="Hộp Văn bản 26"/>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19458" name="Picture 2" descr="Nghệ An Xanh - Nhóm bạn trẻ gen Z tình nguyện dọn rác, làm sạch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150705"/>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6" name="Double Wave 5"/>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p:cNvGrpSpPr/>
          <p:nvPr/>
        </p:nvGrpSpPr>
        <p:grpSpPr>
          <a:xfrm>
            <a:off x="1715785" y="1"/>
            <a:ext cx="8928242" cy="1273996"/>
            <a:chOff x="5588904" y="1442301"/>
            <a:chExt cx="5405890" cy="1986699"/>
          </a:xfrm>
        </p:grpSpPr>
        <p:sp>
          <p:nvSpPr>
            <p:cNvPr id="15" name="Double Wave 1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706</Words>
  <Application>Microsoft Office PowerPoint</Application>
  <PresentationFormat>Widescreen</PresentationFormat>
  <Paragraphs>86</Paragraphs>
  <Slides>34</Slides>
  <Notes>27</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等线</vt:lpstr>
      <vt:lpstr>等线 Light</vt:lpstr>
      <vt:lpstr>Microsoft YaHei</vt:lpstr>
      <vt:lpstr>SimSun</vt:lpstr>
      <vt:lpstr>Arial</vt:lpstr>
      <vt:lpstr>Calibri</vt:lpstr>
      <vt:lpstr>Calibri Light</vt:lpstr>
      <vt:lpstr>Cambria</vt:lpstr>
      <vt:lpstr>HappyZcool-2016</vt:lpstr>
      <vt:lpstr>Times New Roman</vt:lpstr>
      <vt:lpstr>UTM Edwardian</vt:lpstr>
      <vt:lpstr>字魂59号-创粗黑</vt:lpstr>
      <vt:lpstr>楷体</vt:lpstr>
      <vt:lpstr>1_Office Theme</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58</cp:revision>
  <dcterms:created xsi:type="dcterms:W3CDTF">2023-04-10T09:50:00Z</dcterms:created>
  <dcterms:modified xsi:type="dcterms:W3CDTF">2025-12-18T15:53:03Z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1E6D7EF024C74DA780813166076691E0</vt:lpwstr>
  </property>
  <property fmtid="{D5CDD505-2E9C-101B-9397-08002B2CF9AE}" pid="3" name="KSOProductBuildVer">
    <vt:lpwstr>1033-11.2.0.11537</vt:lpwstr>
  </property>
</Properties>
</file>