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366" r:id="rId2"/>
    <p:sldId id="278" r:id="rId3"/>
    <p:sldId id="346" r:id="rId4"/>
    <p:sldId id="331" r:id="rId5"/>
    <p:sldId id="348" r:id="rId6"/>
    <p:sldId id="353" r:id="rId7"/>
    <p:sldId id="354" r:id="rId8"/>
    <p:sldId id="355" r:id="rId9"/>
    <p:sldId id="358" r:id="rId10"/>
    <p:sldId id="359" r:id="rId11"/>
    <p:sldId id="360" r:id="rId12"/>
    <p:sldId id="364" r:id="rId13"/>
    <p:sldId id="361" r:id="rId14"/>
    <p:sldId id="3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99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B375E4-3DC8-40A8-B7FD-878BFB787D2F}" type="datetimeFigureOut">
              <a:rPr lang="en-US" smtClean="0"/>
              <a:t>18/12/2025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6A253C-D372-4A83-A824-CBA89340EB5E}" type="slidenum">
              <a:rPr lang="en-US" smtClean="0"/>
              <a:t>‹#›</a:t>
            </a:fld>
            <a:endParaRPr lang="en-US"/>
          </a:p>
        </p:txBody>
      </p:sp>
    </p:spTree>
    <p:extLst>
      <p:ext uri="{BB962C8B-B14F-4D97-AF65-F5344CB8AC3E}">
        <p14:creationId xmlns:p14="http://schemas.microsoft.com/office/powerpoint/2010/main" val="231421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18/12/2025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18/12/2025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18/12/2025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18/12/2025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18/12/2025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18/12/2025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18/12/2025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18/12/2025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18/12/2025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18/12/2025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18/12/2025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0DFF2"/>
        </a:solidFill>
        <a:effectLst/>
      </p:bgPr>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328095" y="375776"/>
            <a:ext cx="1914525" cy="191452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0.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B0C478-C035-FA6F-AA34-F931B2895DB1}"/>
              </a:ext>
            </a:extLst>
          </p:cNvPr>
          <p:cNvPicPr>
            <a:picLocks noChangeAspect="1"/>
          </p:cNvPicPr>
          <p:nvPr/>
        </p:nvPicPr>
        <p:blipFill>
          <a:blip r:embed="rId2"/>
          <a:stretch>
            <a:fillRect/>
          </a:stretch>
        </p:blipFill>
        <p:spPr>
          <a:xfrm>
            <a:off x="-16625" y="0"/>
            <a:ext cx="12192000" cy="7141028"/>
          </a:xfrm>
          <a:prstGeom prst="rect">
            <a:avLst/>
          </a:prstGeom>
        </p:spPr>
      </p:pic>
      <p:sp>
        <p:nvSpPr>
          <p:cNvPr id="6" name="TextBox 5">
            <a:extLst>
              <a:ext uri="{FF2B5EF4-FFF2-40B4-BE49-F238E27FC236}">
                <a16:creationId xmlns:a16="http://schemas.microsoft.com/office/drawing/2014/main" id="{AAD62439-CF74-0E00-34EA-EDB8372EC665}"/>
              </a:ext>
            </a:extLst>
          </p:cNvPr>
          <p:cNvSpPr txBox="1"/>
          <p:nvPr/>
        </p:nvSpPr>
        <p:spPr>
          <a:xfrm>
            <a:off x="49875" y="1180698"/>
            <a:ext cx="12058650" cy="1323439"/>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NHIỆT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LIỆT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CHÀO</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MỪNG</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QUÝ</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THẦY</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CÔ</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GIÁO</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CÁC</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EM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SINH</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ĐẾN</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VỚI</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a:t>
            </a:r>
            <a:endPar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8" name="TextBox 6">
            <a:extLst>
              <a:ext uri="{FF2B5EF4-FFF2-40B4-BE49-F238E27FC236}">
                <a16:creationId xmlns:a16="http://schemas.microsoft.com/office/drawing/2014/main" id="{FA38FDC1-6A6C-54F5-7E8E-7326CD884AF8}"/>
              </a:ext>
            </a:extLst>
          </p:cNvPr>
          <p:cNvSpPr txBox="1">
            <a:spLocks noChangeArrowheads="1"/>
          </p:cNvSpPr>
          <p:nvPr/>
        </p:nvSpPr>
        <p:spPr bwMode="auto">
          <a:xfrm>
            <a:off x="16625" y="2708730"/>
            <a:ext cx="1219199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4000" b="1" dirty="0" err="1">
                <a:solidFill>
                  <a:prstClr val="black"/>
                </a:solidFill>
                <a:latin typeface="Times New Roman" panose="02020603050405020304" pitchFamily="18" charset="0"/>
                <a:cs typeface="Times New Roman" panose="02020603050405020304" pitchFamily="18" charset="0"/>
              </a:rPr>
              <a:t>Môn</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Khoa</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học</a:t>
            </a:r>
            <a:r>
              <a:rPr lang="en-US" altLang="en-US" sz="4000" b="1" dirty="0">
                <a:solidFill>
                  <a:prstClr val="black"/>
                </a:solidFill>
                <a:latin typeface="Times New Roman" panose="02020603050405020304" pitchFamily="18" charset="0"/>
                <a:cs typeface="Times New Roman" panose="02020603050405020304" pitchFamily="18" charset="0"/>
              </a:rPr>
              <a:t> - </a:t>
            </a:r>
            <a:r>
              <a:rPr lang="en-US" altLang="en-US" sz="4000" b="1" dirty="0" err="1">
                <a:solidFill>
                  <a:prstClr val="black"/>
                </a:solidFill>
                <a:latin typeface="Times New Roman" panose="02020603050405020304" pitchFamily="18" charset="0"/>
                <a:cs typeface="Times New Roman" panose="02020603050405020304" pitchFamily="18" charset="0"/>
              </a:rPr>
              <a:t>Lớp</a:t>
            </a:r>
            <a:r>
              <a:rPr lang="en-US" altLang="en-US" sz="4000" b="1" dirty="0">
                <a:solidFill>
                  <a:prstClr val="black"/>
                </a:solidFill>
                <a:latin typeface="Times New Roman" panose="02020603050405020304" pitchFamily="18" charset="0"/>
                <a:cs typeface="Times New Roman" panose="02020603050405020304" pitchFamily="18" charset="0"/>
              </a:rPr>
              <a:t> 4</a:t>
            </a:r>
          </a:p>
          <a:p>
            <a:pPr algn="ctr">
              <a:lnSpc>
                <a:spcPct val="100000"/>
              </a:lnSpc>
              <a:spcBef>
                <a:spcPct val="0"/>
              </a:spcBef>
              <a:buFontTx/>
              <a:buNone/>
              <a:defRPr/>
            </a:pPr>
            <a:r>
              <a:rPr lang="en-US" altLang="en-US" sz="3600" b="1" dirty="0" err="1">
                <a:solidFill>
                  <a:prstClr val="black"/>
                </a:solidFill>
                <a:latin typeface="Times New Roman" panose="02020603050405020304" pitchFamily="18" charset="0"/>
                <a:cs typeface="Times New Roman" panose="02020603050405020304" pitchFamily="18" charset="0"/>
              </a:rPr>
              <a:t>Bài</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Không</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khí</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có</a:t>
            </a:r>
            <a:r>
              <a:rPr lang="en-US" altLang="en-US" sz="3600" b="1" dirty="0">
                <a:solidFill>
                  <a:prstClr val="black"/>
                </a:solidFill>
                <a:latin typeface="Times New Roman" panose="02020603050405020304" pitchFamily="18" charset="0"/>
                <a:cs typeface="Times New Roman" panose="02020603050405020304" pitchFamily="18" charset="0"/>
              </a:rPr>
              <a:t> ở </a:t>
            </a:r>
            <a:r>
              <a:rPr lang="en-US" altLang="en-US" sz="3600" b="1" dirty="0" err="1">
                <a:solidFill>
                  <a:prstClr val="black"/>
                </a:solidFill>
                <a:latin typeface="Times New Roman" panose="02020603050405020304" pitchFamily="18" charset="0"/>
                <a:cs typeface="Times New Roman" panose="02020603050405020304" pitchFamily="18" charset="0"/>
              </a:rPr>
              <a:t>đâu</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Tính</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chất</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và</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thành</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phần</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của</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không</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khí</a:t>
            </a:r>
            <a:r>
              <a:rPr lang="en-US" altLang="en-US" sz="3600" b="1">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Tiết</a:t>
            </a:r>
            <a:r>
              <a:rPr lang="en-US" altLang="en-US" sz="3600" b="1" dirty="0">
                <a:solidFill>
                  <a:prstClr val="black"/>
                </a:solidFill>
                <a:latin typeface="Times New Roman" panose="02020603050405020304" pitchFamily="18" charset="0"/>
                <a:cs typeface="Times New Roman" panose="02020603050405020304" pitchFamily="18" charset="0"/>
              </a:rPr>
              <a:t> 2)</a:t>
            </a:r>
          </a:p>
        </p:txBody>
      </p:sp>
      <p:pic>
        <p:nvPicPr>
          <p:cNvPr id="9" name="Picture 2" descr="Kết quả hình ảnh cho hình động con bướm">
            <a:extLst>
              <a:ext uri="{FF2B5EF4-FFF2-40B4-BE49-F238E27FC236}">
                <a16:creationId xmlns:a16="http://schemas.microsoft.com/office/drawing/2014/main" id="{F754281D-D15C-B244-9762-7C27AF54A0B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7315792">
            <a:off x="11159935" y="2674708"/>
            <a:ext cx="116205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Kết quả hình ảnh cho hình động con bướm">
            <a:extLst>
              <a:ext uri="{FF2B5EF4-FFF2-40B4-BE49-F238E27FC236}">
                <a16:creationId xmlns:a16="http://schemas.microsoft.com/office/drawing/2014/main" id="{FBF50010-B9A7-4DF3-1D67-9A0E7A5E932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81636">
            <a:off x="527214" y="84571"/>
            <a:ext cx="102301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01981" y="253961"/>
            <a:ext cx="5084748" cy="646331"/>
          </a:xfrm>
          <a:prstGeom prst="rect">
            <a:avLst/>
          </a:prstGeom>
          <a:noFill/>
        </p:spPr>
        <p:txBody>
          <a:bodyPr wrap="square" rtlCol="0">
            <a:spAutoFit/>
          </a:bodyPr>
          <a:lstStyle/>
          <a:p>
            <a:pPr algn="ctr"/>
            <a:r>
              <a:rPr lang="en-US">
                <a:solidFill>
                  <a:prstClr val="black"/>
                </a:solidFill>
                <a:latin typeface="Times New Roman" pitchFamily="18" charset="0"/>
                <a:cs typeface="Times New Roman" pitchFamily="18" charset="0"/>
              </a:rPr>
              <a:t>UBND </a:t>
            </a:r>
            <a:r>
              <a:rPr lang="vi-VN">
                <a:solidFill>
                  <a:prstClr val="black"/>
                </a:solidFill>
                <a:latin typeface="Times New Roman" pitchFamily="18" charset="0"/>
                <a:cs typeface="Times New Roman" pitchFamily="18" charset="0"/>
              </a:rPr>
              <a:t>PHƯỜNG HƯNG ĐẠO</a:t>
            </a:r>
          </a:p>
          <a:p>
            <a:pPr algn="ctr"/>
            <a:r>
              <a:rPr lang="en-US" b="1">
                <a:solidFill>
                  <a:prstClr val="black"/>
                </a:solidFill>
                <a:latin typeface="Times New Roman" pitchFamily="18" charset="0"/>
                <a:cs typeface="Times New Roman" pitchFamily="18" charset="0"/>
              </a:rPr>
              <a:t>TRƯỜNG </a:t>
            </a:r>
            <a:r>
              <a:rPr lang="en-US" b="1" dirty="0">
                <a:solidFill>
                  <a:prstClr val="black"/>
                </a:solidFill>
                <a:latin typeface="Times New Roman" pitchFamily="18" charset="0"/>
                <a:cs typeface="Times New Roman" pitchFamily="18" charset="0"/>
              </a:rPr>
              <a:t>TIỂU HỌC ĐA PHÚC</a:t>
            </a:r>
            <a:endParaRPr lang="en-US" dirty="0">
              <a:solidFill>
                <a:prstClr val="black"/>
              </a:solidFill>
            </a:endParaRPr>
          </a:p>
        </p:txBody>
      </p:sp>
      <p:cxnSp>
        <p:nvCxnSpPr>
          <p:cNvPr id="4" name="Straight Connector 3"/>
          <p:cNvCxnSpPr/>
          <p:nvPr/>
        </p:nvCxnSpPr>
        <p:spPr>
          <a:xfrm>
            <a:off x="6112624" y="830896"/>
            <a:ext cx="13564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349950" y="4562240"/>
            <a:ext cx="6659811" cy="830997"/>
          </a:xfrm>
          <a:prstGeom prst="rect">
            <a:avLst/>
          </a:prstGeom>
          <a:noFill/>
        </p:spPr>
        <p:txBody>
          <a:bodyPr wrap="square" rtlCol="0">
            <a:spAutoFit/>
          </a:bodyPr>
          <a:lstStyle/>
          <a:p>
            <a:pPr algn="ctr"/>
            <a:r>
              <a:rPr lang="en-US" sz="2400" b="1" dirty="0">
                <a:solidFill>
                  <a:prstClr val="black"/>
                </a:solidFill>
                <a:latin typeface="Times New Roman" pitchFamily="18" charset="0"/>
                <a:cs typeface="Times New Roman" pitchFamily="18" charset="0"/>
              </a:rPr>
              <a:t>GV THỰC HIỆN</a:t>
            </a:r>
            <a:r>
              <a:rPr lang="en-US" sz="2400" b="1">
                <a:solidFill>
                  <a:prstClr val="black"/>
                </a:solidFill>
                <a:latin typeface="Times New Roman" pitchFamily="18" charset="0"/>
                <a:cs typeface="Times New Roman" pitchFamily="18" charset="0"/>
              </a:rPr>
              <a:t>: </a:t>
            </a:r>
            <a:r>
              <a:rPr lang="en-US" sz="2400" b="1">
                <a:latin typeface="Times New Roman" pitchFamily="18" charset="0"/>
                <a:cs typeface="Times New Roman" pitchFamily="18" charset="0"/>
              </a:rPr>
              <a:t>PHẠM THỊ THU HƯƠNG</a:t>
            </a:r>
            <a:endParaRPr lang="en-US" sz="2400" b="1" dirty="0">
              <a:solidFill>
                <a:prstClr val="black"/>
              </a:solidFill>
              <a:latin typeface="Times New Roman" pitchFamily="18" charset="0"/>
              <a:cs typeface="Times New Roman" pitchFamily="18" charset="0"/>
            </a:endParaRPr>
          </a:p>
          <a:p>
            <a:pPr algn="ctr"/>
            <a:r>
              <a:rPr lang="en-US" sz="2400" b="1" dirty="0" err="1">
                <a:solidFill>
                  <a:prstClr val="black"/>
                </a:solidFill>
                <a:latin typeface="Times New Roman" pitchFamily="18" charset="0"/>
                <a:cs typeface="Times New Roman" pitchFamily="18" charset="0"/>
              </a:rPr>
              <a:t>Năm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học</a:t>
            </a:r>
            <a:r>
              <a:rPr lang="en-US" sz="2400" b="1">
                <a:solidFill>
                  <a:prstClr val="black"/>
                </a:solidFill>
                <a:latin typeface="Times New Roman" pitchFamily="18" charset="0"/>
                <a:cs typeface="Times New Roman" pitchFamily="18" charset="0"/>
              </a:rPr>
              <a:t>: 202</a:t>
            </a:r>
            <a:r>
              <a:rPr lang="vi-VN" sz="2400" b="1">
                <a:solidFill>
                  <a:prstClr val="black"/>
                </a:solidFill>
                <a:latin typeface="Times New Roman" pitchFamily="18" charset="0"/>
                <a:cs typeface="Times New Roman" pitchFamily="18" charset="0"/>
              </a:rPr>
              <a:t>5</a:t>
            </a:r>
            <a:r>
              <a:rPr lang="en-US" sz="2400" b="1">
                <a:solidFill>
                  <a:prstClr val="black"/>
                </a:solidFill>
                <a:latin typeface="Times New Roman" pitchFamily="18" charset="0"/>
                <a:cs typeface="Times New Roman" pitchFamily="18" charset="0"/>
              </a:rPr>
              <a:t> - 202</a:t>
            </a:r>
            <a:r>
              <a:rPr lang="vi-VN" sz="2400" b="1">
                <a:solidFill>
                  <a:prstClr val="black"/>
                </a:solidFill>
                <a:latin typeface="Times New Roman" pitchFamily="18" charset="0"/>
                <a:cs typeface="Times New Roman" pitchFamily="18" charset="0"/>
              </a:rPr>
              <a:t>6</a:t>
            </a:r>
            <a:endParaRPr lang="en-US" sz="24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158190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14156"/>
            <a:ext cx="12563144" cy="7572156"/>
          </a:xfrm>
          <a:prstGeom prst="rect">
            <a:avLst/>
          </a:prstGeom>
        </p:spPr>
      </p:pic>
      <p:sp>
        <p:nvSpPr>
          <p:cNvPr id="13" name="矩形: 圆角 12"/>
          <p:cNvSpPr/>
          <p:nvPr/>
        </p:nvSpPr>
        <p:spPr>
          <a:xfrm>
            <a:off x="1799175" y="1008862"/>
            <a:ext cx="8168664" cy="530120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pic>
        <p:nvPicPr>
          <p:cNvPr id="5" name="图片 4"/>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b="20623"/>
          <a:stretch>
            <a:fillRect/>
          </a:stretch>
        </p:blipFill>
        <p:spPr>
          <a:xfrm>
            <a:off x="0" y="3989428"/>
            <a:ext cx="12192000" cy="2903564"/>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1048" y="605452"/>
            <a:ext cx="1126227" cy="716229"/>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24161" y="479047"/>
            <a:ext cx="1599986" cy="1017516"/>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7017" y="4864810"/>
            <a:ext cx="716490" cy="455654"/>
          </a:xfrm>
          <a:prstGeom prst="rect">
            <a:avLst/>
          </a:prstGeom>
        </p:spPr>
      </p:pic>
      <p:pic>
        <p:nvPicPr>
          <p:cNvPr id="7" name="Picture 6"/>
          <p:cNvPicPr>
            <a:picLocks noChangeAspect="1"/>
          </p:cNvPicPr>
          <p:nvPr/>
        </p:nvPicPr>
        <p:blipFill>
          <a:blip r:embed="rId8"/>
          <a:stretch>
            <a:fillRect/>
          </a:stretch>
        </p:blipFill>
        <p:spPr>
          <a:xfrm>
            <a:off x="2200987" y="2179551"/>
            <a:ext cx="7358510" cy="2560542"/>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20623"/>
          <a:stretch>
            <a:fillRect/>
          </a:stretch>
        </p:blipFill>
        <p:spPr>
          <a:xfrm>
            <a:off x="-64040" y="4237409"/>
            <a:ext cx="12408439" cy="2903564"/>
          </a:xfrm>
          <a:prstGeom prst="rect">
            <a:avLst/>
          </a:prstGeom>
        </p:spPr>
      </p:pic>
      <p:pic>
        <p:nvPicPr>
          <p:cNvPr id="14"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8804" y="1"/>
            <a:ext cx="2493196" cy="1828586"/>
          </a:xfrm>
          <a:prstGeom prst="rect">
            <a:avLst/>
          </a:prstGeom>
        </p:spPr>
      </p:pic>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backgroundRemoval t="8411" b="91751" l="9994" r="89942">
                        <a14:foregroundMark x1="46831" y1="8411" x2="45181" y2="12212"/>
                        <a14:foregroundMark x1="52167" y1="91751" x2="51391" y2="87950"/>
                      </a14:backgroundRemoval>
                    </a14:imgEffect>
                  </a14:imgLayer>
                </a14:imgProps>
              </a:ext>
              <a:ext uri="{28A0092B-C50C-407E-A947-70E740481C1C}">
                <a14:useLocalDpi xmlns:a14="http://schemas.microsoft.com/office/drawing/2010/main" val="0"/>
              </a:ext>
            </a:extLst>
          </a:blip>
          <a:stretch>
            <a:fillRect/>
          </a:stretch>
        </p:blipFill>
        <p:spPr>
          <a:xfrm>
            <a:off x="-915256" y="1777430"/>
            <a:ext cx="5747382" cy="4597685"/>
          </a:xfrm>
          <a:prstGeom prst="rect">
            <a:avLst/>
          </a:prstGeom>
        </p:spPr>
      </p:pic>
      <p:grpSp>
        <p:nvGrpSpPr>
          <p:cNvPr id="5" name="Group 4"/>
          <p:cNvGrpSpPr/>
          <p:nvPr/>
        </p:nvGrpSpPr>
        <p:grpSpPr>
          <a:xfrm>
            <a:off x="3338482" y="1687874"/>
            <a:ext cx="8445975" cy="2267676"/>
            <a:chOff x="6330073" y="2742745"/>
            <a:chExt cx="4557001" cy="2457905"/>
          </a:xfrm>
        </p:grpSpPr>
        <p:grpSp>
          <p:nvGrpSpPr>
            <p:cNvPr id="6" name="Nhóm 31"/>
            <p:cNvGrpSpPr/>
            <p:nvPr/>
          </p:nvGrpSpPr>
          <p:grpSpPr>
            <a:xfrm>
              <a:off x="6488431" y="3071819"/>
              <a:ext cx="4398643" cy="2128831"/>
              <a:chOff x="1922830" y="773002"/>
              <a:chExt cx="5400981" cy="1282973"/>
            </a:xfrm>
          </p:grpSpPr>
          <p:sp>
            <p:nvSpPr>
              <p:cNvPr id="9" name="Freeform: Shape 34"/>
              <p:cNvSpPr/>
              <p:nvPr/>
            </p:nvSpPr>
            <p:spPr>
              <a:xfrm>
                <a:off x="1938635" y="784278"/>
                <a:ext cx="5385176" cy="116837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defTabSz="685800">
                  <a:buClrTx/>
                </a:pPr>
                <a:endParaRPr lang="en-US" sz="1350" kern="1200" dirty="0">
                  <a:solidFill>
                    <a:prstClr val="black"/>
                  </a:solidFill>
                  <a:latin typeface="等线" panose="020F0502020204030204"/>
                  <a:ea typeface="+mn-ea"/>
                  <a:cs typeface="+mn-cs"/>
                </a:endParaRPr>
              </a:p>
            </p:txBody>
          </p:sp>
          <p:sp>
            <p:nvSpPr>
              <p:cNvPr id="10" name="Freeform: Shape 35"/>
              <p:cNvSpPr/>
              <p:nvPr/>
            </p:nvSpPr>
            <p:spPr>
              <a:xfrm>
                <a:off x="1922830" y="773002"/>
                <a:ext cx="5379733" cy="128297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defTabSz="685800">
                  <a:buClrTx/>
                </a:pPr>
                <a:endParaRPr lang="en-US" sz="1350" kern="1200">
                  <a:solidFill>
                    <a:prstClr val="black"/>
                  </a:solidFill>
                  <a:latin typeface="等线" panose="020F0502020204030204"/>
                  <a:ea typeface="+mn-ea"/>
                  <a:cs typeface="+mn-cs"/>
                </a:endParaRPr>
              </a:p>
            </p:txBody>
          </p:sp>
        </p:grpSp>
        <p:pic>
          <p:nvPicPr>
            <p:cNvPr id="7" name="Picture 4" descr="Colourful ribbons"/>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48634" b="100000" l="33866" r="66294"/>
                      </a14:imgEffect>
                    </a14:imgLayer>
                  </a14:imgProps>
                </a:ext>
                <a:ext uri="{28A0092B-C50C-407E-A947-70E740481C1C}">
                  <a14:useLocalDpi xmlns:a14="http://schemas.microsoft.com/office/drawing/2010/main" val="0"/>
                </a:ext>
              </a:extLst>
            </a:blip>
            <a:srcRect l="32539" t="47761" r="34043" b="1796"/>
            <a:stretch>
              <a:fillRect/>
            </a:stretch>
          </p:blipFill>
          <p:spPr bwMode="auto">
            <a:xfrm rot="20918606">
              <a:off x="6330073" y="2742745"/>
              <a:ext cx="585223" cy="10672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825132" y="3312575"/>
              <a:ext cx="3785744" cy="1567897"/>
            </a:xfrm>
            <a:prstGeom prst="rect">
              <a:avLst/>
            </a:prstGeom>
            <a:noFill/>
          </p:spPr>
          <p:txBody>
            <a:bodyPr wrap="square" rtlCol="0">
              <a:spAutoFit/>
            </a:bodyPr>
            <a:lstStyle/>
            <a:p>
              <a:pPr algn="just"/>
              <a:r>
                <a:rPr lang="vi-VN" sz="4400" b="1" dirty="0">
                  <a:latin typeface="Cambria" panose="02040503050406030204" pitchFamily="18" charset="0"/>
                  <a:ea typeface="Cambria" panose="02040503050406030204" pitchFamily="18" charset="0"/>
                </a:rPr>
                <a:t>Nêu một số tính chất của không khí.</a:t>
              </a:r>
              <a:endParaRPr lang="vi-VN" sz="7200" dirty="0">
                <a:effectLst/>
                <a:latin typeface="Cambria" panose="02040503050406030204" pitchFamily="18" charset="0"/>
                <a:ea typeface="Cambria" panose="02040503050406030204" pitchFamily="18"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20623"/>
          <a:stretch>
            <a:fillRect/>
          </a:stretch>
        </p:blipFill>
        <p:spPr>
          <a:xfrm>
            <a:off x="-64040" y="4237409"/>
            <a:ext cx="12408439" cy="2903564"/>
          </a:xfrm>
          <a:prstGeom prst="rect">
            <a:avLst/>
          </a:prstGeom>
        </p:spPr>
      </p:pic>
      <p:pic>
        <p:nvPicPr>
          <p:cNvPr id="14"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8804" y="1"/>
            <a:ext cx="2493196" cy="1828586"/>
          </a:xfrm>
          <a:prstGeom prst="rect">
            <a:avLst/>
          </a:prstGeom>
        </p:spPr>
      </p:pic>
      <p:sp>
        <p:nvSpPr>
          <p:cNvPr id="17" name="Rectangle: Rounded Corners 16"/>
          <p:cNvSpPr/>
          <p:nvPr/>
        </p:nvSpPr>
        <p:spPr>
          <a:xfrm>
            <a:off x="482885" y="688369"/>
            <a:ext cx="11260477" cy="61696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Freeform 8"/>
          <p:cNvSpPr/>
          <p:nvPr/>
        </p:nvSpPr>
        <p:spPr>
          <a:xfrm rot="16200000">
            <a:off x="5512206" y="2050455"/>
            <a:ext cx="1175914" cy="749142"/>
          </a:xfrm>
          <a:custGeom>
            <a:avLst/>
            <a:gdLst/>
            <a:ahLst/>
            <a:cxnLst/>
            <a:rect l="l" t="t" r="r" b="b"/>
            <a:pathLst>
              <a:path w="3212607" h="1770950">
                <a:moveTo>
                  <a:pt x="0" y="0"/>
                </a:moveTo>
                <a:lnTo>
                  <a:pt x="3212608" y="0"/>
                </a:lnTo>
                <a:lnTo>
                  <a:pt x="3212608" y="1770950"/>
                </a:lnTo>
                <a:lnTo>
                  <a:pt x="0" y="17709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9" name="Freeform 8"/>
          <p:cNvSpPr/>
          <p:nvPr/>
        </p:nvSpPr>
        <p:spPr>
          <a:xfrm rot="8800745" flipH="1">
            <a:off x="7024796" y="2759947"/>
            <a:ext cx="1175914" cy="749142"/>
          </a:xfrm>
          <a:custGeom>
            <a:avLst/>
            <a:gdLst/>
            <a:ahLst/>
            <a:cxnLst/>
            <a:rect l="l" t="t" r="r" b="b"/>
            <a:pathLst>
              <a:path w="3212607" h="1770950">
                <a:moveTo>
                  <a:pt x="0" y="0"/>
                </a:moveTo>
                <a:lnTo>
                  <a:pt x="3212608" y="0"/>
                </a:lnTo>
                <a:lnTo>
                  <a:pt x="3212608" y="1770950"/>
                </a:lnTo>
                <a:lnTo>
                  <a:pt x="0" y="17709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Freeform 8"/>
          <p:cNvSpPr/>
          <p:nvPr/>
        </p:nvSpPr>
        <p:spPr>
          <a:xfrm rot="8800745" flipV="1">
            <a:off x="3847323" y="4626809"/>
            <a:ext cx="1175914" cy="749142"/>
          </a:xfrm>
          <a:custGeom>
            <a:avLst/>
            <a:gdLst/>
            <a:ahLst/>
            <a:cxnLst/>
            <a:rect l="l" t="t" r="r" b="b"/>
            <a:pathLst>
              <a:path w="3212607" h="1770950">
                <a:moveTo>
                  <a:pt x="0" y="0"/>
                </a:moveTo>
                <a:lnTo>
                  <a:pt x="3212608" y="0"/>
                </a:lnTo>
                <a:lnTo>
                  <a:pt x="3212608" y="1770950"/>
                </a:lnTo>
                <a:lnTo>
                  <a:pt x="0" y="17709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1" name="Freeform 8"/>
          <p:cNvSpPr/>
          <p:nvPr/>
        </p:nvSpPr>
        <p:spPr>
          <a:xfrm rot="12799255" flipH="1" flipV="1">
            <a:off x="7024796" y="4663665"/>
            <a:ext cx="1175914" cy="749142"/>
          </a:xfrm>
          <a:custGeom>
            <a:avLst/>
            <a:gdLst/>
            <a:ahLst/>
            <a:cxnLst/>
            <a:rect l="l" t="t" r="r" b="b"/>
            <a:pathLst>
              <a:path w="3212607" h="1770950">
                <a:moveTo>
                  <a:pt x="0" y="0"/>
                </a:moveTo>
                <a:lnTo>
                  <a:pt x="3212608" y="0"/>
                </a:lnTo>
                <a:lnTo>
                  <a:pt x="3212608" y="1770950"/>
                </a:lnTo>
                <a:lnTo>
                  <a:pt x="0" y="17709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3" name="Freeform 8"/>
          <p:cNvSpPr/>
          <p:nvPr/>
        </p:nvSpPr>
        <p:spPr>
          <a:xfrm rot="12461594">
            <a:off x="3867485" y="2692221"/>
            <a:ext cx="1175914" cy="749142"/>
          </a:xfrm>
          <a:custGeom>
            <a:avLst/>
            <a:gdLst/>
            <a:ahLst/>
            <a:cxnLst/>
            <a:rect l="l" t="t" r="r" b="b"/>
            <a:pathLst>
              <a:path w="3212607" h="1770950">
                <a:moveTo>
                  <a:pt x="0" y="0"/>
                </a:moveTo>
                <a:lnTo>
                  <a:pt x="3212608" y="0"/>
                </a:lnTo>
                <a:lnTo>
                  <a:pt x="3212608" y="1770950"/>
                </a:lnTo>
                <a:lnTo>
                  <a:pt x="0" y="17709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30" name="Picture 29"/>
          <p:cNvPicPr>
            <a:picLocks noChangeAspect="1"/>
          </p:cNvPicPr>
          <p:nvPr/>
        </p:nvPicPr>
        <p:blipFill>
          <a:blip r:embed="rId6"/>
          <a:stretch>
            <a:fillRect/>
          </a:stretch>
        </p:blipFill>
        <p:spPr>
          <a:xfrm>
            <a:off x="4465289" y="2899422"/>
            <a:ext cx="3097036" cy="2682472"/>
          </a:xfrm>
          <a:prstGeom prst="rect">
            <a:avLst/>
          </a:prstGeom>
        </p:spPr>
      </p:pic>
      <p:pic>
        <p:nvPicPr>
          <p:cNvPr id="38" name="Picture 37"/>
          <p:cNvPicPr>
            <a:picLocks noChangeAspect="1"/>
          </p:cNvPicPr>
          <p:nvPr/>
        </p:nvPicPr>
        <p:blipFill>
          <a:blip r:embed="rId7"/>
          <a:stretch>
            <a:fillRect/>
          </a:stretch>
        </p:blipFill>
        <p:spPr>
          <a:xfrm>
            <a:off x="0" y="0"/>
            <a:ext cx="4151736" cy="1566808"/>
          </a:xfrm>
          <a:prstGeom prst="rect">
            <a:avLst/>
          </a:prstGeom>
        </p:spPr>
      </p:pic>
      <p:pic>
        <p:nvPicPr>
          <p:cNvPr id="45" name="Picture 44"/>
          <p:cNvPicPr>
            <a:picLocks noChangeAspect="1"/>
          </p:cNvPicPr>
          <p:nvPr/>
        </p:nvPicPr>
        <p:blipFill>
          <a:blip r:embed="rId8"/>
          <a:stretch>
            <a:fillRect/>
          </a:stretch>
        </p:blipFill>
        <p:spPr>
          <a:xfrm>
            <a:off x="5140884" y="-106059"/>
            <a:ext cx="2102397" cy="2085532"/>
          </a:xfrm>
          <a:prstGeom prst="rect">
            <a:avLst/>
          </a:prstGeom>
        </p:spPr>
      </p:pic>
      <p:pic>
        <p:nvPicPr>
          <p:cNvPr id="49" name="Picture 48"/>
          <p:cNvPicPr>
            <a:picLocks noChangeAspect="1"/>
          </p:cNvPicPr>
          <p:nvPr/>
        </p:nvPicPr>
        <p:blipFill>
          <a:blip r:embed="rId9"/>
          <a:stretch>
            <a:fillRect/>
          </a:stretch>
        </p:blipFill>
        <p:spPr>
          <a:xfrm>
            <a:off x="7948778" y="1753563"/>
            <a:ext cx="1996608" cy="1985902"/>
          </a:xfrm>
          <a:prstGeom prst="rect">
            <a:avLst/>
          </a:prstGeom>
        </p:spPr>
      </p:pic>
      <p:pic>
        <p:nvPicPr>
          <p:cNvPr id="53" name="Picture 52"/>
          <p:cNvPicPr>
            <a:picLocks noChangeAspect="1"/>
          </p:cNvPicPr>
          <p:nvPr/>
        </p:nvPicPr>
        <p:blipFill>
          <a:blip r:embed="rId10"/>
          <a:stretch>
            <a:fillRect/>
          </a:stretch>
        </p:blipFill>
        <p:spPr>
          <a:xfrm>
            <a:off x="8038196" y="4229635"/>
            <a:ext cx="2102397" cy="2085532"/>
          </a:xfrm>
          <a:prstGeom prst="rect">
            <a:avLst/>
          </a:prstGeom>
        </p:spPr>
      </p:pic>
      <p:pic>
        <p:nvPicPr>
          <p:cNvPr id="64" name="Picture 63"/>
          <p:cNvPicPr>
            <a:picLocks noChangeAspect="1"/>
          </p:cNvPicPr>
          <p:nvPr/>
        </p:nvPicPr>
        <p:blipFill>
          <a:blip r:embed="rId11"/>
          <a:stretch>
            <a:fillRect/>
          </a:stretch>
        </p:blipFill>
        <p:spPr>
          <a:xfrm>
            <a:off x="658324" y="4473397"/>
            <a:ext cx="3395766" cy="2493480"/>
          </a:xfrm>
          <a:prstGeom prst="rect">
            <a:avLst/>
          </a:prstGeom>
        </p:spPr>
      </p:pic>
      <p:pic>
        <p:nvPicPr>
          <p:cNvPr id="65" name="Picture 64"/>
          <p:cNvPicPr>
            <a:picLocks noChangeAspect="1"/>
          </p:cNvPicPr>
          <p:nvPr/>
        </p:nvPicPr>
        <p:blipFill>
          <a:blip r:embed="rId12"/>
          <a:stretch>
            <a:fillRect/>
          </a:stretch>
        </p:blipFill>
        <p:spPr>
          <a:xfrm>
            <a:off x="831176" y="1617631"/>
            <a:ext cx="3255546" cy="238983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down)">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wipe(down)">
                                      <p:cBhvr>
                                        <p:cTn id="31" dur="500"/>
                                        <p:tgtEl>
                                          <p:spTgt spid="5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500"/>
                                        <p:tgtEl>
                                          <p:spTgt spid="20"/>
                                        </p:tgtEl>
                                      </p:cBhvr>
                                    </p:animEffect>
                                  </p:childTnLst>
                                </p:cTn>
                              </p:par>
                              <p:par>
                                <p:cTn id="37" presetID="22" presetClass="entr" presetSubtype="4"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down)">
                                      <p:cBhvr>
                                        <p:cTn id="39" dur="500"/>
                                        <p:tgtEl>
                                          <p:spTgt spid="6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00"/>
                                        <p:tgtEl>
                                          <p:spTgt spid="23"/>
                                        </p:tgtEl>
                                      </p:cBhvr>
                                    </p:animEffect>
                                  </p:childTnLst>
                                </p:cTn>
                              </p:par>
                              <p:par>
                                <p:cTn id="45" presetID="22" presetClass="entr" presetSubtype="4" fill="hold" nodeType="with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wipe(down)">
                                      <p:cBhvr>
                                        <p:cTn id="4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b="20623"/>
          <a:stretch>
            <a:fillRect/>
          </a:stretch>
        </p:blipFill>
        <p:spPr>
          <a:xfrm>
            <a:off x="-64040" y="4237409"/>
            <a:ext cx="12408439" cy="2903564"/>
          </a:xfrm>
          <a:prstGeom prst="rect">
            <a:avLst/>
          </a:prstGeom>
        </p:spPr>
      </p:pic>
      <p:pic>
        <p:nvPicPr>
          <p:cNvPr id="14"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8804" y="1"/>
            <a:ext cx="2493196" cy="1828586"/>
          </a:xfrm>
          <a:prstGeom prst="rect">
            <a:avLst/>
          </a:prstGeom>
        </p:spPr>
      </p:pic>
      <p:pic>
        <p:nvPicPr>
          <p:cNvPr id="2" name="Picture 1"/>
          <p:cNvPicPr>
            <a:picLocks noChangeAspect="1"/>
          </p:cNvPicPr>
          <p:nvPr/>
        </p:nvPicPr>
        <p:blipFill>
          <a:blip r:embed="rId5" cstate="print">
            <a:extLst>
              <a:ext uri="{BEBA8EAE-BF5A-486C-A8C5-ECC9F3942E4B}">
                <a14:imgProps xmlns:a14="http://schemas.microsoft.com/office/drawing/2010/main">
                  <a14:imgLayer r:embed="rId6">
                    <a14:imgEffect>
                      <a14:backgroundRemoval t="8411" b="91751" l="9994" r="89942">
                        <a14:foregroundMark x1="46831" y1="8411" x2="45181" y2="12212"/>
                        <a14:foregroundMark x1="52167" y1="91751" x2="51391" y2="87950"/>
                      </a14:backgroundRemoval>
                    </a14:imgEffect>
                  </a14:imgLayer>
                </a14:imgProps>
              </a:ext>
              <a:ext uri="{28A0092B-C50C-407E-A947-70E740481C1C}">
                <a14:useLocalDpi xmlns:a14="http://schemas.microsoft.com/office/drawing/2010/main" val="0"/>
              </a:ext>
            </a:extLst>
          </a:blip>
          <a:stretch>
            <a:fillRect/>
          </a:stretch>
        </p:blipFill>
        <p:spPr>
          <a:xfrm>
            <a:off x="-1244029" y="1746607"/>
            <a:ext cx="5747382" cy="4597685"/>
          </a:xfrm>
          <a:prstGeom prst="rect">
            <a:avLst/>
          </a:prstGeom>
        </p:spPr>
      </p:pic>
      <p:grpSp>
        <p:nvGrpSpPr>
          <p:cNvPr id="5" name="Group 4"/>
          <p:cNvGrpSpPr/>
          <p:nvPr/>
        </p:nvGrpSpPr>
        <p:grpSpPr>
          <a:xfrm>
            <a:off x="2393260" y="598814"/>
            <a:ext cx="9442568" cy="2267676"/>
            <a:chOff x="6330073" y="2742745"/>
            <a:chExt cx="5094710" cy="2457905"/>
          </a:xfrm>
        </p:grpSpPr>
        <p:grpSp>
          <p:nvGrpSpPr>
            <p:cNvPr id="6" name="Nhóm 31"/>
            <p:cNvGrpSpPr/>
            <p:nvPr/>
          </p:nvGrpSpPr>
          <p:grpSpPr>
            <a:xfrm>
              <a:off x="6488430" y="3071819"/>
              <a:ext cx="4936353" cy="2128831"/>
              <a:chOff x="1922829" y="773002"/>
              <a:chExt cx="6061221" cy="1282973"/>
            </a:xfrm>
          </p:grpSpPr>
          <p:sp>
            <p:nvSpPr>
              <p:cNvPr id="9" name="Freeform: Shape 34"/>
              <p:cNvSpPr/>
              <p:nvPr/>
            </p:nvSpPr>
            <p:spPr>
              <a:xfrm>
                <a:off x="1938635" y="784278"/>
                <a:ext cx="6045415" cy="116837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0" name="Freeform: Shape 35"/>
              <p:cNvSpPr/>
              <p:nvPr/>
            </p:nvSpPr>
            <p:spPr>
              <a:xfrm>
                <a:off x="1922829" y="773002"/>
                <a:ext cx="5965929" cy="128297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pic>
          <p:nvPicPr>
            <p:cNvPr id="7" name="Picture 4" descr="Colourful ribbons"/>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48634" b="100000" l="33866" r="66294"/>
                      </a14:imgEffect>
                    </a14:imgLayer>
                  </a14:imgProps>
                </a:ext>
                <a:ext uri="{28A0092B-C50C-407E-A947-70E740481C1C}">
                  <a14:useLocalDpi xmlns:a14="http://schemas.microsoft.com/office/drawing/2010/main" val="0"/>
                </a:ext>
              </a:extLst>
            </a:blip>
            <a:srcRect l="32539" t="47761" r="34043" b="1796"/>
            <a:stretch>
              <a:fillRect/>
            </a:stretch>
          </p:blipFill>
          <p:spPr bwMode="auto">
            <a:xfrm rot="20918606">
              <a:off x="6330073" y="2742745"/>
              <a:ext cx="585223" cy="10672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825132" y="3190078"/>
              <a:ext cx="4194984" cy="190149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Thả mẫu đất khô vào nước thấy sủi bọt khí. Hiện tượng này cho biết mẫu đất rỗng hay không? Vì sao?</a:t>
              </a:r>
              <a:endParaRPr kumimoji="0" lang="vi-VN"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3" name="Rectangle: Rounded Corners 12"/>
          <p:cNvSpPr/>
          <p:nvPr/>
        </p:nvSpPr>
        <p:spPr>
          <a:xfrm>
            <a:off x="4006920" y="3436954"/>
            <a:ext cx="7921377" cy="2152187"/>
          </a:xfrm>
          <a:prstGeom prst="roundRect">
            <a:avLst/>
          </a:prstGeom>
          <a:solidFill>
            <a:schemeClr val="accent4">
              <a:lumMod val="20000"/>
              <a:lumOff val="80000"/>
            </a:schemeClr>
          </a:solidFill>
          <a:ln>
            <a:noFill/>
          </a:ln>
          <a:effectLst>
            <a:softEdge rad="762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b="1" dirty="0">
                <a:solidFill>
                  <a:srgbClr val="002060"/>
                </a:solidFill>
                <a:latin typeface="Calibri" panose="020F0502020204030204"/>
              </a:rPr>
              <a:t>Qua hiện tượng sủi bọt khí cho thấy mẫu đất rỗng và chứa không khí.</a:t>
            </a:r>
            <a:endParaRPr kumimoji="0" lang="en-US" sz="4400" b="1" i="0" u="none" strike="noStrike" kern="1200" cap="none" spc="0" normalizeH="0" baseline="0" noProof="0" dirty="0">
              <a:ln>
                <a:noFill/>
              </a:ln>
              <a:solidFill>
                <a:srgbClr val="002060"/>
              </a:solidFill>
              <a:effectLst/>
              <a:uLnTx/>
              <a:uFillTx/>
              <a:latin typeface="Calibri" panose="020F05020202040302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b="20623"/>
          <a:stretch>
            <a:fillRect/>
          </a:stretch>
        </p:blipFill>
        <p:spPr>
          <a:xfrm>
            <a:off x="-64040" y="4237409"/>
            <a:ext cx="12408439" cy="2903564"/>
          </a:xfrm>
          <a:prstGeom prst="rect">
            <a:avLst/>
          </a:prstGeom>
        </p:spPr>
      </p:pic>
      <p:pic>
        <p:nvPicPr>
          <p:cNvPr id="14"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8804" y="1"/>
            <a:ext cx="2493196" cy="1828586"/>
          </a:xfrm>
          <a:prstGeom prst="rect">
            <a:avLst/>
          </a:prstGeom>
        </p:spPr>
      </p:pic>
      <p:pic>
        <p:nvPicPr>
          <p:cNvPr id="2" name="Picture 1"/>
          <p:cNvPicPr>
            <a:picLocks noChangeAspect="1"/>
          </p:cNvPicPr>
          <p:nvPr/>
        </p:nvPicPr>
        <p:blipFill>
          <a:blip r:embed="rId5" cstate="print">
            <a:extLst>
              <a:ext uri="{BEBA8EAE-BF5A-486C-A8C5-ECC9F3942E4B}">
                <a14:imgProps xmlns:a14="http://schemas.microsoft.com/office/drawing/2010/main">
                  <a14:imgLayer r:embed="rId6">
                    <a14:imgEffect>
                      <a14:backgroundRemoval t="8411" b="91751" l="9994" r="89942">
                        <a14:foregroundMark x1="46831" y1="8411" x2="45181" y2="12212"/>
                        <a14:foregroundMark x1="52167" y1="91751" x2="51391" y2="87950"/>
                      </a14:backgroundRemoval>
                    </a14:imgEffect>
                  </a14:imgLayer>
                </a14:imgProps>
              </a:ext>
              <a:ext uri="{28A0092B-C50C-407E-A947-70E740481C1C}">
                <a14:useLocalDpi xmlns:a14="http://schemas.microsoft.com/office/drawing/2010/main" val="0"/>
              </a:ext>
            </a:extLst>
          </a:blip>
          <a:stretch>
            <a:fillRect/>
          </a:stretch>
        </p:blipFill>
        <p:spPr>
          <a:xfrm>
            <a:off x="-1244029" y="1746607"/>
            <a:ext cx="5747382" cy="4597685"/>
          </a:xfrm>
          <a:prstGeom prst="rect">
            <a:avLst/>
          </a:prstGeom>
        </p:spPr>
      </p:pic>
      <p:grpSp>
        <p:nvGrpSpPr>
          <p:cNvPr id="5" name="Group 4"/>
          <p:cNvGrpSpPr/>
          <p:nvPr/>
        </p:nvGrpSpPr>
        <p:grpSpPr>
          <a:xfrm>
            <a:off x="2393260" y="598814"/>
            <a:ext cx="9442568" cy="2267676"/>
            <a:chOff x="6330073" y="2742745"/>
            <a:chExt cx="5094710" cy="2457905"/>
          </a:xfrm>
        </p:grpSpPr>
        <p:grpSp>
          <p:nvGrpSpPr>
            <p:cNvPr id="6" name="Nhóm 31"/>
            <p:cNvGrpSpPr/>
            <p:nvPr/>
          </p:nvGrpSpPr>
          <p:grpSpPr>
            <a:xfrm>
              <a:off x="6488430" y="3071819"/>
              <a:ext cx="4936353" cy="2128831"/>
              <a:chOff x="1922829" y="773002"/>
              <a:chExt cx="6061221" cy="1282973"/>
            </a:xfrm>
          </p:grpSpPr>
          <p:sp>
            <p:nvSpPr>
              <p:cNvPr id="9" name="Freeform: Shape 34"/>
              <p:cNvSpPr/>
              <p:nvPr/>
            </p:nvSpPr>
            <p:spPr>
              <a:xfrm>
                <a:off x="1938635" y="784278"/>
                <a:ext cx="6045415" cy="116837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0" name="Freeform: Shape 35"/>
              <p:cNvSpPr/>
              <p:nvPr/>
            </p:nvSpPr>
            <p:spPr>
              <a:xfrm>
                <a:off x="1922829" y="773002"/>
                <a:ext cx="5965929" cy="128297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pic>
          <p:nvPicPr>
            <p:cNvPr id="7" name="Picture 4" descr="Colourful ribbons"/>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48634" b="100000" l="33866" r="66294"/>
                      </a14:imgEffect>
                    </a14:imgLayer>
                  </a14:imgProps>
                </a:ext>
                <a:ext uri="{28A0092B-C50C-407E-A947-70E740481C1C}">
                  <a14:useLocalDpi xmlns:a14="http://schemas.microsoft.com/office/drawing/2010/main" val="0"/>
                </a:ext>
              </a:extLst>
            </a:blip>
            <a:srcRect l="32539" t="47761" r="34043" b="1796"/>
            <a:stretch>
              <a:fillRect/>
            </a:stretch>
          </p:blipFill>
          <p:spPr bwMode="auto">
            <a:xfrm rot="20918606">
              <a:off x="6330073" y="2742745"/>
              <a:ext cx="585223" cy="10672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825132" y="3190078"/>
              <a:ext cx="4194984" cy="190149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Sử dụng bơm xe đạp và chậu nước, hãy đề xuất cách làm để phát hiện lỗ thủng trên săm xe đạp.</a:t>
              </a:r>
              <a:endParaRPr kumimoji="0" lang="vi-VN"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3" name="Rectangle: Rounded Corners 12"/>
          <p:cNvSpPr/>
          <p:nvPr/>
        </p:nvSpPr>
        <p:spPr>
          <a:xfrm>
            <a:off x="3750066" y="3092770"/>
            <a:ext cx="7921377" cy="3765230"/>
          </a:xfrm>
          <a:prstGeom prst="roundRect">
            <a:avLst/>
          </a:prstGeom>
          <a:solidFill>
            <a:schemeClr val="accent4">
              <a:lumMod val="20000"/>
              <a:lumOff val="80000"/>
            </a:schemeClr>
          </a:solidFill>
          <a:ln>
            <a:noFill/>
          </a:ln>
          <a:effectLst>
            <a:softEdge rad="762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4400" b="1" i="0" u="none" strike="noStrike" kern="1200" cap="none" spc="0" normalizeH="0" baseline="0" noProof="0" dirty="0">
                <a:ln>
                  <a:noFill/>
                </a:ln>
                <a:solidFill>
                  <a:srgbClr val="002060"/>
                </a:solidFill>
                <a:effectLst/>
                <a:uLnTx/>
                <a:uFillTx/>
                <a:latin typeface="Calibri" panose="020F0502020204030204"/>
                <a:ea typeface="+mn-ea"/>
                <a:cs typeface="+mn-cs"/>
              </a:rPr>
              <a:t>Để phát hiện lỗ thủng trên săm xe đạp người ta bơm căng săm xe rồi cho vào chậu nước, bóp nhẹ săm, chỗ nào sủi bọt khí thì chỗ đó có lỗ thủng.</a:t>
            </a:r>
            <a:endPar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14156"/>
            <a:ext cx="12563144" cy="7572156"/>
          </a:xfrm>
          <a:prstGeom prst="rect">
            <a:avLst/>
          </a:prstGeom>
        </p:spPr>
      </p:pic>
      <p:sp>
        <p:nvSpPr>
          <p:cNvPr id="13" name="矩形: 圆角 12"/>
          <p:cNvSpPr/>
          <p:nvPr/>
        </p:nvSpPr>
        <p:spPr>
          <a:xfrm>
            <a:off x="1799175" y="1008862"/>
            <a:ext cx="8168664" cy="530120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pic>
        <p:nvPicPr>
          <p:cNvPr id="5" name="图片 4"/>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b="20623"/>
          <a:stretch>
            <a:fillRect/>
          </a:stretch>
        </p:blipFill>
        <p:spPr>
          <a:xfrm>
            <a:off x="0" y="3989428"/>
            <a:ext cx="12192000" cy="2903564"/>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1048" y="605452"/>
            <a:ext cx="1126227" cy="716229"/>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24161" y="479047"/>
            <a:ext cx="1599986" cy="1017516"/>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7017" y="4864810"/>
            <a:ext cx="716490" cy="455654"/>
          </a:xfrm>
          <a:prstGeom prst="rect">
            <a:avLst/>
          </a:prstGeom>
        </p:spPr>
      </p:pic>
      <p:pic>
        <p:nvPicPr>
          <p:cNvPr id="3" name="Picture 2"/>
          <p:cNvPicPr>
            <a:picLocks noChangeAspect="1"/>
          </p:cNvPicPr>
          <p:nvPr/>
        </p:nvPicPr>
        <p:blipFill>
          <a:blip r:embed="rId8"/>
          <a:stretch>
            <a:fillRect/>
          </a:stretch>
        </p:blipFill>
        <p:spPr>
          <a:xfrm>
            <a:off x="1010368" y="1885811"/>
            <a:ext cx="9809314" cy="320067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1579"/>
          <a:stretch>
            <a:fillRect/>
          </a:stretch>
        </p:blipFill>
        <p:spPr>
          <a:xfrm flipV="1">
            <a:off x="0" y="0"/>
            <a:ext cx="12192000" cy="2502812"/>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1405288" cy="1030681"/>
          </a:xfrm>
          <a:prstGeom prst="rect">
            <a:avLst/>
          </a:prstGeom>
        </p:spPr>
      </p:pic>
      <p:pic>
        <p:nvPicPr>
          <p:cNvPr id="9" name="Picture 3"/>
          <p:cNvPicPr>
            <a:picLocks noChangeAspect="1"/>
          </p:cNvPicPr>
          <p:nvPr/>
        </p:nvPicPr>
        <p:blipFill>
          <a:blip r:embed="rId4"/>
          <a:srcRect/>
          <a:stretch>
            <a:fillRect/>
          </a:stretch>
        </p:blipFill>
        <p:spPr>
          <a:xfrm rot="386493">
            <a:off x="4606183" y="790710"/>
            <a:ext cx="7497481" cy="4058993"/>
          </a:xfrm>
          <a:prstGeom prst="rect">
            <a:avLst/>
          </a:prstGeom>
        </p:spPr>
      </p:pic>
      <p:sp>
        <p:nvSpPr>
          <p:cNvPr id="10" name="Title 1"/>
          <p:cNvSpPr>
            <a:spLocks noGrp="1"/>
          </p:cNvSpPr>
          <p:nvPr>
            <p:ph type="title"/>
          </p:nvPr>
        </p:nvSpPr>
        <p:spPr>
          <a:xfrm rot="528552">
            <a:off x="5046310" y="1993547"/>
            <a:ext cx="6322828" cy="1417639"/>
          </a:xfrm>
        </p:spPr>
        <p:txBody>
          <a:bodyPr>
            <a:noAutofit/>
          </a:bodyPr>
          <a:lstStyle/>
          <a:p>
            <a:pPr algn="ctr"/>
            <a:r>
              <a:rPr lang="en-US" sz="4800" b="1" dirty="0">
                <a:solidFill>
                  <a:srgbClr val="0070C0"/>
                </a:solidFill>
                <a:latin typeface="+mn-lt"/>
                <a:cs typeface="Times New Roman" panose="02020603050405020304" pitchFamily="18" charset="0"/>
              </a:rPr>
              <a:t>3. </a:t>
            </a:r>
            <a:r>
              <a:rPr lang="en-US" sz="4800" b="1" dirty="0" err="1">
                <a:solidFill>
                  <a:srgbClr val="0070C0"/>
                </a:solidFill>
                <a:latin typeface="+mn-lt"/>
                <a:cs typeface="Times New Roman" panose="02020603050405020304" pitchFamily="18" charset="0"/>
              </a:rPr>
              <a:t>Không</a:t>
            </a:r>
            <a:r>
              <a:rPr lang="en-US" sz="4800" b="1" dirty="0">
                <a:solidFill>
                  <a:srgbClr val="0070C0"/>
                </a:solidFill>
                <a:latin typeface="+mn-lt"/>
                <a:cs typeface="Times New Roman" panose="02020603050405020304" pitchFamily="18" charset="0"/>
              </a:rPr>
              <a:t> </a:t>
            </a:r>
            <a:r>
              <a:rPr lang="en-US" sz="4800" b="1" dirty="0" err="1">
                <a:solidFill>
                  <a:srgbClr val="0070C0"/>
                </a:solidFill>
                <a:latin typeface="+mn-lt"/>
                <a:cs typeface="Times New Roman" panose="02020603050405020304" pitchFamily="18" charset="0"/>
              </a:rPr>
              <a:t>khí</a:t>
            </a:r>
            <a:r>
              <a:rPr lang="en-US" sz="4800" b="1" dirty="0">
                <a:solidFill>
                  <a:srgbClr val="0070C0"/>
                </a:solidFill>
                <a:latin typeface="+mn-lt"/>
                <a:cs typeface="Times New Roman" panose="02020603050405020304" pitchFamily="18" charset="0"/>
              </a:rPr>
              <a:t> </a:t>
            </a:r>
            <a:r>
              <a:rPr lang="en-US" sz="4800" b="1" dirty="0" err="1">
                <a:solidFill>
                  <a:srgbClr val="0070C0"/>
                </a:solidFill>
                <a:latin typeface="+mn-lt"/>
                <a:cs typeface="Times New Roman" panose="02020603050405020304" pitchFamily="18" charset="0"/>
              </a:rPr>
              <a:t>gồm</a:t>
            </a:r>
            <a:r>
              <a:rPr lang="en-US" sz="4800" b="1" dirty="0">
                <a:solidFill>
                  <a:srgbClr val="0070C0"/>
                </a:solidFill>
                <a:latin typeface="+mn-lt"/>
                <a:cs typeface="Times New Roman" panose="02020603050405020304" pitchFamily="18" charset="0"/>
              </a:rPr>
              <a:t> </a:t>
            </a:r>
            <a:r>
              <a:rPr lang="en-US" sz="4800" b="1" dirty="0" err="1">
                <a:solidFill>
                  <a:srgbClr val="0070C0"/>
                </a:solidFill>
                <a:latin typeface="+mn-lt"/>
                <a:cs typeface="Times New Roman" panose="02020603050405020304" pitchFamily="18" charset="0"/>
              </a:rPr>
              <a:t>những</a:t>
            </a:r>
            <a:r>
              <a:rPr lang="en-US" sz="4800" b="1" dirty="0">
                <a:solidFill>
                  <a:srgbClr val="0070C0"/>
                </a:solidFill>
                <a:latin typeface="+mn-lt"/>
                <a:cs typeface="Times New Roman" panose="02020603050405020304" pitchFamily="18" charset="0"/>
              </a:rPr>
              <a:t> </a:t>
            </a:r>
            <a:r>
              <a:rPr lang="en-US" sz="4800" b="1" dirty="0" err="1">
                <a:solidFill>
                  <a:srgbClr val="0070C0"/>
                </a:solidFill>
                <a:latin typeface="+mn-lt"/>
                <a:cs typeface="Times New Roman" panose="02020603050405020304" pitchFamily="18" charset="0"/>
              </a:rPr>
              <a:t>thành</a:t>
            </a:r>
            <a:r>
              <a:rPr lang="en-US" sz="4800" b="1" dirty="0">
                <a:solidFill>
                  <a:srgbClr val="0070C0"/>
                </a:solidFill>
                <a:latin typeface="+mn-lt"/>
                <a:cs typeface="Times New Roman" panose="02020603050405020304" pitchFamily="18" charset="0"/>
              </a:rPr>
              <a:t> </a:t>
            </a:r>
            <a:r>
              <a:rPr lang="en-US" sz="4800" b="1" dirty="0" err="1">
                <a:solidFill>
                  <a:srgbClr val="0070C0"/>
                </a:solidFill>
                <a:latin typeface="+mn-lt"/>
                <a:cs typeface="Times New Roman" panose="02020603050405020304" pitchFamily="18" charset="0"/>
              </a:rPr>
              <a:t>phần</a:t>
            </a:r>
            <a:r>
              <a:rPr lang="en-US" sz="4800" b="1" dirty="0">
                <a:solidFill>
                  <a:srgbClr val="0070C0"/>
                </a:solidFill>
                <a:latin typeface="+mn-lt"/>
                <a:cs typeface="Times New Roman" panose="02020603050405020304" pitchFamily="18" charset="0"/>
              </a:rPr>
              <a:t> </a:t>
            </a:r>
            <a:r>
              <a:rPr lang="en-US" sz="4800" b="1" dirty="0" err="1">
                <a:solidFill>
                  <a:srgbClr val="0070C0"/>
                </a:solidFill>
                <a:latin typeface="+mn-lt"/>
                <a:cs typeface="Times New Roman" panose="02020603050405020304" pitchFamily="18" charset="0"/>
              </a:rPr>
              <a:t>nào</a:t>
            </a:r>
            <a:r>
              <a:rPr lang="en-US" sz="4800" b="1" dirty="0">
                <a:solidFill>
                  <a:srgbClr val="0070C0"/>
                </a:solidFill>
                <a:latin typeface="+mn-lt"/>
                <a:cs typeface="Times New Roman" panose="02020603050405020304" pitchFamily="18" charset="0"/>
              </a:rPr>
              <a:t>?</a:t>
            </a:r>
            <a:endParaRPr lang="vi-VN" sz="4800" b="1" dirty="0">
              <a:solidFill>
                <a:srgbClr val="0070C0"/>
              </a:solidFill>
              <a:latin typeface="+mn-lt"/>
              <a:cs typeface="Times New Roman" panose="02020603050405020304" pitchFamily="18" charset="0"/>
            </a:endParaRPr>
          </a:p>
        </p:txBody>
      </p:sp>
      <p:pic>
        <p:nvPicPr>
          <p:cNvPr id="12" name="Picture 11" descr="A cartoon of a child&#10;&#10;Description automatically generated with low confidenc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70120" y="1362322"/>
            <a:ext cx="5223590" cy="5041629"/>
          </a:xfrm>
          <a:prstGeom prst="rect">
            <a:avLst/>
          </a:prstGeom>
        </p:spPr>
      </p:pic>
      <p:pic>
        <p:nvPicPr>
          <p:cNvPr id="5" name="图片 2"/>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1579"/>
          <a:stretch>
            <a:fillRect/>
          </a:stretch>
        </p:blipFill>
        <p:spPr>
          <a:xfrm>
            <a:off x="-340242" y="4328914"/>
            <a:ext cx="12532242" cy="252908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20623"/>
          <a:stretch>
            <a:fillRect/>
          </a:stretch>
        </p:blipFill>
        <p:spPr>
          <a:xfrm>
            <a:off x="-64040" y="4237409"/>
            <a:ext cx="12408439" cy="2903564"/>
          </a:xfrm>
          <a:prstGeom prst="rect">
            <a:avLst/>
          </a:prstGeom>
        </p:spPr>
      </p:pic>
      <p:sp>
        <p:nvSpPr>
          <p:cNvPr id="11" name="矩形: 圆角 16"/>
          <p:cNvSpPr/>
          <p:nvPr/>
        </p:nvSpPr>
        <p:spPr>
          <a:xfrm>
            <a:off x="68494" y="222480"/>
            <a:ext cx="12123506" cy="1113160"/>
          </a:xfrm>
          <a:prstGeom prst="roundRect">
            <a:avLst>
              <a:gd name="adj" fmla="val 50000"/>
            </a:avLst>
          </a:prstGeom>
          <a:solidFill>
            <a:schemeClr val="bg1"/>
          </a:solidFill>
          <a:ln>
            <a:noFill/>
          </a:ln>
          <a:effectLst>
            <a:outerShdw blurRad="508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 name="Title 1"/>
          <p:cNvSpPr txBox="1"/>
          <p:nvPr/>
        </p:nvSpPr>
        <p:spPr>
          <a:xfrm>
            <a:off x="308224" y="442082"/>
            <a:ext cx="10212513" cy="705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3600" b="1" dirty="0">
                <a:solidFill>
                  <a:srgbClr val="FF2A2C"/>
                </a:solidFill>
                <a:latin typeface="Cambria" panose="02040503050406030204" pitchFamily="18" charset="0"/>
                <a:ea typeface="Cambria" panose="02040503050406030204" pitchFamily="18" charset="0"/>
                <a:cs typeface="Times New Roman" panose="02020603050405020304" pitchFamily="18" charset="0"/>
              </a:rPr>
              <a:t>1. </a:t>
            </a:r>
            <a:r>
              <a:rPr lang="vi-VN" sz="3600" b="1" dirty="0">
                <a:solidFill>
                  <a:srgbClr val="FF2A2C"/>
                </a:solidFill>
                <a:latin typeface="Cambria" panose="02040503050406030204" pitchFamily="18" charset="0"/>
                <a:ea typeface="Cambria" panose="02040503050406030204" pitchFamily="18" charset="0"/>
                <a:cs typeface="Times New Roman" panose="02020603050405020304" pitchFamily="18" charset="0"/>
              </a:rPr>
              <a:t>Thành phần của không khí được chỉ ra trong hình 6.</a:t>
            </a:r>
            <a:endParaRPr kumimoji="0" lang="vi-VN" sz="3600" b="1" i="0" u="none" strike="noStrike" kern="1200" cap="none" spc="0" normalizeH="0" baseline="0" noProof="0" dirty="0">
              <a:ln>
                <a:noFill/>
              </a:ln>
              <a:solidFill>
                <a:srgbClr val="FF2A2C"/>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4"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pic>
        <p:nvPicPr>
          <p:cNvPr id="5" name="Picture 4"/>
          <p:cNvPicPr>
            <a:picLocks noChangeAspect="1"/>
          </p:cNvPicPr>
          <p:nvPr/>
        </p:nvPicPr>
        <p:blipFill>
          <a:blip r:embed="rId4"/>
          <a:stretch>
            <a:fillRect/>
          </a:stretch>
        </p:blipFill>
        <p:spPr>
          <a:xfrm>
            <a:off x="7020196" y="1833508"/>
            <a:ext cx="4075787" cy="4187147"/>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9" name="Rectangle: Rounded Corners 8"/>
          <p:cNvSpPr/>
          <p:nvPr/>
        </p:nvSpPr>
        <p:spPr>
          <a:xfrm>
            <a:off x="109592" y="2891676"/>
            <a:ext cx="6305550" cy="177279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Kể tên các thành phần của không khí, trong đó thành phần nào nhiều nhất</a:t>
            </a:r>
            <a:r>
              <a:rPr lang="en-US" sz="3600" b="1" dirty="0">
                <a:solidFill>
                  <a:srgbClr val="212529"/>
                </a:solidFill>
                <a:latin typeface="Cambria" panose="02040503050406030204" pitchFamily="18" charset="0"/>
                <a:ea typeface="Cambria" panose="02040503050406030204" pitchFamily="18" charset="0"/>
                <a:cs typeface="Arial" panose="020B0604020202020204" pitchFamily="34" charset="0"/>
              </a:rPr>
              <a:t>?</a:t>
            </a:r>
            <a:endParaRPr kumimoji="0" lang="vi-VN" sz="36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2" y="58192"/>
            <a:ext cx="10733558" cy="6469414"/>
          </a:xfrm>
          <a:prstGeom prst="rect">
            <a:avLst/>
          </a:prstGeom>
        </p:spPr>
      </p:pic>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sp>
        <p:nvSpPr>
          <p:cNvPr id="27" name="矩形: 圆角 26"/>
          <p:cNvSpPr/>
          <p:nvPr/>
        </p:nvSpPr>
        <p:spPr>
          <a:xfrm>
            <a:off x="1066799" y="843571"/>
            <a:ext cx="10239375" cy="565003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2" name="Picture 1"/>
          <p:cNvPicPr>
            <a:picLocks noChangeAspect="1"/>
          </p:cNvPicPr>
          <p:nvPr/>
        </p:nvPicPr>
        <p:blipFill>
          <a:blip r:embed="rId4"/>
          <a:stretch>
            <a:fillRect/>
          </a:stretch>
        </p:blipFill>
        <p:spPr>
          <a:xfrm>
            <a:off x="1562100" y="1901129"/>
            <a:ext cx="8976804" cy="1208255"/>
          </a:xfrm>
          <a:prstGeom prst="rect">
            <a:avLst/>
          </a:prstGeom>
        </p:spPr>
      </p:pic>
      <p:pic>
        <p:nvPicPr>
          <p:cNvPr id="3" name="Picture 2" descr="Picture1hh"/>
          <p:cNvPicPr>
            <a:picLocks noChangeAspect="1"/>
          </p:cNvPicPr>
          <p:nvPr/>
        </p:nvPicPr>
        <p:blipFill>
          <a:blip r:embed="rId5"/>
          <a:stretch>
            <a:fillRect/>
          </a:stretch>
        </p:blipFill>
        <p:spPr>
          <a:xfrm>
            <a:off x="4117339" y="2914649"/>
            <a:ext cx="4159885" cy="352526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47" presetClass="entr" presetSubtype="0" fill="hold" nodeType="withEffect">
                                  <p:stCondLst>
                                    <p:cond delay="0"/>
                                  </p:stCondLst>
                                  <p:childTnLst>
                                    <p:set>
                                      <p:cBhvr>
                                        <p:cTn id="15" dur="500"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20623"/>
          <a:stretch>
            <a:fillRect/>
          </a:stretch>
        </p:blipFill>
        <p:spPr>
          <a:xfrm>
            <a:off x="-64040" y="4237409"/>
            <a:ext cx="12408439" cy="2903564"/>
          </a:xfrm>
          <a:prstGeom prst="rect">
            <a:avLst/>
          </a:prstGeom>
        </p:spPr>
      </p:pic>
      <p:pic>
        <p:nvPicPr>
          <p:cNvPr id="14"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pic>
        <p:nvPicPr>
          <p:cNvPr id="5" name="Picture 4"/>
          <p:cNvPicPr>
            <a:picLocks noChangeAspect="1"/>
          </p:cNvPicPr>
          <p:nvPr/>
        </p:nvPicPr>
        <p:blipFill>
          <a:blip r:embed="rId4"/>
          <a:stretch>
            <a:fillRect/>
          </a:stretch>
        </p:blipFill>
        <p:spPr>
          <a:xfrm>
            <a:off x="832208" y="1247881"/>
            <a:ext cx="4643812" cy="4770692"/>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2" name="TextBox 1"/>
          <p:cNvSpPr txBox="1"/>
          <p:nvPr/>
        </p:nvSpPr>
        <p:spPr>
          <a:xfrm>
            <a:off x="6082666" y="2196226"/>
            <a:ext cx="5773712" cy="2862322"/>
          </a:xfrm>
          <a:prstGeom prst="rect">
            <a:avLst/>
          </a:prstGeom>
          <a:solidFill>
            <a:schemeClr val="accent4">
              <a:lumMod val="20000"/>
              <a:lumOff val="80000"/>
            </a:schemeClr>
          </a:solidFill>
          <a:scene3d>
            <a:camera prst="orthographicFront"/>
            <a:lightRig rig="threePt" dir="t"/>
          </a:scene3d>
          <a:sp3d>
            <a:bevelT/>
          </a:sp3d>
        </p:spPr>
        <p:txBody>
          <a:bodyPr wrap="square" rtlCol="0">
            <a:spAutoFit/>
          </a:bodyPr>
          <a:lstStyle/>
          <a:p>
            <a:pPr marL="571500" indent="-571500" algn="just">
              <a:buFont typeface="Arial" panose="020B0604020202020204" pitchFamily="34" charset="0"/>
              <a:buChar char="•"/>
            </a:pPr>
            <a:r>
              <a:rPr lang="vi-VN" sz="3600" b="1" i="1" dirty="0">
                <a:solidFill>
                  <a:srgbClr val="FF0000"/>
                </a:solidFill>
                <a:cs typeface="Arial" panose="020B0604020202020204" pitchFamily="34" charset="0"/>
              </a:rPr>
              <a:t>Thành phần chính của không khí gồm: ni-tơ, ô-xi và các-bô-níc.</a:t>
            </a:r>
            <a:endParaRPr lang="en-US" sz="3600" b="1" i="1" dirty="0">
              <a:solidFill>
                <a:srgbClr val="FF0000"/>
              </a:solidFill>
              <a:cs typeface="Arial" panose="020B0604020202020204" pitchFamily="34" charset="0"/>
            </a:endParaRPr>
          </a:p>
          <a:p>
            <a:pPr marL="571500" indent="-571500" algn="just">
              <a:buFont typeface="Arial" panose="020B0604020202020204" pitchFamily="34" charset="0"/>
              <a:buChar char="•"/>
            </a:pPr>
            <a:r>
              <a:rPr lang="vi-VN" sz="3600" b="1" i="1" dirty="0">
                <a:solidFill>
                  <a:srgbClr val="FF0000"/>
                </a:solidFill>
                <a:cs typeface="Arial" panose="020B0604020202020204" pitchFamily="34" charset="0"/>
              </a:rPr>
              <a:t>Thành phần nhiều nhất là ni-tơ.</a:t>
            </a:r>
            <a:endParaRPr lang="vi-VN" sz="3600" b="1" dirty="0">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20623"/>
          <a:stretch>
            <a:fillRect/>
          </a:stretch>
        </p:blipFill>
        <p:spPr>
          <a:xfrm>
            <a:off x="-64040" y="4237409"/>
            <a:ext cx="12408439" cy="2620591"/>
          </a:xfrm>
          <a:prstGeom prst="rect">
            <a:avLst/>
          </a:prstGeom>
        </p:spPr>
      </p:pic>
      <p:sp>
        <p:nvSpPr>
          <p:cNvPr id="11" name="矩形: 圆角 16"/>
          <p:cNvSpPr/>
          <p:nvPr/>
        </p:nvSpPr>
        <p:spPr>
          <a:xfrm>
            <a:off x="68494" y="222479"/>
            <a:ext cx="12123506" cy="1657691"/>
          </a:xfrm>
          <a:prstGeom prst="roundRect">
            <a:avLst>
              <a:gd name="adj" fmla="val 50000"/>
            </a:avLst>
          </a:prstGeom>
          <a:solidFill>
            <a:schemeClr val="bg1"/>
          </a:solidFill>
          <a:ln>
            <a:noFill/>
          </a:ln>
          <a:effectLst>
            <a:outerShdw blurRad="508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 name="Title 1"/>
          <p:cNvSpPr txBox="1"/>
          <p:nvPr/>
        </p:nvSpPr>
        <p:spPr>
          <a:xfrm>
            <a:off x="400691" y="709211"/>
            <a:ext cx="10212513" cy="705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3600" b="1" dirty="0">
                <a:solidFill>
                  <a:srgbClr val="FF2A2C"/>
                </a:solidFill>
                <a:latin typeface="Cambria" panose="02040503050406030204" pitchFamily="18" charset="0"/>
                <a:ea typeface="Cambria" panose="02040503050406030204" pitchFamily="18" charset="0"/>
                <a:cs typeface="Times New Roman" panose="02020603050405020304" pitchFamily="18" charset="0"/>
              </a:rPr>
              <a:t>Q</a:t>
            </a:r>
            <a:r>
              <a:rPr lang="vi-VN" sz="3600" b="1" dirty="0">
                <a:solidFill>
                  <a:srgbClr val="FF2A2C"/>
                </a:solidFill>
                <a:latin typeface="Cambria" panose="02040503050406030204" pitchFamily="18" charset="0"/>
                <a:ea typeface="Cambria" panose="02040503050406030204" pitchFamily="18" charset="0"/>
                <a:cs typeface="Times New Roman" panose="02020603050405020304" pitchFamily="18" charset="0"/>
              </a:rPr>
              <a:t>uan sát hình hơi nước đọng trên cửa kính khi trời nồm.</a:t>
            </a:r>
            <a:r>
              <a:rPr lang="en-US" sz="3600" b="1" dirty="0">
                <a:solidFill>
                  <a:srgbClr val="FF2A2C"/>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rgbClr val="FF2A2C"/>
                </a:solidFill>
                <a:latin typeface="Cambria" panose="02040503050406030204" pitchFamily="18" charset="0"/>
                <a:ea typeface="Cambria" panose="02040503050406030204" pitchFamily="18" charset="0"/>
                <a:cs typeface="Times New Roman" panose="02020603050405020304" pitchFamily="18" charset="0"/>
              </a:rPr>
              <a:t>Dự</a:t>
            </a:r>
            <a:r>
              <a:rPr lang="en-US" sz="3600" b="1" dirty="0">
                <a:solidFill>
                  <a:srgbClr val="FF2A2C"/>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rgbClr val="FF2A2C"/>
                </a:solidFill>
                <a:latin typeface="Cambria" panose="02040503050406030204" pitchFamily="18" charset="0"/>
                <a:ea typeface="Cambria" panose="02040503050406030204" pitchFamily="18" charset="0"/>
                <a:cs typeface="Times New Roman" panose="02020603050405020304" pitchFamily="18" charset="0"/>
              </a:rPr>
              <a:t>đoán</a:t>
            </a:r>
            <a:r>
              <a:rPr lang="en-US" sz="3600" b="1" dirty="0">
                <a:solidFill>
                  <a:srgbClr val="FF2A2C"/>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rgbClr val="FF2A2C"/>
                </a:solidFill>
                <a:latin typeface="Cambria" panose="02040503050406030204" pitchFamily="18" charset="0"/>
                <a:ea typeface="Cambria" panose="02040503050406030204" pitchFamily="18" charset="0"/>
                <a:cs typeface="Times New Roman" panose="02020603050405020304" pitchFamily="18" charset="0"/>
              </a:rPr>
              <a:t>trong</a:t>
            </a:r>
            <a:r>
              <a:rPr lang="en-US" sz="3600" b="1" dirty="0">
                <a:solidFill>
                  <a:srgbClr val="FF2A2C"/>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rgbClr val="FF2A2C"/>
                </a:solidFill>
                <a:latin typeface="Cambria" panose="02040503050406030204" pitchFamily="18" charset="0"/>
                <a:ea typeface="Cambria" panose="02040503050406030204" pitchFamily="18" charset="0"/>
                <a:cs typeface="Times New Roman" panose="02020603050405020304" pitchFamily="18" charset="0"/>
              </a:rPr>
              <a:t>không</a:t>
            </a:r>
            <a:r>
              <a:rPr lang="en-US" sz="3600" b="1" dirty="0">
                <a:solidFill>
                  <a:srgbClr val="FF2A2C"/>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rgbClr val="FF2A2C"/>
                </a:solidFill>
                <a:latin typeface="Cambria" panose="02040503050406030204" pitchFamily="18" charset="0"/>
                <a:ea typeface="Cambria" panose="02040503050406030204" pitchFamily="18" charset="0"/>
                <a:cs typeface="Times New Roman" panose="02020603050405020304" pitchFamily="18" charset="0"/>
              </a:rPr>
              <a:t>khí</a:t>
            </a:r>
            <a:r>
              <a:rPr lang="en-US" sz="3600" b="1" dirty="0">
                <a:solidFill>
                  <a:srgbClr val="FF2A2C"/>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rgbClr val="FF2A2C"/>
                </a:solidFill>
                <a:latin typeface="Cambria" panose="02040503050406030204" pitchFamily="18" charset="0"/>
                <a:ea typeface="Cambria" panose="02040503050406030204" pitchFamily="18" charset="0"/>
                <a:cs typeface="Times New Roman" panose="02020603050405020304" pitchFamily="18" charset="0"/>
              </a:rPr>
              <a:t>còn</a:t>
            </a:r>
            <a:r>
              <a:rPr lang="en-US" sz="3600" b="1" dirty="0">
                <a:solidFill>
                  <a:srgbClr val="FF2A2C"/>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rgbClr val="FF2A2C"/>
                </a:solidFill>
                <a:latin typeface="Cambria" panose="02040503050406030204" pitchFamily="18" charset="0"/>
                <a:ea typeface="Cambria" panose="02040503050406030204" pitchFamily="18" charset="0"/>
                <a:cs typeface="Times New Roman" panose="02020603050405020304" pitchFamily="18" charset="0"/>
              </a:rPr>
              <a:t>chứa</a:t>
            </a:r>
            <a:r>
              <a:rPr lang="en-US" sz="3600" b="1" dirty="0">
                <a:solidFill>
                  <a:srgbClr val="FF2A2C"/>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rgbClr val="FF2A2C"/>
                </a:solidFill>
                <a:latin typeface="Cambria" panose="02040503050406030204" pitchFamily="18" charset="0"/>
                <a:ea typeface="Cambria" panose="02040503050406030204" pitchFamily="18" charset="0"/>
                <a:cs typeface="Times New Roman" panose="02020603050405020304" pitchFamily="18" charset="0"/>
              </a:rPr>
              <a:t>thành</a:t>
            </a:r>
            <a:r>
              <a:rPr lang="en-US" sz="3600" b="1" dirty="0">
                <a:solidFill>
                  <a:srgbClr val="FF2A2C"/>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rgbClr val="FF2A2C"/>
                </a:solidFill>
                <a:latin typeface="Cambria" panose="02040503050406030204" pitchFamily="18" charset="0"/>
                <a:ea typeface="Cambria" panose="02040503050406030204" pitchFamily="18" charset="0"/>
                <a:cs typeface="Times New Roman" panose="02020603050405020304" pitchFamily="18" charset="0"/>
              </a:rPr>
              <a:t>phần</a:t>
            </a:r>
            <a:r>
              <a:rPr lang="en-US" sz="3600" b="1" dirty="0">
                <a:solidFill>
                  <a:srgbClr val="FF2A2C"/>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rgbClr val="FF2A2C"/>
                </a:solidFill>
                <a:latin typeface="Cambria" panose="02040503050406030204" pitchFamily="18" charset="0"/>
                <a:ea typeface="Cambria" panose="02040503050406030204" pitchFamily="18" charset="0"/>
                <a:cs typeface="Times New Roman" panose="02020603050405020304" pitchFamily="18" charset="0"/>
              </a:rPr>
              <a:t>gì</a:t>
            </a:r>
            <a:r>
              <a:rPr lang="en-US" sz="3600" b="1" dirty="0">
                <a:solidFill>
                  <a:srgbClr val="FF2A2C"/>
                </a:solidFill>
                <a:latin typeface="Cambria" panose="02040503050406030204" pitchFamily="18" charset="0"/>
                <a:ea typeface="Cambria" panose="02040503050406030204" pitchFamily="18" charset="0"/>
                <a:cs typeface="Times New Roman" panose="02020603050405020304" pitchFamily="18" charset="0"/>
              </a:rPr>
              <a:t>?</a:t>
            </a:r>
            <a:endParaRPr kumimoji="0" lang="vi-VN" sz="3600" b="1" i="0" u="none" strike="noStrike" kern="1200" cap="none" spc="0" normalizeH="0" baseline="0" noProof="0" dirty="0">
              <a:ln>
                <a:noFill/>
              </a:ln>
              <a:solidFill>
                <a:srgbClr val="FF2A2C"/>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4"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pic>
        <p:nvPicPr>
          <p:cNvPr id="2" name="Picture 1"/>
          <p:cNvPicPr>
            <a:picLocks noChangeAspect="1"/>
          </p:cNvPicPr>
          <p:nvPr/>
        </p:nvPicPr>
        <p:blipFill>
          <a:blip r:embed="rId4"/>
          <a:stretch>
            <a:fillRect/>
          </a:stretch>
        </p:blipFill>
        <p:spPr>
          <a:xfrm>
            <a:off x="2584939" y="1992568"/>
            <a:ext cx="6692626" cy="39394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1808618" y="5965089"/>
            <a:ext cx="8578556" cy="646331"/>
          </a:xfrm>
          <a:prstGeom prst="rect">
            <a:avLst/>
          </a:prstGeom>
          <a:solidFill>
            <a:schemeClr val="accent4">
              <a:lumMod val="20000"/>
              <a:lumOff val="80000"/>
            </a:schemeClr>
          </a:solidFill>
          <a:scene3d>
            <a:camera prst="orthographicFront"/>
            <a:lightRig rig="threePt" dir="t"/>
          </a:scene3d>
          <a:sp3d>
            <a:bevelT/>
          </a:sp3d>
        </p:spPr>
        <p:txBody>
          <a:bodyPr wrap="square" rtlCol="0">
            <a:spAutoFit/>
          </a:bodyPr>
          <a:lstStyle/>
          <a:p>
            <a:pPr algn="just"/>
            <a:r>
              <a:rPr lang="vi-VN" sz="3600" b="1" i="1" dirty="0">
                <a:solidFill>
                  <a:srgbClr val="FF0000"/>
                </a:solidFill>
                <a:cs typeface="Arial" panose="020B0604020202020204" pitchFamily="34" charset="0"/>
              </a:rPr>
              <a:t>Trong không khí còn có hơi nước.</a:t>
            </a:r>
            <a:endParaRPr lang="vi-VN" sz="3600" b="1" dirty="0">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20623"/>
          <a:stretch>
            <a:fillRect/>
          </a:stretch>
        </p:blipFill>
        <p:spPr>
          <a:xfrm>
            <a:off x="-64040" y="4237409"/>
            <a:ext cx="12408439" cy="2903564"/>
          </a:xfrm>
          <a:prstGeom prst="rect">
            <a:avLst/>
          </a:prstGeom>
        </p:spPr>
      </p:pic>
      <p:pic>
        <p:nvPicPr>
          <p:cNvPr id="14"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pic>
        <p:nvPicPr>
          <p:cNvPr id="4" name="Picture 3"/>
          <p:cNvPicPr>
            <a:picLocks noChangeAspect="1"/>
          </p:cNvPicPr>
          <p:nvPr/>
        </p:nvPicPr>
        <p:blipFill>
          <a:blip r:embed="rId4"/>
          <a:stretch>
            <a:fillRect/>
          </a:stretch>
        </p:blipFill>
        <p:spPr>
          <a:xfrm>
            <a:off x="1863315" y="101137"/>
            <a:ext cx="7191375" cy="35718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Rounded Corners 5"/>
          <p:cNvSpPr/>
          <p:nvPr/>
        </p:nvSpPr>
        <p:spPr>
          <a:xfrm>
            <a:off x="1890446" y="4335694"/>
            <a:ext cx="8178228" cy="22192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rgbClr val="212529"/>
                </a:solidFill>
                <a:latin typeface="Cambria" panose="02040503050406030204" pitchFamily="18" charset="0"/>
                <a:ea typeface="Cambria" panose="02040503050406030204" pitchFamily="18" charset="0"/>
                <a:cs typeface="Arial" panose="020B0604020202020204" pitchFamily="34" charset="0"/>
              </a:rPr>
              <a:t>Cốc b có nước bên ngoài thành cốc và dưới đĩa. Nguyên nhân do thành của cốc b lạnh và nước trong không khí gặp lạnh thì ngưng tụ lại.</a:t>
            </a:r>
            <a:endParaRPr kumimoji="0" lang="vi-VN" sz="32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7" name="Arrow: Down 6"/>
          <p:cNvSpPr/>
          <p:nvPr/>
        </p:nvSpPr>
        <p:spPr>
          <a:xfrm rot="3125061">
            <a:off x="8024116" y="1058239"/>
            <a:ext cx="1017142" cy="101714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20623"/>
          <a:stretch>
            <a:fillRect/>
          </a:stretch>
        </p:blipFill>
        <p:spPr>
          <a:xfrm>
            <a:off x="-64040" y="4237409"/>
            <a:ext cx="12408439" cy="2903564"/>
          </a:xfrm>
          <a:prstGeom prst="rect">
            <a:avLst/>
          </a:prstGeom>
        </p:spPr>
      </p:pic>
      <p:sp>
        <p:nvSpPr>
          <p:cNvPr id="11" name="矩形: 圆角 16"/>
          <p:cNvSpPr/>
          <p:nvPr/>
        </p:nvSpPr>
        <p:spPr>
          <a:xfrm>
            <a:off x="68494" y="222480"/>
            <a:ext cx="12123506" cy="1616594"/>
          </a:xfrm>
          <a:prstGeom prst="roundRect">
            <a:avLst>
              <a:gd name="adj" fmla="val 50000"/>
            </a:avLst>
          </a:prstGeom>
          <a:solidFill>
            <a:schemeClr val="bg1"/>
          </a:solidFill>
          <a:ln>
            <a:noFill/>
          </a:ln>
          <a:effectLst>
            <a:outerShdw blurRad="508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 name="Title 1"/>
          <p:cNvSpPr txBox="1"/>
          <p:nvPr/>
        </p:nvSpPr>
        <p:spPr>
          <a:xfrm>
            <a:off x="328774" y="688661"/>
            <a:ext cx="10212513" cy="705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a:defRPr/>
            </a:pPr>
            <a:r>
              <a:rPr lang="en-US" sz="3600" b="1" dirty="0">
                <a:solidFill>
                  <a:srgbClr val="FF2A2C"/>
                </a:solidFill>
                <a:latin typeface="Cambria" panose="02040503050406030204" pitchFamily="18" charset="0"/>
                <a:ea typeface="Cambria" panose="02040503050406030204" pitchFamily="18" charset="0"/>
                <a:cs typeface="Times New Roman" panose="02020603050405020304" pitchFamily="18" charset="0"/>
              </a:rPr>
              <a:t>3. </a:t>
            </a:r>
            <a:r>
              <a:rPr lang="vi-VN" sz="3600" b="1" dirty="0">
                <a:solidFill>
                  <a:srgbClr val="FF2A2C"/>
                </a:solidFill>
                <a:latin typeface="Cambria" panose="02040503050406030204" pitchFamily="18" charset="0"/>
                <a:ea typeface="Cambria" panose="02040503050406030204" pitchFamily="18" charset="0"/>
                <a:cs typeface="Times New Roman" panose="02020603050405020304" pitchFamily="18" charset="0"/>
              </a:rPr>
              <a:t>Quan sát hình 8 và nêu hiện tượng xảy ra khi miết ngón tay trên một bàn để lâu ngày không lau chùi.</a:t>
            </a:r>
            <a:endParaRPr kumimoji="0" lang="vi-VN" sz="3600" b="1" i="0" u="none" strike="noStrike" kern="1200" cap="none" spc="0" normalizeH="0" baseline="0" noProof="0" dirty="0">
              <a:ln>
                <a:noFill/>
              </a:ln>
              <a:solidFill>
                <a:srgbClr val="FF2A2C"/>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4"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8804" y="1"/>
            <a:ext cx="2493196" cy="1828586"/>
          </a:xfrm>
          <a:prstGeom prst="rect">
            <a:avLst/>
          </a:prstGeom>
        </p:spPr>
      </p:pic>
      <p:pic>
        <p:nvPicPr>
          <p:cNvPr id="3" name="Picture 2"/>
          <p:cNvPicPr>
            <a:picLocks noChangeAspect="1"/>
          </p:cNvPicPr>
          <p:nvPr/>
        </p:nvPicPr>
        <p:blipFill>
          <a:blip r:embed="rId4"/>
          <a:stretch>
            <a:fillRect/>
          </a:stretch>
        </p:blipFill>
        <p:spPr>
          <a:xfrm>
            <a:off x="1173823" y="2616968"/>
            <a:ext cx="6034364" cy="37324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Rounded Corners 3"/>
          <p:cNvSpPr/>
          <p:nvPr/>
        </p:nvSpPr>
        <p:spPr>
          <a:xfrm>
            <a:off x="7582328" y="3847174"/>
            <a:ext cx="4479533" cy="180361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212529"/>
                </a:solidFill>
                <a:latin typeface="Cambria" panose="02040503050406030204" pitchFamily="18" charset="0"/>
                <a:ea typeface="Cambria" panose="02040503050406030204" pitchFamily="18" charset="0"/>
                <a:cs typeface="Arial" panose="020B0604020202020204" pitchFamily="34" charset="0"/>
              </a:rPr>
              <a:t>Trong không khí còn chứa bụi</a:t>
            </a:r>
            <a:endParaRPr kumimoji="0" lang="vi-VN" sz="40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4"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339</Words>
  <Application>Microsoft Office PowerPoint</Application>
  <PresentationFormat>Widescreen</PresentationFormat>
  <Paragraphs>22</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等线</vt:lpstr>
      <vt:lpstr>Arial</vt:lpstr>
      <vt:lpstr>Calibri</vt:lpstr>
      <vt:lpstr>Calibri Light</vt:lpstr>
      <vt:lpstr>Cambria</vt:lpstr>
      <vt:lpstr>Times New Roman</vt:lpstr>
      <vt:lpstr>1_Office Theme</vt:lpstr>
      <vt:lpstr>PowerPoint Presentation</vt:lpstr>
      <vt:lpstr>PowerPoint Presentation</vt:lpstr>
      <vt:lpstr>3. Không khí gồm những thành phần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54</cp:revision>
  <dcterms:created xsi:type="dcterms:W3CDTF">2023-07-06T11:29:00Z</dcterms:created>
  <dcterms:modified xsi:type="dcterms:W3CDTF">2025-12-18T15:59:09Z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1F73283D05194E93AD91CDD2E3E09C51</vt:lpwstr>
  </property>
  <property fmtid="{D5CDD505-2E9C-101B-9397-08002B2CF9AE}" pid="3" name="KSOProductBuildVer">
    <vt:lpwstr>1033-11.2.0.11537</vt:lpwstr>
  </property>
</Properties>
</file>