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66" r:id="rId2"/>
    <p:sldId id="346" r:id="rId3"/>
    <p:sldId id="331" r:id="rId4"/>
    <p:sldId id="348" r:id="rId5"/>
    <p:sldId id="353" r:id="rId6"/>
    <p:sldId id="354" r:id="rId7"/>
    <p:sldId id="355" r:id="rId8"/>
    <p:sldId id="358" r:id="rId9"/>
    <p:sldId id="359" r:id="rId10"/>
    <p:sldId id="360" r:id="rId11"/>
    <p:sldId id="364" r:id="rId12"/>
    <p:sldId id="361" r:id="rId13"/>
    <p:sldId id="3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375E4-3DC8-40A8-B7FD-878BFB787D2F}" type="datetimeFigureOut">
              <a:rPr lang="en-US" smtClean="0"/>
              <a:t>18/12/2025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A253C-D372-4A83-A824-CBA89340EB5E}" type="slidenum">
              <a:rPr lang="en-US" smtClean="0"/>
              <a:t>‹#›</a:t>
            </a:fld>
            <a:endParaRPr lang="en-US"/>
          </a:p>
        </p:txBody>
      </p:sp>
    </p:spTree>
    <p:extLst>
      <p:ext uri="{BB962C8B-B14F-4D97-AF65-F5344CB8AC3E}">
        <p14:creationId xmlns:p14="http://schemas.microsoft.com/office/powerpoint/2010/main" val="23142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28095" y="375776"/>
            <a:ext cx="1914525" cy="19145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khí</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có</a:t>
            </a:r>
            <a:r>
              <a:rPr lang="en-US" altLang="en-US" sz="3600" b="1" dirty="0">
                <a:solidFill>
                  <a:prstClr val="black"/>
                </a:solidFill>
                <a:latin typeface="Times New Roman" panose="02020603050405020304" pitchFamily="18" charset="0"/>
                <a:cs typeface="Times New Roman" panose="02020603050405020304" pitchFamily="18" charset="0"/>
              </a:rPr>
              <a:t> ở </a:t>
            </a:r>
            <a:r>
              <a:rPr lang="en-US" altLang="en-US" sz="3600" b="1" dirty="0" err="1">
                <a:solidFill>
                  <a:prstClr val="black"/>
                </a:solidFill>
                <a:latin typeface="Times New Roman" panose="02020603050405020304" pitchFamily="18" charset="0"/>
                <a:cs typeface="Times New Roman" panose="02020603050405020304" pitchFamily="18" charset="0"/>
              </a:rPr>
              <a:t>đâu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Tính</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chất</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và</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thành</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phần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của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khí</a:t>
            </a:r>
            <a:r>
              <a:rPr lang="en-US" altLang="en-US" sz="3600" b="1">
                <a:solidFill>
                  <a:prstClr val="black"/>
                </a:solidFill>
                <a:latin typeface="Times New Roman" panose="02020603050405020304" pitchFamily="18" charset="0"/>
                <a:cs typeface="Times New Roman" panose="02020603050405020304" pitchFamily="18" charset="0"/>
              </a:rPr>
              <a:t> (</a:t>
            </a:r>
            <a:r>
              <a:rPr lang="en-US" altLang="en-US" sz="3600" b="1" err="1">
                <a:solidFill>
                  <a:prstClr val="black"/>
                </a:solidFill>
                <a:latin typeface="Times New Roman" panose="02020603050405020304" pitchFamily="18" charset="0"/>
                <a:cs typeface="Times New Roman" panose="02020603050405020304" pitchFamily="18" charset="0"/>
              </a:rPr>
              <a:t>Tiết</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1</a:t>
            </a:r>
            <a:r>
              <a:rPr lang="en-US" altLang="en-US" sz="3600" b="1">
                <a:solidFill>
                  <a:prstClr val="black"/>
                </a:solidFill>
                <a:latin typeface="Times New Roman" panose="02020603050405020304" pitchFamily="18" charset="0"/>
                <a:cs typeface="Times New Roman" panose="02020603050405020304" pitchFamily="18" charset="0"/>
              </a:rPr>
              <a:t>)</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915256" y="1777430"/>
            <a:ext cx="5747382" cy="4597685"/>
          </a:xfrm>
          <a:prstGeom prst="rect">
            <a:avLst/>
          </a:prstGeom>
        </p:spPr>
      </p:pic>
      <p:grpSp>
        <p:nvGrpSpPr>
          <p:cNvPr id="5" name="Group 4"/>
          <p:cNvGrpSpPr/>
          <p:nvPr/>
        </p:nvGrpSpPr>
        <p:grpSpPr>
          <a:xfrm>
            <a:off x="3338482" y="1687874"/>
            <a:ext cx="8445975" cy="2267676"/>
            <a:chOff x="6330073" y="2742745"/>
            <a:chExt cx="4557001" cy="2457905"/>
          </a:xfrm>
        </p:grpSpPr>
        <p:grpSp>
          <p:nvGrpSpPr>
            <p:cNvPr id="6" name="Nhóm 31"/>
            <p:cNvGrpSpPr/>
            <p:nvPr/>
          </p:nvGrpSpPr>
          <p:grpSpPr>
            <a:xfrm>
              <a:off x="6488431" y="3071819"/>
              <a:ext cx="4398643" cy="2128831"/>
              <a:chOff x="1922830" y="773002"/>
              <a:chExt cx="5400981" cy="1282973"/>
            </a:xfrm>
          </p:grpSpPr>
          <p:sp>
            <p:nvSpPr>
              <p:cNvPr id="9" name="Freeform: Shape 34"/>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10" name="Freeform: Shape 35"/>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7" name="Picture 4" descr="Colourful ribbons"/>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a:fillRect/>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25132" y="3312575"/>
              <a:ext cx="3785744" cy="1567897"/>
            </a:xfrm>
            <a:prstGeom prst="rect">
              <a:avLst/>
            </a:prstGeom>
            <a:noFill/>
          </p:spPr>
          <p:txBody>
            <a:bodyPr wrap="square" rtlCol="0">
              <a:spAutoFit/>
            </a:bodyPr>
            <a:lstStyle/>
            <a:p>
              <a:pPr algn="just"/>
              <a:r>
                <a:rPr lang="vi-VN" sz="4400" b="1" dirty="0">
                  <a:latin typeface="Cambria" panose="02040503050406030204" pitchFamily="18" charset="0"/>
                  <a:ea typeface="Cambria" panose="02040503050406030204" pitchFamily="18" charset="0"/>
                </a:rPr>
                <a:t>Nêu một số tính chất của không khí.</a:t>
              </a:r>
              <a:endParaRPr lang="vi-VN" sz="7200" dirty="0">
                <a:effectLst/>
                <a:latin typeface="Cambria" panose="02040503050406030204" pitchFamily="18" charset="0"/>
                <a:ea typeface="Cambria" panose="02040503050406030204"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sp>
        <p:nvSpPr>
          <p:cNvPr id="17" name="Rectangle: Rounded Corners 16"/>
          <p:cNvSpPr/>
          <p:nvPr/>
        </p:nvSpPr>
        <p:spPr>
          <a:xfrm>
            <a:off x="482885" y="688369"/>
            <a:ext cx="11260477" cy="61696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Freeform 8"/>
          <p:cNvSpPr/>
          <p:nvPr/>
        </p:nvSpPr>
        <p:spPr>
          <a:xfrm rot="16200000">
            <a:off x="5512206" y="2050455"/>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8"/>
          <p:cNvSpPr/>
          <p:nvPr/>
        </p:nvSpPr>
        <p:spPr>
          <a:xfrm rot="8800745" flipH="1">
            <a:off x="7024796" y="2759947"/>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8"/>
          <p:cNvSpPr/>
          <p:nvPr/>
        </p:nvSpPr>
        <p:spPr>
          <a:xfrm rot="8800745" flipV="1">
            <a:off x="3847323" y="4626809"/>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Freeform 8"/>
          <p:cNvSpPr/>
          <p:nvPr/>
        </p:nvSpPr>
        <p:spPr>
          <a:xfrm rot="12799255" flipH="1" flipV="1">
            <a:off x="7024796" y="4663665"/>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8"/>
          <p:cNvSpPr/>
          <p:nvPr/>
        </p:nvSpPr>
        <p:spPr>
          <a:xfrm rot="12461594">
            <a:off x="3867485" y="2692221"/>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30" name="Picture 29"/>
          <p:cNvPicPr>
            <a:picLocks noChangeAspect="1"/>
          </p:cNvPicPr>
          <p:nvPr/>
        </p:nvPicPr>
        <p:blipFill>
          <a:blip r:embed="rId6"/>
          <a:stretch>
            <a:fillRect/>
          </a:stretch>
        </p:blipFill>
        <p:spPr>
          <a:xfrm>
            <a:off x="4465289" y="2899422"/>
            <a:ext cx="3097036" cy="2682472"/>
          </a:xfrm>
          <a:prstGeom prst="rect">
            <a:avLst/>
          </a:prstGeom>
        </p:spPr>
      </p:pic>
      <p:pic>
        <p:nvPicPr>
          <p:cNvPr id="38" name="Picture 37"/>
          <p:cNvPicPr>
            <a:picLocks noChangeAspect="1"/>
          </p:cNvPicPr>
          <p:nvPr/>
        </p:nvPicPr>
        <p:blipFill>
          <a:blip r:embed="rId7"/>
          <a:stretch>
            <a:fillRect/>
          </a:stretch>
        </p:blipFill>
        <p:spPr>
          <a:xfrm>
            <a:off x="0" y="0"/>
            <a:ext cx="4151736" cy="1566808"/>
          </a:xfrm>
          <a:prstGeom prst="rect">
            <a:avLst/>
          </a:prstGeom>
        </p:spPr>
      </p:pic>
      <p:pic>
        <p:nvPicPr>
          <p:cNvPr id="45" name="Picture 44"/>
          <p:cNvPicPr>
            <a:picLocks noChangeAspect="1"/>
          </p:cNvPicPr>
          <p:nvPr/>
        </p:nvPicPr>
        <p:blipFill>
          <a:blip r:embed="rId8"/>
          <a:stretch>
            <a:fillRect/>
          </a:stretch>
        </p:blipFill>
        <p:spPr>
          <a:xfrm>
            <a:off x="5140884" y="-106059"/>
            <a:ext cx="2102397" cy="2085532"/>
          </a:xfrm>
          <a:prstGeom prst="rect">
            <a:avLst/>
          </a:prstGeom>
        </p:spPr>
      </p:pic>
      <p:pic>
        <p:nvPicPr>
          <p:cNvPr id="49" name="Picture 48"/>
          <p:cNvPicPr>
            <a:picLocks noChangeAspect="1"/>
          </p:cNvPicPr>
          <p:nvPr/>
        </p:nvPicPr>
        <p:blipFill>
          <a:blip r:embed="rId9"/>
          <a:stretch>
            <a:fillRect/>
          </a:stretch>
        </p:blipFill>
        <p:spPr>
          <a:xfrm>
            <a:off x="7948778" y="1753563"/>
            <a:ext cx="1996608" cy="1985902"/>
          </a:xfrm>
          <a:prstGeom prst="rect">
            <a:avLst/>
          </a:prstGeom>
        </p:spPr>
      </p:pic>
      <p:pic>
        <p:nvPicPr>
          <p:cNvPr id="53" name="Picture 52"/>
          <p:cNvPicPr>
            <a:picLocks noChangeAspect="1"/>
          </p:cNvPicPr>
          <p:nvPr/>
        </p:nvPicPr>
        <p:blipFill>
          <a:blip r:embed="rId10"/>
          <a:stretch>
            <a:fillRect/>
          </a:stretch>
        </p:blipFill>
        <p:spPr>
          <a:xfrm>
            <a:off x="8038196" y="4229635"/>
            <a:ext cx="2102397" cy="2085532"/>
          </a:xfrm>
          <a:prstGeom prst="rect">
            <a:avLst/>
          </a:prstGeom>
        </p:spPr>
      </p:pic>
      <p:pic>
        <p:nvPicPr>
          <p:cNvPr id="64" name="Picture 63"/>
          <p:cNvPicPr>
            <a:picLocks noChangeAspect="1"/>
          </p:cNvPicPr>
          <p:nvPr/>
        </p:nvPicPr>
        <p:blipFill>
          <a:blip r:embed="rId11"/>
          <a:stretch>
            <a:fillRect/>
          </a:stretch>
        </p:blipFill>
        <p:spPr>
          <a:xfrm>
            <a:off x="658324" y="4473397"/>
            <a:ext cx="3395766" cy="2493480"/>
          </a:xfrm>
          <a:prstGeom prst="rect">
            <a:avLst/>
          </a:prstGeom>
        </p:spPr>
      </p:pic>
      <p:pic>
        <p:nvPicPr>
          <p:cNvPr id="65" name="Picture 64"/>
          <p:cNvPicPr>
            <a:picLocks noChangeAspect="1"/>
          </p:cNvPicPr>
          <p:nvPr/>
        </p:nvPicPr>
        <p:blipFill>
          <a:blip r:embed="rId12"/>
          <a:stretch>
            <a:fillRect/>
          </a:stretch>
        </p:blipFill>
        <p:spPr>
          <a:xfrm>
            <a:off x="831176" y="1617631"/>
            <a:ext cx="3255546" cy="238983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down)">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down)">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44029" y="1746607"/>
            <a:ext cx="5747382" cy="4597685"/>
          </a:xfrm>
          <a:prstGeom prst="rect">
            <a:avLst/>
          </a:prstGeom>
        </p:spPr>
      </p:pic>
      <p:grpSp>
        <p:nvGrpSpPr>
          <p:cNvPr id="5" name="Group 4"/>
          <p:cNvGrpSpPr/>
          <p:nvPr/>
        </p:nvGrpSpPr>
        <p:grpSpPr>
          <a:xfrm>
            <a:off x="2393260" y="598814"/>
            <a:ext cx="9442568" cy="2267676"/>
            <a:chOff x="6330073" y="2742745"/>
            <a:chExt cx="5094710" cy="2457905"/>
          </a:xfrm>
        </p:grpSpPr>
        <p:grpSp>
          <p:nvGrpSpPr>
            <p:cNvPr id="6" name="Nhóm 31"/>
            <p:cNvGrpSpPr/>
            <p:nvPr/>
          </p:nvGrpSpPr>
          <p:grpSpPr>
            <a:xfrm>
              <a:off x="6488430" y="3071819"/>
              <a:ext cx="4936353" cy="2128831"/>
              <a:chOff x="1922829" y="773002"/>
              <a:chExt cx="6061221" cy="1282973"/>
            </a:xfrm>
          </p:grpSpPr>
          <p:sp>
            <p:nvSpPr>
              <p:cNvPr id="9" name="Freeform: Shape 34"/>
              <p:cNvSpPr/>
              <p:nvPr/>
            </p:nvSpPr>
            <p:spPr>
              <a:xfrm>
                <a:off x="1938635" y="784278"/>
                <a:ext cx="6045415"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p:cNvSpPr/>
              <p:nvPr/>
            </p:nvSpPr>
            <p:spPr>
              <a:xfrm>
                <a:off x="1922829" y="773002"/>
                <a:ext cx="5965929"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a:fillRect/>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25132" y="3190078"/>
              <a:ext cx="4194984" cy="1901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Thả mẫu đất khô vào nước thấy sủi bọt khí. Hiện tượng này cho biết mẫu đất rỗng hay không? Vì sao?</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3" name="Rectangle: Rounded Corners 12"/>
          <p:cNvSpPr/>
          <p:nvPr/>
        </p:nvSpPr>
        <p:spPr>
          <a:xfrm>
            <a:off x="4006920" y="3436954"/>
            <a:ext cx="7921377" cy="2152187"/>
          </a:xfrm>
          <a:prstGeom prst="roundRect">
            <a:avLst/>
          </a:prstGeom>
          <a:solidFill>
            <a:schemeClr val="accent4">
              <a:lumMod val="20000"/>
              <a:lumOff val="80000"/>
            </a:schemeClr>
          </a:solidFill>
          <a:ln>
            <a:noFill/>
          </a:ln>
          <a:effectLst>
            <a:softEdge rad="762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002060"/>
                </a:solidFill>
                <a:latin typeface="Calibri" panose="020F0502020204030204"/>
              </a:rPr>
              <a:t>Qua hiện tượng sủi bọt khí cho thấy mẫu đất rỗng và chứa không khí.</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44029" y="1746607"/>
            <a:ext cx="5747382" cy="4597685"/>
          </a:xfrm>
          <a:prstGeom prst="rect">
            <a:avLst/>
          </a:prstGeom>
        </p:spPr>
      </p:pic>
      <p:grpSp>
        <p:nvGrpSpPr>
          <p:cNvPr id="5" name="Group 4"/>
          <p:cNvGrpSpPr/>
          <p:nvPr/>
        </p:nvGrpSpPr>
        <p:grpSpPr>
          <a:xfrm>
            <a:off x="2393260" y="598814"/>
            <a:ext cx="9442568" cy="2267676"/>
            <a:chOff x="6330073" y="2742745"/>
            <a:chExt cx="5094710" cy="2457905"/>
          </a:xfrm>
        </p:grpSpPr>
        <p:grpSp>
          <p:nvGrpSpPr>
            <p:cNvPr id="6" name="Nhóm 31"/>
            <p:cNvGrpSpPr/>
            <p:nvPr/>
          </p:nvGrpSpPr>
          <p:grpSpPr>
            <a:xfrm>
              <a:off x="6488430" y="3071819"/>
              <a:ext cx="4936353" cy="2128831"/>
              <a:chOff x="1922829" y="773002"/>
              <a:chExt cx="6061221" cy="1282973"/>
            </a:xfrm>
          </p:grpSpPr>
          <p:sp>
            <p:nvSpPr>
              <p:cNvPr id="9" name="Freeform: Shape 34"/>
              <p:cNvSpPr/>
              <p:nvPr/>
            </p:nvSpPr>
            <p:spPr>
              <a:xfrm>
                <a:off x="1938635" y="784278"/>
                <a:ext cx="6045415"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p:cNvSpPr/>
              <p:nvPr/>
            </p:nvSpPr>
            <p:spPr>
              <a:xfrm>
                <a:off x="1922829" y="773002"/>
                <a:ext cx="5965929"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a:fillRect/>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25132" y="3190078"/>
              <a:ext cx="4194984" cy="1901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Sử dụng bơm xe đạp và chậu nước, hãy đề xuất cách làm để phát hiện lỗ thủng trên săm xe đạp.</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3" name="Rectangle: Rounded Corners 12"/>
          <p:cNvSpPr/>
          <p:nvPr/>
        </p:nvSpPr>
        <p:spPr>
          <a:xfrm>
            <a:off x="3750066" y="3092770"/>
            <a:ext cx="7921377" cy="3765230"/>
          </a:xfrm>
          <a:prstGeom prst="roundRect">
            <a:avLst/>
          </a:prstGeom>
          <a:solidFill>
            <a:schemeClr val="accent4">
              <a:lumMod val="20000"/>
              <a:lumOff val="80000"/>
            </a:schemeClr>
          </a:solidFill>
          <a:ln>
            <a:noFill/>
          </a:ln>
          <a:effectLst>
            <a:softEdge rad="762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002060"/>
                </a:solidFill>
                <a:effectLst/>
                <a:uLnTx/>
                <a:uFillTx/>
                <a:latin typeface="Calibri" panose="020F0502020204030204"/>
                <a:ea typeface="+mn-ea"/>
                <a:cs typeface="+mn-cs"/>
              </a:rPr>
              <a:t>Để phát hiện lỗ thủng trên săm xe đạp người ta bơm căng săm xe rồi cho vào chậu nước, bóp nhẹ săm, chỗ nào sủi bọt khí thì chỗ đó có lỗ thủng.</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a:fillRect/>
          </a:stretch>
        </p:blipFill>
        <p:spPr>
          <a:xfrm flipV="1">
            <a:off x="0" y="0"/>
            <a:ext cx="12192000" cy="250281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p:cNvPicPr>
            <a:picLocks noChangeAspect="1"/>
          </p:cNvPicPr>
          <p:nvPr/>
        </p:nvPicPr>
        <p:blipFill>
          <a:blip r:embed="rId4"/>
          <a:srcRect/>
          <a:stretch>
            <a:fillRect/>
          </a:stretch>
        </p:blipFill>
        <p:spPr>
          <a:xfrm rot="386493">
            <a:off x="4606183" y="790710"/>
            <a:ext cx="7497481" cy="4058993"/>
          </a:xfrm>
          <a:prstGeom prst="rect">
            <a:avLst/>
          </a:prstGeom>
        </p:spPr>
      </p:pic>
      <p:sp>
        <p:nvSpPr>
          <p:cNvPr id="10" name="Title 1"/>
          <p:cNvSpPr>
            <a:spLocks noGrp="1"/>
          </p:cNvSpPr>
          <p:nvPr>
            <p:ph type="title"/>
          </p:nvPr>
        </p:nvSpPr>
        <p:spPr>
          <a:xfrm rot="528552">
            <a:off x="5046310" y="1993547"/>
            <a:ext cx="6322828" cy="1417639"/>
          </a:xfrm>
        </p:spPr>
        <p:txBody>
          <a:bodyPr>
            <a:noAutofit/>
          </a:bodyPr>
          <a:lstStyle/>
          <a:p>
            <a:pPr algn="ctr"/>
            <a:r>
              <a:rPr lang="en-US" sz="4800" b="1" dirty="0">
                <a:solidFill>
                  <a:srgbClr val="0070C0"/>
                </a:solidFill>
                <a:latin typeface="+mn-lt"/>
                <a:cs typeface="Times New Roman" panose="02020603050405020304" pitchFamily="18" charset="0"/>
              </a:rPr>
              <a:t>3. </a:t>
            </a:r>
            <a:r>
              <a:rPr lang="en-US" sz="4800" b="1" dirty="0" err="1">
                <a:solidFill>
                  <a:srgbClr val="0070C0"/>
                </a:solidFill>
                <a:latin typeface="+mn-lt"/>
                <a:cs typeface="Times New Roman" panose="02020603050405020304" pitchFamily="18" charset="0"/>
              </a:rPr>
              <a:t>Không</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khí</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gồm</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những</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thành</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phần</a:t>
            </a:r>
            <a:r>
              <a:rPr lang="en-US" sz="4800" b="1" dirty="0">
                <a:solidFill>
                  <a:srgbClr val="0070C0"/>
                </a:solidFill>
                <a:latin typeface="+mn-lt"/>
                <a:cs typeface="Times New Roman" panose="02020603050405020304" pitchFamily="18" charset="0"/>
              </a:rPr>
              <a:t> </a:t>
            </a:r>
            <a:r>
              <a:rPr lang="en-US" sz="4800" b="1" dirty="0" err="1">
                <a:solidFill>
                  <a:srgbClr val="0070C0"/>
                </a:solidFill>
                <a:latin typeface="+mn-lt"/>
                <a:cs typeface="Times New Roman" panose="02020603050405020304" pitchFamily="18" charset="0"/>
              </a:rPr>
              <a:t>nào</a:t>
            </a:r>
            <a:r>
              <a:rPr lang="en-US" sz="4800" b="1" dirty="0">
                <a:solidFill>
                  <a:srgbClr val="0070C0"/>
                </a:solidFill>
                <a:latin typeface="+mn-lt"/>
                <a:cs typeface="Times New Roman" panose="02020603050405020304" pitchFamily="18" charset="0"/>
              </a:rPr>
              <a:t>?</a:t>
            </a:r>
            <a:endParaRPr lang="vi-VN" sz="4800" b="1" dirty="0">
              <a:solidFill>
                <a:srgbClr val="0070C0"/>
              </a:solidFill>
              <a:latin typeface="+mn-lt"/>
              <a:cs typeface="Times New Roman" panose="02020603050405020304" pitchFamily="18" charset="0"/>
            </a:endParaRPr>
          </a:p>
        </p:txBody>
      </p:sp>
      <p:pic>
        <p:nvPicPr>
          <p:cNvPr id="12" name="Picture 11" descr="A cartoon of a child&#10;&#10;Description automatically generated with low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0120" y="1362322"/>
            <a:ext cx="5223590" cy="5041629"/>
          </a:xfrm>
          <a:prstGeom prst="rect">
            <a:avLst/>
          </a:prstGeom>
        </p:spPr>
      </p:pic>
      <p:pic>
        <p:nvPicPr>
          <p:cNvPr id="5" name="图片 2"/>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a:fillRect/>
          </a:stretch>
        </p:blipFill>
        <p:spPr>
          <a:xfrm>
            <a:off x="-340242" y="4328914"/>
            <a:ext cx="12532242" cy="25290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sp>
        <p:nvSpPr>
          <p:cNvPr id="11" name="矩形: 圆角 16"/>
          <p:cNvSpPr/>
          <p:nvPr/>
        </p:nvSpPr>
        <p:spPr>
          <a:xfrm>
            <a:off x="68494" y="222480"/>
            <a:ext cx="12123506" cy="1113160"/>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p:cNvSpPr txBox="1"/>
          <p:nvPr/>
        </p:nvSpPr>
        <p:spPr>
          <a:xfrm>
            <a:off x="308224" y="442082"/>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1. </a:t>
            </a:r>
            <a:r>
              <a:rPr lang="vi-VN"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Thành phần của không khí được chỉ ra trong hình 6.</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Picture 4"/>
          <p:cNvPicPr>
            <a:picLocks noChangeAspect="1"/>
          </p:cNvPicPr>
          <p:nvPr/>
        </p:nvPicPr>
        <p:blipFill>
          <a:blip r:embed="rId4"/>
          <a:stretch>
            <a:fillRect/>
          </a:stretch>
        </p:blipFill>
        <p:spPr>
          <a:xfrm>
            <a:off x="7020196" y="1833508"/>
            <a:ext cx="4075787" cy="418714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9" name="Rectangle: Rounded Corners 8"/>
          <p:cNvSpPr/>
          <p:nvPr/>
        </p:nvSpPr>
        <p:spPr>
          <a:xfrm>
            <a:off x="109592" y="2891676"/>
            <a:ext cx="6305550" cy="17727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Kể tên các thành phần của không khí, trong đó thành phần nào nhiều nhất</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p:cNvPicPr>
            <a:picLocks noChangeAspect="1"/>
          </p:cNvPicPr>
          <p:nvPr/>
        </p:nvPicPr>
        <p:blipFill>
          <a:blip r:embed="rId5"/>
          <a:stretch>
            <a:fillRect/>
          </a:stretch>
        </p:blipFill>
        <p:spPr>
          <a:xfrm>
            <a:off x="4117339" y="2914649"/>
            <a:ext cx="4159885" cy="352526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Picture 4"/>
          <p:cNvPicPr>
            <a:picLocks noChangeAspect="1"/>
          </p:cNvPicPr>
          <p:nvPr/>
        </p:nvPicPr>
        <p:blipFill>
          <a:blip r:embed="rId4"/>
          <a:stretch>
            <a:fillRect/>
          </a:stretch>
        </p:blipFill>
        <p:spPr>
          <a:xfrm>
            <a:off x="832208" y="1247881"/>
            <a:ext cx="4643812" cy="477069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2" name="TextBox 1"/>
          <p:cNvSpPr txBox="1"/>
          <p:nvPr/>
        </p:nvSpPr>
        <p:spPr>
          <a:xfrm>
            <a:off x="6082666" y="2196226"/>
            <a:ext cx="5773712" cy="2862322"/>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cs typeface="Arial" panose="020B0604020202020204" pitchFamily="34" charset="0"/>
              </a:rPr>
              <a:t>Thành phần chính của không khí gồm: ni-tơ, ô-xi và các-bô-níc.</a:t>
            </a:r>
            <a:endParaRPr lang="en-US" sz="3600" b="1" i="1" dirty="0">
              <a:solidFill>
                <a:srgbClr val="FF0000"/>
              </a:solidFill>
              <a:cs typeface="Arial" panose="020B0604020202020204" pitchFamily="34" charset="0"/>
            </a:endParaRPr>
          </a:p>
          <a:p>
            <a:pPr marL="571500" indent="-571500" algn="just">
              <a:buFont typeface="Arial" panose="020B0604020202020204" pitchFamily="34" charset="0"/>
              <a:buChar char="•"/>
            </a:pPr>
            <a:r>
              <a:rPr lang="vi-VN" sz="3600" b="1" i="1" dirty="0">
                <a:solidFill>
                  <a:srgbClr val="FF0000"/>
                </a:solidFill>
                <a:cs typeface="Arial" panose="020B0604020202020204" pitchFamily="34" charset="0"/>
              </a:rPr>
              <a:t>Thành phần nhiều nhất là ni-tơ.</a:t>
            </a:r>
            <a:endParaRPr lang="vi-VN" sz="3600" b="1" dirty="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620591"/>
          </a:xfrm>
          <a:prstGeom prst="rect">
            <a:avLst/>
          </a:prstGeom>
        </p:spPr>
      </p:pic>
      <p:sp>
        <p:nvSpPr>
          <p:cNvPr id="11" name="矩形: 圆角 16"/>
          <p:cNvSpPr/>
          <p:nvPr/>
        </p:nvSpPr>
        <p:spPr>
          <a:xfrm>
            <a:off x="68494" y="222479"/>
            <a:ext cx="12123506" cy="1657691"/>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p:cNvSpPr txBox="1"/>
          <p:nvPr/>
        </p:nvSpPr>
        <p:spPr>
          <a:xfrm>
            <a:off x="400691" y="709211"/>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Q</a:t>
            </a:r>
            <a:r>
              <a:rPr lang="vi-VN"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uan sát hình hơi nước đọng trên cửa kính khi trời nồm.</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Dự</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đoán</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trong</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không</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khí</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còn</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chứa</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thành</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phần</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anose="02020603050405020304" pitchFamily="18" charset="0"/>
              </a:rPr>
              <a:t>gì</a:t>
            </a: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2" name="Picture 1"/>
          <p:cNvPicPr>
            <a:picLocks noChangeAspect="1"/>
          </p:cNvPicPr>
          <p:nvPr/>
        </p:nvPicPr>
        <p:blipFill>
          <a:blip r:embed="rId4"/>
          <a:stretch>
            <a:fillRect/>
          </a:stretch>
        </p:blipFill>
        <p:spPr>
          <a:xfrm>
            <a:off x="2584939" y="1992568"/>
            <a:ext cx="6692626" cy="3939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808618" y="5965089"/>
            <a:ext cx="8578556" cy="646331"/>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pPr algn="just"/>
            <a:r>
              <a:rPr lang="vi-VN" sz="3600" b="1" i="1" dirty="0">
                <a:solidFill>
                  <a:srgbClr val="FF0000"/>
                </a:solidFill>
                <a:cs typeface="Arial" panose="020B0604020202020204" pitchFamily="34" charset="0"/>
              </a:rPr>
              <a:t>Trong không khí còn có hơi nước.</a:t>
            </a:r>
            <a:endParaRPr lang="vi-VN" sz="3600" b="1" dirty="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p:cNvPicPr>
            <a:picLocks noChangeAspect="1"/>
          </p:cNvPicPr>
          <p:nvPr/>
        </p:nvPicPr>
        <p:blipFill>
          <a:blip r:embed="rId4"/>
          <a:stretch>
            <a:fillRect/>
          </a:stretch>
        </p:blipFill>
        <p:spPr>
          <a:xfrm>
            <a:off x="1863315" y="101137"/>
            <a:ext cx="7191375" cy="3571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Rounded Corners 5"/>
          <p:cNvSpPr/>
          <p:nvPr/>
        </p:nvSpPr>
        <p:spPr>
          <a:xfrm>
            <a:off x="1890446" y="4335694"/>
            <a:ext cx="8178228" cy="22192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212529"/>
                </a:solidFill>
                <a:latin typeface="Cambria" panose="02040503050406030204" pitchFamily="18" charset="0"/>
                <a:ea typeface="Cambria" panose="02040503050406030204" pitchFamily="18" charset="0"/>
                <a:cs typeface="Arial" panose="020B0604020202020204" pitchFamily="34" charset="0"/>
              </a:rPr>
              <a:t>Cốc b có nước bên ngoài thành cốc và dưới đĩa. Nguyên nhân do thành của cốc b lạnh và nước trong không khí gặp lạnh thì ngưng tụ lại.</a:t>
            </a:r>
            <a:endParaRPr kumimoji="0" lang="vi-VN" sz="32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Arrow: Down 6"/>
          <p:cNvSpPr/>
          <p:nvPr/>
        </p:nvSpPr>
        <p:spPr>
          <a:xfrm rot="3125061">
            <a:off x="8024116" y="1058239"/>
            <a:ext cx="1017142" cy="10171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sp>
        <p:nvSpPr>
          <p:cNvPr id="11" name="矩形: 圆角 16"/>
          <p:cNvSpPr/>
          <p:nvPr/>
        </p:nvSpPr>
        <p:spPr>
          <a:xfrm>
            <a:off x="68494" y="222480"/>
            <a:ext cx="12123506" cy="1616594"/>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p:cNvSpPr txBox="1"/>
          <p:nvPr/>
        </p:nvSpPr>
        <p:spPr>
          <a:xfrm>
            <a:off x="328774" y="688661"/>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en-US"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3. </a:t>
            </a:r>
            <a:r>
              <a:rPr lang="vi-VN" sz="3600" b="1" dirty="0">
                <a:solidFill>
                  <a:srgbClr val="FF2A2C"/>
                </a:solidFill>
                <a:latin typeface="Cambria" panose="02040503050406030204" pitchFamily="18" charset="0"/>
                <a:ea typeface="Cambria" panose="02040503050406030204" pitchFamily="18" charset="0"/>
                <a:cs typeface="Times New Roman" panose="02020603050405020304" pitchFamily="18" charset="0"/>
              </a:rPr>
              <a:t>Quan sát hình 8 và nêu hiện tượng xảy ra khi miết ngón tay trên một bàn để lâu ngày không lau chùi.</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3" name="Picture 2"/>
          <p:cNvPicPr>
            <a:picLocks noChangeAspect="1"/>
          </p:cNvPicPr>
          <p:nvPr/>
        </p:nvPicPr>
        <p:blipFill>
          <a:blip r:embed="rId4"/>
          <a:stretch>
            <a:fillRect/>
          </a:stretch>
        </p:blipFill>
        <p:spPr>
          <a:xfrm>
            <a:off x="1173823" y="2616968"/>
            <a:ext cx="6034364" cy="3732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3"/>
          <p:cNvSpPr/>
          <p:nvPr/>
        </p:nvSpPr>
        <p:spPr>
          <a:xfrm>
            <a:off x="7582328" y="3847174"/>
            <a:ext cx="4479533" cy="18036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212529"/>
                </a:solidFill>
                <a:latin typeface="Cambria" panose="02040503050406030204" pitchFamily="18" charset="0"/>
                <a:ea typeface="Cambria" panose="02040503050406030204" pitchFamily="18" charset="0"/>
                <a:cs typeface="Arial" panose="020B0604020202020204" pitchFamily="34" charset="0"/>
              </a:rPr>
              <a:t>Trong không khí còn chứa bụi</a:t>
            </a:r>
            <a:endParaRPr kumimoji="0" lang="vi-VN" sz="40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0" y="3989428"/>
            <a:ext cx="12192000" cy="290356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7" name="Picture 6"/>
          <p:cNvPicPr>
            <a:picLocks noChangeAspect="1"/>
          </p:cNvPicPr>
          <p:nvPr/>
        </p:nvPicPr>
        <p:blipFill>
          <a:blip r:embed="rId8"/>
          <a:stretch>
            <a:fillRect/>
          </a:stretch>
        </p:blipFill>
        <p:spPr>
          <a:xfrm>
            <a:off x="2200987" y="2179551"/>
            <a:ext cx="7358510" cy="256054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339</Words>
  <Application>Microsoft Office PowerPoint</Application>
  <PresentationFormat>Widescreen</PresentationFormat>
  <Paragraphs>22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等线</vt:lpstr>
      <vt:lpstr>Arial</vt:lpstr>
      <vt:lpstr>Calibri</vt:lpstr>
      <vt:lpstr>Calibri Light</vt:lpstr>
      <vt:lpstr>Cambria</vt:lpstr>
      <vt:lpstr>Times New Roman</vt:lpstr>
      <vt:lpstr>1_Office Theme</vt:lpstr>
      <vt:lpstr>PowerPoint Presentation</vt:lpstr>
      <vt:lpstr>3. Không khí gồm những thành phần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56</cp:revision>
  <dcterms:created xsi:type="dcterms:W3CDTF">2023-07-06T11:29:00Z</dcterms:created>
  <dcterms:modified xsi:type="dcterms:W3CDTF">2025-12-18T16:06:58Z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1F73283D05194E93AD91CDD2E3E09C51</vt:lpwstr>
  </property>
  <property fmtid="{D5CDD505-2E9C-101B-9397-08002B2CF9AE}" pid="3" name="KSOProductBuildVer">
    <vt:lpwstr>1033-11.2.0.11537</vt:lpwstr>
  </property>
</Properties>
</file>