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78" r:id="rId2"/>
  </p:sldMasterIdLst>
  <p:notesMasterIdLst>
    <p:notesMasterId r:id="rId13"/>
  </p:notesMasterIdLst>
  <p:sldIdLst>
    <p:sldId id="258" r:id="rId3"/>
    <p:sldId id="298" r:id="rId4"/>
    <p:sldId id="322" r:id="rId5"/>
    <p:sldId id="360" r:id="rId6"/>
    <p:sldId id="342" r:id="rId7"/>
    <p:sldId id="357" r:id="rId8"/>
    <p:sldId id="323" r:id="rId9"/>
    <p:sldId id="358" r:id="rId10"/>
    <p:sldId id="359" r:id="rId11"/>
    <p:sldId id="31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9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37D082-AAFD-4525-9064-4BCF33B4BFD2}" type="datetimeFigureOut">
              <a:rPr lang="en-US" smtClean="0"/>
              <a:t>18/12/2025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60C54-3E92-425C-A9B2-FD0C6E7EB4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775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93108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AF37F59-90D8-49A3-9FE7-EA015BE545B1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5481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9146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5513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94AB6F-9F8A-486D-83AA-61AE717E881F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68919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6660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6133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1505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5587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6384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88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5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1373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74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936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5248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526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120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5888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62422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2025/12/18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ea typeface="字魂17号-萌趣果冻体" panose="00000500000000000000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ea typeface="字魂17号-萌趣果冻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973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3.pn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19EA925C-C414-B8B2-EF0B-C3C008D6711C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134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字魂17号-萌趣果冻体" panose="00000500000000000000" pitchFamily="2" charset="-122"/>
          <a:ea typeface="字魂17号-萌趣果冻体" panose="00000500000000000000" pitchFamily="2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EFAD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7EACFE8-0CC2-0498-EE0F-970CEE94BD56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1" y="0"/>
            <a:ext cx="12267727" cy="6858000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0A6F4021-536F-41AA-0621-B3869376F644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76249" y="144157"/>
            <a:ext cx="1487573" cy="1487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536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16.png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98672" y="2291737"/>
            <a:ext cx="5047926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292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9865" y="0"/>
            <a:ext cx="6636385" cy="6858635"/>
          </a:xfrm>
          <a:prstGeom prst="rect">
            <a:avLst/>
          </a:prstGeom>
          <a:effectLst/>
        </p:spPr>
      </p:pic>
      <p:pic>
        <p:nvPicPr>
          <p:cNvPr id="5" name="图片 4" descr="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97640" y="0"/>
            <a:ext cx="67437" cy="6760770"/>
          </a:xfrm>
          <a:prstGeom prst="rect">
            <a:avLst/>
          </a:prstGeom>
        </p:spPr>
      </p:pic>
      <p:pic>
        <p:nvPicPr>
          <p:cNvPr id="6" name="图片 5" descr="12"/>
          <p:cNvPicPr preferRelativeResize="0"/>
          <p:nvPr/>
        </p:nvPicPr>
        <p:blipFill>
          <a:blip r:embed="rId4"/>
          <a:stretch>
            <a:fillRect/>
          </a:stretch>
        </p:blipFill>
        <p:spPr>
          <a:xfrm>
            <a:off x="0" y="478155"/>
            <a:ext cx="4204741" cy="36000"/>
          </a:xfrm>
          <a:prstGeom prst="rect">
            <a:avLst/>
          </a:prstGeom>
        </p:spPr>
      </p:pic>
      <p:sp>
        <p:nvSpPr>
          <p:cNvPr id="8" name="矩形 7"/>
          <p:cNvSpPr/>
          <p:nvPr/>
        </p:nvSpPr>
        <p:spPr>
          <a:xfrm>
            <a:off x="581026" y="1025525"/>
            <a:ext cx="10512832" cy="4958715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cs"/>
            </a:endParaRPr>
          </a:p>
        </p:txBody>
      </p:sp>
      <p:grpSp>
        <p:nvGrpSpPr>
          <p:cNvPr id="14" name="组合 13"/>
          <p:cNvGrpSpPr/>
          <p:nvPr/>
        </p:nvGrpSpPr>
        <p:grpSpPr>
          <a:xfrm>
            <a:off x="1366203" y="4750371"/>
            <a:ext cx="8968740" cy="2146300"/>
            <a:chOff x="2332" y="6262"/>
            <a:chExt cx="14124" cy="3380"/>
          </a:xfrm>
        </p:grpSpPr>
        <p:pic>
          <p:nvPicPr>
            <p:cNvPr id="7" name="图片 6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332" y="6262"/>
              <a:ext cx="5008" cy="3380"/>
            </a:xfrm>
            <a:prstGeom prst="rect">
              <a:avLst/>
            </a:prstGeom>
          </p:spPr>
        </p:pic>
        <p:pic>
          <p:nvPicPr>
            <p:cNvPr id="9" name="图片 8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096" y="6262"/>
              <a:ext cx="5008" cy="3380"/>
            </a:xfrm>
            <a:prstGeom prst="rect">
              <a:avLst/>
            </a:prstGeom>
          </p:spPr>
        </p:pic>
        <p:pic>
          <p:nvPicPr>
            <p:cNvPr id="13" name="图片 12" descr="1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448" y="6262"/>
              <a:ext cx="5008" cy="3380"/>
            </a:xfrm>
            <a:prstGeom prst="rect">
              <a:avLst/>
            </a:prstGeom>
          </p:spPr>
        </p:pic>
      </p:grpSp>
      <p:pic>
        <p:nvPicPr>
          <p:cNvPr id="3" name="Picture 2" descr="A blue and orange text&#10;&#10;AI-generated content may be incorrect.">
            <a:extLst>
              <a:ext uri="{FF2B5EF4-FFF2-40B4-BE49-F238E27FC236}">
                <a16:creationId xmlns:a16="http://schemas.microsoft.com/office/drawing/2014/main" id="{C4AD1B67-36FD-C0F7-AC5B-C6D178165E3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50" y="1885454"/>
            <a:ext cx="8254699" cy="285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58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2777613" y="0"/>
            <a:ext cx="6636775" cy="6858000"/>
          </a:xfrm>
          <a:prstGeom prst="rect">
            <a:avLst/>
          </a:prstGeom>
          <a:solidFill>
            <a:srgbClr val="51A5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8" name="矩形 7"/>
          <p:cNvSpPr/>
          <p:nvPr/>
        </p:nvSpPr>
        <p:spPr>
          <a:xfrm rot="10800000" flipV="1">
            <a:off x="1095307" y="1236926"/>
            <a:ext cx="7668985" cy="3398292"/>
          </a:xfrm>
          <a:prstGeom prst="rect">
            <a:avLst/>
          </a:prstGeom>
          <a:solidFill>
            <a:srgbClr val="0A848B"/>
          </a:solidFill>
          <a:ln>
            <a:noFill/>
          </a:ln>
          <a:effectLst>
            <a:outerShdw blurRad="152400" dist="762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3014525" y="2099940"/>
            <a:ext cx="7712598" cy="32516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304800" dist="241300" dir="4200000" algn="tl" rotWithShape="0">
              <a:prstClr val="black">
                <a:alpha val="3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字魂17号-萌趣果冻体"/>
              <a:cs typeface="+mn-ea"/>
              <a:sym typeface="+mn-lt"/>
            </a:endParaRPr>
          </a:p>
        </p:txBody>
      </p:sp>
      <p:pic>
        <p:nvPicPr>
          <p:cNvPr id="9" name="图片 8" descr="C:\Users\Am'be'r\Desktop\13.png1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898459" y="2291737"/>
            <a:ext cx="3986530" cy="268960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35336" y="2291737"/>
            <a:ext cx="5291787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688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>
        <p:randomBar dir="vert"/>
      </p:transition>
    </mc:Choice>
    <mc:Fallback xmlns="">
      <p:transition spd="slow" advClick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  <p:bldP spid="8" grpId="0" bldLvl="0" animBg="1"/>
      <p:bldP spid="21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5176B16-3D27-0E7E-B59C-E4DA78CD15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461" y="126381"/>
            <a:ext cx="10546502" cy="1266501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C3B486E-8B46-1938-ACF6-1BDDD5055FA2}"/>
              </a:ext>
            </a:extLst>
          </p:cNvPr>
          <p:cNvSpPr/>
          <p:nvPr/>
        </p:nvSpPr>
        <p:spPr>
          <a:xfrm>
            <a:off x="2857500" y="1143000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Hồ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Chí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3FAEE1-DEF9-0852-375B-C0CBD95677C3}"/>
              </a:ext>
            </a:extLst>
          </p:cNvPr>
          <p:cNvSpPr/>
          <p:nvPr/>
        </p:nvSpPr>
        <p:spPr>
          <a:xfrm>
            <a:off x="5810249" y="1123950"/>
            <a:ext cx="4581525" cy="69532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truyền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Nam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83B6064-C5C1-F8F8-5925-2B6A30CBEAE2}"/>
              </a:ext>
            </a:extLst>
          </p:cNvPr>
          <p:cNvSpPr/>
          <p:nvPr/>
        </p:nvSpPr>
        <p:spPr>
          <a:xfrm>
            <a:off x="676275" y="2286000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61A064-15AC-D4CD-0FBB-695D01E27109}"/>
              </a:ext>
            </a:extLst>
          </p:cNvPr>
          <p:cNvSpPr/>
          <p:nvPr/>
        </p:nvSpPr>
        <p:spPr>
          <a:xfrm>
            <a:off x="6610349" y="2333625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C3814F5-30D0-2A51-1908-C594BCDFAAA2}"/>
              </a:ext>
            </a:extLst>
          </p:cNvPr>
          <p:cNvSpPr/>
          <p:nvPr/>
        </p:nvSpPr>
        <p:spPr>
          <a:xfrm>
            <a:off x="3124200" y="3400425"/>
            <a:ext cx="2438400" cy="6000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Võ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Thị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Sáu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3BFD1A1-16E2-6764-750B-D0C12309D821}"/>
              </a:ext>
            </a:extLst>
          </p:cNvPr>
          <p:cNvSpPr/>
          <p:nvPr/>
        </p:nvSpPr>
        <p:spPr>
          <a:xfrm>
            <a:off x="6153150" y="3324225"/>
            <a:ext cx="5067300" cy="6286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tiểu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học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Đình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7858754-0333-70ED-8789-A76E06EFB4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105" y="5980146"/>
            <a:ext cx="4584589" cy="688908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C6ABA61-A864-26A0-966D-FAD67FD5CE5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04080" y="6018246"/>
            <a:ext cx="4584589" cy="688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346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3.33333E-6 L 0.2914 0.60139 " pathEditMode="relative" rAng="0" ptsTypes="AA">
                                      <p:cBhvr>
                                        <p:cTn id="5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70" y="300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-3.33333E-6 L -0.46601 0.6007 " pathEditMode="relative" rAng="0" ptsTypes="AA">
                                      <p:cBhvr>
                                        <p:cTn id="5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3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2.22222E-6 L -0.02969 0.36111 " pathEditMode="relative" rAng="0" ptsTypes="AA">
                                      <p:cBhvr>
                                        <p:cTn id="6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84" y="180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1.11111E-6 L -0.48125 0.2798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062" y="139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-3.33333E-6 L 0.47891 0.2757 " pathEditMode="relative" rAng="0" ptsTypes="AA">
                                      <p:cBhvr>
                                        <p:cTn id="6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945" y="1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4.44444E-6 L -0.46797 0.05694 " pathEditMode="relative" rAng="0" ptsTypes="AA">
                                      <p:cBhvr>
                                        <p:cTn id="7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98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9" grpId="0" animBg="1"/>
      <p:bldP spid="9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C81F84D-FF47-5350-2AFD-EA358DF987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321" y="992450"/>
            <a:ext cx="11043684" cy="486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73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B67FC98-3184-F715-2A58-260DA15BA586}"/>
              </a:ext>
            </a:extLst>
          </p:cNvPr>
          <p:cNvSpPr/>
          <p:nvPr/>
        </p:nvSpPr>
        <p:spPr>
          <a:xfrm>
            <a:off x="1181099" y="2915416"/>
            <a:ext cx="9589681" cy="2713859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1</a:t>
            </a:r>
          </a:p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Nhận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xét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tổ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EBE54D-344D-9753-F63A-D122F92391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673" y="401865"/>
            <a:ext cx="11894327" cy="207282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191126C4-4706-489B-E464-7CDBC5764B84}"/>
              </a:ext>
            </a:extLst>
          </p:cNvPr>
          <p:cNvSpPr/>
          <p:nvPr/>
        </p:nvSpPr>
        <p:spPr>
          <a:xfrm>
            <a:off x="4657725" y="2419350"/>
            <a:ext cx="2152649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Gợi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ý</a:t>
            </a:r>
          </a:p>
        </p:txBody>
      </p:sp>
    </p:spTree>
    <p:extLst>
      <p:ext uri="{BB962C8B-B14F-4D97-AF65-F5344CB8AC3E}">
        <p14:creationId xmlns:p14="http://schemas.microsoft.com/office/powerpoint/2010/main" val="1883268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>
            <a:extLst>
              <a:ext uri="{FF2B5EF4-FFF2-40B4-BE49-F238E27FC236}">
                <a16:creationId xmlns:a16="http://schemas.microsoft.com/office/drawing/2014/main" id="{207ACD50-FBB6-FA92-FCAB-2CA7D39B55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362" y="1748931"/>
            <a:ext cx="5261787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tất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cả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tiếng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A8004BD-E0D0-4B43-EF3F-C8BFC4DB6906}"/>
              </a:ext>
            </a:extLst>
          </p:cNvPr>
          <p:cNvSpPr/>
          <p:nvPr/>
        </p:nvSpPr>
        <p:spPr>
          <a:xfrm>
            <a:off x="605614" y="542260"/>
            <a:ext cx="5067300" cy="809625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riêng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của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người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88CB495-AF48-7044-D830-A0443BB3CFF4}"/>
              </a:ext>
            </a:extLst>
          </p:cNvPr>
          <p:cNvSpPr/>
          <p:nvPr/>
        </p:nvSpPr>
        <p:spPr>
          <a:xfrm>
            <a:off x="6075180" y="507040"/>
            <a:ext cx="5610002" cy="811397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Tên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các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cơ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quan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,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tổ</a:t>
            </a:r>
            <a:r>
              <a:rPr kumimoji="0" lang="en-US" altLang="zh-CN" sz="3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 </a:t>
            </a:r>
            <a:r>
              <a:rPr kumimoji="0" lang="en-US" altLang="zh-CN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  <a:sym typeface="印品黑体" panose="00000500000000000000" pitchFamily="2" charset="-122"/>
              </a:rPr>
              <a:t>chức</a:t>
            </a:r>
            <a:endParaRPr kumimoji="0" lang="en-US" altLang="zh-CN" sz="3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  <a:sym typeface="印品黑体" panose="00000500000000000000" pitchFamily="2" charset="-122"/>
            </a:endParaRPr>
          </a:p>
        </p:txBody>
      </p:sp>
      <p:sp>
        <p:nvSpPr>
          <p:cNvPr id="10" name="Rectangle 1">
            <a:extLst>
              <a:ext uri="{FF2B5EF4-FFF2-40B4-BE49-F238E27FC236}">
                <a16:creationId xmlns:a16="http://schemas.microsoft.com/office/drawing/2014/main" id="{3837EA0D-3735-3793-DF47-251C5730F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2231" y="1589987"/>
            <a:ext cx="538915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Được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viết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hoa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chữ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đầu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của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từng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phận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E8381E8-0153-A516-F18C-DB78163B3060}"/>
              </a:ext>
            </a:extLst>
          </p:cNvPr>
          <p:cNvSpPr/>
          <p:nvPr/>
        </p:nvSpPr>
        <p:spPr>
          <a:xfrm>
            <a:off x="513020" y="3092081"/>
            <a:ext cx="23241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Hồ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Chí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Minh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0FC4D3A-DA1E-0826-39F0-5C3597538193}"/>
              </a:ext>
            </a:extLst>
          </p:cNvPr>
          <p:cNvSpPr/>
          <p:nvPr/>
        </p:nvSpPr>
        <p:spPr>
          <a:xfrm>
            <a:off x="3037145" y="3101606"/>
            <a:ext cx="2438400" cy="68580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Võ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Sáu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44EB5C2A-A9DA-2D46-E3C5-052A19863708}"/>
              </a:ext>
            </a:extLst>
          </p:cNvPr>
          <p:cNvSpPr/>
          <p:nvPr/>
        </p:nvSpPr>
        <p:spPr>
          <a:xfrm>
            <a:off x="6260362" y="3556812"/>
            <a:ext cx="5524500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Bộ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Thể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thao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Du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lịch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657FB54-D9E0-F554-458E-CE31FB3A5F83}"/>
              </a:ext>
            </a:extLst>
          </p:cNvPr>
          <p:cNvSpPr/>
          <p:nvPr/>
        </p:nvSpPr>
        <p:spPr>
          <a:xfrm>
            <a:off x="6336561" y="4499787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Sở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nguyên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và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Môi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trường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6649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02B4B91E-30EF-739D-5EF8-9D925AFB6316}"/>
              </a:ext>
            </a:extLst>
          </p:cNvPr>
          <p:cNvSpPr/>
          <p:nvPr/>
        </p:nvSpPr>
        <p:spPr>
          <a:xfrm>
            <a:off x="483782" y="1920399"/>
            <a:ext cx="11334750" cy="886596"/>
          </a:xfrm>
          <a:prstGeom prst="roundRect">
            <a:avLst/>
          </a:prstGeom>
          <a:solidFill>
            <a:srgbClr val="CCFFFF"/>
          </a:solidFill>
          <a:ln w="38100">
            <a:solidFill>
              <a:srgbClr val="002060"/>
            </a:solidFill>
            <a:prstDash val="solid"/>
            <a:extLst>
              <a:ext uri="{C807C97D-BFC1-408E-A445-0C87EB9F89A2}">
                <ask:lineSketchStyleProps xmlns:ask="http://schemas.microsoft.com/office/drawing/2018/sketchyshapes" xmlns="" sd="1239133447">
                  <a:custGeom>
                    <a:avLst/>
                    <a:gdLst>
                      <a:gd name="connsiteX0" fmla="*/ 0 w 11334750"/>
                      <a:gd name="connsiteY0" fmla="*/ 167706 h 1006214"/>
                      <a:gd name="connsiteX1" fmla="*/ 167706 w 11334750"/>
                      <a:gd name="connsiteY1" fmla="*/ 0 h 1006214"/>
                      <a:gd name="connsiteX2" fmla="*/ 11167044 w 11334750"/>
                      <a:gd name="connsiteY2" fmla="*/ 0 h 1006214"/>
                      <a:gd name="connsiteX3" fmla="*/ 11334750 w 11334750"/>
                      <a:gd name="connsiteY3" fmla="*/ 167706 h 1006214"/>
                      <a:gd name="connsiteX4" fmla="*/ 11334750 w 11334750"/>
                      <a:gd name="connsiteY4" fmla="*/ 838508 h 1006214"/>
                      <a:gd name="connsiteX5" fmla="*/ 11167044 w 11334750"/>
                      <a:gd name="connsiteY5" fmla="*/ 1006214 h 1006214"/>
                      <a:gd name="connsiteX6" fmla="*/ 167706 w 11334750"/>
                      <a:gd name="connsiteY6" fmla="*/ 1006214 h 1006214"/>
                      <a:gd name="connsiteX7" fmla="*/ 0 w 11334750"/>
                      <a:gd name="connsiteY7" fmla="*/ 838508 h 1006214"/>
                      <a:gd name="connsiteX8" fmla="*/ 0 w 11334750"/>
                      <a:gd name="connsiteY8" fmla="*/ 167706 h 100621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1334750" h="1006214" fill="none" extrusionOk="0">
                        <a:moveTo>
                          <a:pt x="0" y="167706"/>
                        </a:moveTo>
                        <a:cubicBezTo>
                          <a:pt x="-2232" y="76108"/>
                          <a:pt x="88189" y="1027"/>
                          <a:pt x="167706" y="0"/>
                        </a:cubicBezTo>
                        <a:cubicBezTo>
                          <a:pt x="4656759" y="91033"/>
                          <a:pt x="9986864" y="163703"/>
                          <a:pt x="11167044" y="0"/>
                        </a:cubicBezTo>
                        <a:cubicBezTo>
                          <a:pt x="11243758" y="5250"/>
                          <a:pt x="11331583" y="84619"/>
                          <a:pt x="11334750" y="167706"/>
                        </a:cubicBezTo>
                        <a:cubicBezTo>
                          <a:pt x="11313852" y="398634"/>
                          <a:pt x="11306364" y="511039"/>
                          <a:pt x="11334750" y="838508"/>
                        </a:cubicBezTo>
                        <a:cubicBezTo>
                          <a:pt x="11333162" y="937271"/>
                          <a:pt x="11261609" y="1003427"/>
                          <a:pt x="11167044" y="1006214"/>
                        </a:cubicBezTo>
                        <a:cubicBezTo>
                          <a:pt x="7421465" y="940589"/>
                          <a:pt x="2503211" y="957497"/>
                          <a:pt x="167706" y="1006214"/>
                        </a:cubicBezTo>
                        <a:cubicBezTo>
                          <a:pt x="62394" y="1008047"/>
                          <a:pt x="-17224" y="931497"/>
                          <a:pt x="0" y="838508"/>
                        </a:cubicBezTo>
                        <a:cubicBezTo>
                          <a:pt x="52265" y="608262"/>
                          <a:pt x="37240" y="235697"/>
                          <a:pt x="0" y="167706"/>
                        </a:cubicBezTo>
                        <a:close/>
                      </a:path>
                      <a:path w="11334750" h="1006214" stroke="0" extrusionOk="0">
                        <a:moveTo>
                          <a:pt x="0" y="167706"/>
                        </a:moveTo>
                        <a:cubicBezTo>
                          <a:pt x="-1076" y="77960"/>
                          <a:pt x="71493" y="5778"/>
                          <a:pt x="167706" y="0"/>
                        </a:cubicBezTo>
                        <a:cubicBezTo>
                          <a:pt x="5546980" y="-32859"/>
                          <a:pt x="9922136" y="-101307"/>
                          <a:pt x="11167044" y="0"/>
                        </a:cubicBezTo>
                        <a:cubicBezTo>
                          <a:pt x="11256249" y="2297"/>
                          <a:pt x="11339569" y="68543"/>
                          <a:pt x="11334750" y="167706"/>
                        </a:cubicBezTo>
                        <a:cubicBezTo>
                          <a:pt x="11320557" y="496096"/>
                          <a:pt x="11373876" y="530634"/>
                          <a:pt x="11334750" y="838508"/>
                        </a:cubicBezTo>
                        <a:cubicBezTo>
                          <a:pt x="11326163" y="943973"/>
                          <a:pt x="11257534" y="989739"/>
                          <a:pt x="11167044" y="1006214"/>
                        </a:cubicBezTo>
                        <a:cubicBezTo>
                          <a:pt x="6792328" y="861724"/>
                          <a:pt x="5021834" y="927235"/>
                          <a:pt x="167706" y="1006214"/>
                        </a:cubicBezTo>
                        <a:cubicBezTo>
                          <a:pt x="81683" y="997844"/>
                          <a:pt x="-1471" y="947794"/>
                          <a:pt x="0" y="838508"/>
                        </a:cubicBezTo>
                        <a:cubicBezTo>
                          <a:pt x="5448" y="552543"/>
                          <a:pt x="-53485" y="489233"/>
                          <a:pt x="0" y="167706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 →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đoàn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Việt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Nam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2CBCD6-6521-3F43-F003-85E269D4ADE4}"/>
              </a:ext>
            </a:extLst>
          </p:cNvPr>
          <p:cNvSpPr txBox="1"/>
          <p:nvPr/>
        </p:nvSpPr>
        <p:spPr>
          <a:xfrm>
            <a:off x="871205" y="3065278"/>
            <a:ext cx="8839200" cy="1668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a. Trường Tiểu học Quang Trung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b. Nhà máy Thuỷ điện Hoà Bình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EEE47A4-CA42-983A-B81E-CF6A56D12DF4}"/>
              </a:ext>
            </a:extLst>
          </p:cNvPr>
          <p:cNvCxnSpPr/>
          <p:nvPr/>
        </p:nvCxnSpPr>
        <p:spPr>
          <a:xfrm flipH="1">
            <a:off x="2823830" y="332245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AB8DED6-720A-FDB8-1925-6F1EEE6C2A94}"/>
              </a:ext>
            </a:extLst>
          </p:cNvPr>
          <p:cNvCxnSpPr/>
          <p:nvPr/>
        </p:nvCxnSpPr>
        <p:spPr>
          <a:xfrm flipH="1">
            <a:off x="4557380" y="3351028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6547D246-B828-48EB-C4D5-C130C0796CC5}"/>
              </a:ext>
            </a:extLst>
          </p:cNvPr>
          <p:cNvCxnSpPr/>
          <p:nvPr/>
        </p:nvCxnSpPr>
        <p:spPr>
          <a:xfrm flipH="1">
            <a:off x="316673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3D385B50-3839-764C-C31A-12D3A8706B23}"/>
              </a:ext>
            </a:extLst>
          </p:cNvPr>
          <p:cNvCxnSpPr/>
          <p:nvPr/>
        </p:nvCxnSpPr>
        <p:spPr>
          <a:xfrm flipH="1">
            <a:off x="5128880" y="4103503"/>
            <a:ext cx="66675" cy="542925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F07B4A-DE81-9D03-417F-3A7803A28466}"/>
              </a:ext>
            </a:extLst>
          </p:cNvPr>
          <p:cNvSpPr/>
          <p:nvPr/>
        </p:nvSpPr>
        <p:spPr>
          <a:xfrm>
            <a:off x="2240347" y="4951532"/>
            <a:ext cx="7889158" cy="1304621"/>
          </a:xfrm>
          <a:prstGeom prst="roundRect">
            <a:avLst/>
          </a:prstGeom>
          <a:solidFill>
            <a:srgbClr val="FFFF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xét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chữ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đầu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tiên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của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từng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phận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tạo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thành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cơ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quan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tổ</a:t>
            </a:r>
            <a:r>
              <a:rPr kumimoji="0" lang="en-US" sz="3200" b="1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1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chức</a:t>
            </a:r>
            <a:endParaRPr kumimoji="0" lang="vi-VN" sz="32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112CAD7-A415-BDD2-25D9-998D2B91D2AA}"/>
              </a:ext>
            </a:extLst>
          </p:cNvPr>
          <p:cNvSpPr txBox="1"/>
          <p:nvPr/>
        </p:nvSpPr>
        <p:spPr>
          <a:xfrm>
            <a:off x="712381" y="574158"/>
            <a:ext cx="107388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dirty="0">
                <a:latin typeface="Cambria" panose="02040503050406030204" pitchFamily="18" charset="0"/>
                <a:ea typeface="Cambria" panose="02040503050406030204" pitchFamily="18" charset="0"/>
              </a:rPr>
              <a:t>3. </a:t>
            </a:r>
            <a:r>
              <a:rPr lang="vi-VN" sz="2800" dirty="0">
                <a:latin typeface="Cambria" panose="02040503050406030204" pitchFamily="18" charset="0"/>
                <a:ea typeface="Cambria" panose="02040503050406030204" pitchFamily="18" charset="0"/>
              </a:rPr>
              <a:t>Tách tên cơ quan, tổ chức dưới đây thành các bộ phận theo mẫu và nhận xét về cách viết hoa các bộ phận trong tên cơ quan, tổ chức.</a:t>
            </a:r>
            <a:endParaRPr lang="en-US" sz="28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2BFB246-0DB4-5B29-E2CF-248CCC06575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299" y="990600"/>
            <a:ext cx="10106025" cy="16442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1DCCF55-3F02-AC32-A13E-9110CE5ACA77}"/>
              </a:ext>
            </a:extLst>
          </p:cNvPr>
          <p:cNvSpPr/>
          <p:nvPr/>
        </p:nvSpPr>
        <p:spPr>
          <a:xfrm>
            <a:off x="485775" y="3390900"/>
            <a:ext cx="5591175" cy="704850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Bộ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thao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Du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lịch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0A419A9-B492-228A-4DBA-9FA11B2F373B}"/>
              </a:ext>
            </a:extLst>
          </p:cNvPr>
          <p:cNvSpPr/>
          <p:nvPr/>
        </p:nvSpPr>
        <p:spPr>
          <a:xfrm>
            <a:off x="6715124" y="3409950"/>
            <a:ext cx="5200651" cy="714375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Sở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Tài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nguyên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trường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87D2BA9B-BC2D-0BE2-E9E2-154B97B0CA57}"/>
              </a:ext>
            </a:extLst>
          </p:cNvPr>
          <p:cNvSpPr/>
          <p:nvPr/>
        </p:nvSpPr>
        <p:spPr>
          <a:xfrm>
            <a:off x="561975" y="3448050"/>
            <a:ext cx="3333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047F89B6-99D4-6E6F-88CB-FC2CC769310C}"/>
              </a:ext>
            </a:extLst>
          </p:cNvPr>
          <p:cNvSpPr/>
          <p:nvPr/>
        </p:nvSpPr>
        <p:spPr>
          <a:xfrm>
            <a:off x="1123951" y="3429000"/>
            <a:ext cx="30480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F0D19CA-772E-3FCC-4BD4-0C2734CA17B9}"/>
              </a:ext>
            </a:extLst>
          </p:cNvPr>
          <p:cNvSpPr/>
          <p:nvPr/>
        </p:nvSpPr>
        <p:spPr>
          <a:xfrm>
            <a:off x="2686050" y="345757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8BF70D60-0F90-0AC5-DC86-E916AB1BBC40}"/>
              </a:ext>
            </a:extLst>
          </p:cNvPr>
          <p:cNvSpPr/>
          <p:nvPr/>
        </p:nvSpPr>
        <p:spPr>
          <a:xfrm>
            <a:off x="4781550" y="346710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AB5D6C-C8EC-8EB0-B2AC-305B27D1179E}"/>
              </a:ext>
            </a:extLst>
          </p:cNvPr>
          <p:cNvSpPr/>
          <p:nvPr/>
        </p:nvSpPr>
        <p:spPr>
          <a:xfrm>
            <a:off x="6791325" y="3524250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DCB70FC7-0E22-C146-4791-773B1801E5F9}"/>
              </a:ext>
            </a:extLst>
          </p:cNvPr>
          <p:cNvSpPr/>
          <p:nvPr/>
        </p:nvSpPr>
        <p:spPr>
          <a:xfrm>
            <a:off x="7334250" y="3514725"/>
            <a:ext cx="295275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D6DF5C7-0711-6DAA-E497-E18C6B574A8F}"/>
              </a:ext>
            </a:extLst>
          </p:cNvPr>
          <p:cNvSpPr/>
          <p:nvPr/>
        </p:nvSpPr>
        <p:spPr>
          <a:xfrm>
            <a:off x="9753600" y="3495675"/>
            <a:ext cx="400050" cy="533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3808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BFDC8E8-40E8-5ED8-3BB6-CB979816EA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278" y="379767"/>
            <a:ext cx="11424894" cy="207891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8EB81D8-C43A-5698-580F-B90162C292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8287" y="2424112"/>
            <a:ext cx="9967917" cy="116681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4CB0844-5729-EB8F-004A-9BC18B559A7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984" b="94341" l="9994" r="89974">
                        <a14:foregroundMark x1="33021" y1="27082" x2="31662" y2="34681"/>
                        <a14:foregroundMark x1="48739" y1="77122" x2="50356" y2="63217"/>
                        <a14:foregroundMark x1="54819" y1="77284" x2="52975" y2="69806"/>
                        <a14:foregroundMark x1="45084" y1="69806" x2="48060" y2="73686"/>
                        <a14:foregroundMark x1="49418" y1="94341" x2="49094" y2="90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999" y="3389709"/>
            <a:ext cx="4769676" cy="381574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97809A-B415-8D85-F143-881F3CA892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7551" y="2976184"/>
            <a:ext cx="5096698" cy="4334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49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字魂17号-萌趣果冻体"/>
        <a:ea typeface=""/>
        <a:cs typeface=""/>
        <a:font script="Jpan" typeface="ＭＳ Ｐゴシック"/>
        <a:font script="Hang" typeface="맑은 고딕"/>
        <a:font script="Hans" typeface="字魂17号-萌趣果冻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Office 主题​​">
  <a:themeElements>
    <a:clrScheme name="自定义 3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B793B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43">
      <a:majorFont>
        <a:latin typeface="思源黑体"/>
        <a:ea typeface="字魂70号-灵悦黑体"/>
        <a:cs typeface=""/>
      </a:majorFont>
      <a:minorFont>
        <a:latin typeface="思源黑体"/>
        <a:ea typeface="字魂70号-灵悦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CB793B">
            <a:alpha val="44000"/>
          </a:srgbClr>
        </a:solidFill>
      </a:spPr>
      <a:bodyPr rtlCol="0" anchor="ctr"/>
      <a:lstStyle>
        <a:defPPr algn="ctr">
          <a:defRPr sz="32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301</TotalTime>
  <Words>230</Words>
  <Application>Microsoft Office PowerPoint</Application>
  <PresentationFormat>Widescreen</PresentationFormat>
  <Paragraphs>29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1" baseType="lpstr">
      <vt:lpstr>宋体</vt:lpstr>
      <vt:lpstr>Arial</vt:lpstr>
      <vt:lpstr>Calibri</vt:lpstr>
      <vt:lpstr>Cambria</vt:lpstr>
      <vt:lpstr>等线</vt:lpstr>
      <vt:lpstr>印品黑体</vt:lpstr>
      <vt:lpstr>字魂17号-萌趣果冻体</vt:lpstr>
      <vt:lpstr>字魂70号-灵悦黑体</vt:lpstr>
      <vt:lpstr>思源黑体</vt:lpstr>
      <vt:lpstr>Office 主题</vt:lpstr>
      <vt:lpstr>4_Office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adminpc1</cp:lastModifiedBy>
  <cp:revision>40</cp:revision>
  <dcterms:created xsi:type="dcterms:W3CDTF">2023-07-12T12:41:36Z</dcterms:created>
  <dcterms:modified xsi:type="dcterms:W3CDTF">2025-12-18T14:48:18Z</dcterms:modified>
</cp:coreProperties>
</file>