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sldIdLst>
    <p:sldId id="284" r:id="rId4"/>
    <p:sldId id="386" r:id="rId5"/>
    <p:sldId id="397" r:id="rId6"/>
    <p:sldId id="387" r:id="rId7"/>
    <p:sldId id="393" r:id="rId8"/>
    <p:sldId id="394" r:id="rId9"/>
    <p:sldId id="395" r:id="rId10"/>
    <p:sldId id="295" r:id="rId11"/>
    <p:sldId id="396"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057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255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3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9774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100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059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3611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4480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6493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179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589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592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116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141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996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18/12/2025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1204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64970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350548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42586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377206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31107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67078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632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01691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496083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662436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183343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59483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373150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2726357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2120786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96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8762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09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28398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818123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57145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71668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18/12/2025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05280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78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798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81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53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164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2.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EB0BF844-5171-41BE-8C0F-2C1E123170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Tree>
    <p:extLst>
      <p:ext uri="{BB962C8B-B14F-4D97-AF65-F5344CB8AC3E}">
        <p14:creationId xmlns:p14="http://schemas.microsoft.com/office/powerpoint/2010/main" val="934210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33EEA0F5-6038-4A26-B0B4-EC98265A37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84975936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2AB979E0-F35F-F14D-3C0E-4139FEAB3A7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1776248" y="84084"/>
            <a:ext cx="1529614" cy="1529614"/>
          </a:xfrm>
          <a:prstGeom prst="rect">
            <a:avLst/>
          </a:prstGeom>
        </p:spPr>
      </p:pic>
    </p:spTree>
    <p:extLst>
      <p:ext uri="{BB962C8B-B14F-4D97-AF65-F5344CB8AC3E}">
        <p14:creationId xmlns:p14="http://schemas.microsoft.com/office/powerpoint/2010/main" val="6750142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slideLayout" Target="../slideLayouts/slideLayout19.xml"/><Relationship Id="rId7" Type="http://schemas.openxmlformats.org/officeDocument/2006/relationships/image" Target="../media/image24.svg"/><Relationship Id="rId12" Type="http://schemas.openxmlformats.org/officeDocument/2006/relationships/image" Target="../media/image20.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24.sv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jpeg"/><Relationship Id="rId7" Type="http://schemas.openxmlformats.org/officeDocument/2006/relationships/image" Target="../media/image1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24.gif"/><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825099-8122-429D-B211-D8EE7778EC6E}"/>
              </a:ext>
            </a:extLst>
          </p:cNvPr>
          <p:cNvPicPr>
            <a:picLocks noChangeAspect="1"/>
          </p:cNvPicPr>
          <p:nvPr/>
        </p:nvPicPr>
        <p:blipFill rotWithShape="1">
          <a:blip r:embed="rId2">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4" name="图片 3" descr="图片包含 餐桌, 玩具, 室内, 就坐&#10;&#10;描述已自动生成">
            <a:extLst>
              <a:ext uri="{FF2B5EF4-FFF2-40B4-BE49-F238E27FC236}">
                <a16:creationId xmlns:a16="http://schemas.microsoft.com/office/drawing/2014/main" id="{8ADE0545-FE81-47B8-ABBF-91E1E6AB37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
            <a:ext cx="6858000" cy="6858000"/>
          </a:xfrm>
          <a:prstGeom prst="rect">
            <a:avLst/>
          </a:prstGeom>
        </p:spPr>
      </p:pic>
      <p:cxnSp>
        <p:nvCxnSpPr>
          <p:cNvPr id="7" name="Straight Connector 12">
            <a:extLst>
              <a:ext uri="{FF2B5EF4-FFF2-40B4-BE49-F238E27FC236}">
                <a16:creationId xmlns:a16="http://schemas.microsoft.com/office/drawing/2014/main" id="{11F5F93D-6C63-4882-B715-2A6B00630784}"/>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group of blue and pink letters&#10;&#10;AI-generated content may be incorrect.">
            <a:extLst>
              <a:ext uri="{FF2B5EF4-FFF2-40B4-BE49-F238E27FC236}">
                <a16:creationId xmlns:a16="http://schemas.microsoft.com/office/drawing/2014/main" id="{7DC32FA4-4FFF-77F5-A7DA-EA0A39817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182" y="888969"/>
            <a:ext cx="9510584" cy="2889754"/>
          </a:xfrm>
          <a:prstGeom prst="rect">
            <a:avLst/>
          </a:prstGeom>
        </p:spPr>
      </p:pic>
    </p:spTree>
    <p:extLst>
      <p:ext uri="{BB962C8B-B14F-4D97-AF65-F5344CB8AC3E}">
        <p14:creationId xmlns:p14="http://schemas.microsoft.com/office/powerpoint/2010/main" val="3819316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825099-8122-429D-B211-D8EE7778EC6E}"/>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21" name="Picture 2" descr="Plants Animated Clipart: animated-gif-clipart-flowers-in-planter-pot-05c">
            <a:extLst>
              <a:ext uri="{FF2B5EF4-FFF2-40B4-BE49-F238E27FC236}">
                <a16:creationId xmlns:a16="http://schemas.microsoft.com/office/drawing/2014/main" id="{CF4B20D7-2DC9-40F9-88EE-DAF7677D9CF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lants Animated Clipart: animated-gif-clipart-flowers-in-planter-pot-05c">
            <a:extLst>
              <a:ext uri="{FF2B5EF4-FFF2-40B4-BE49-F238E27FC236}">
                <a16:creationId xmlns:a16="http://schemas.microsoft.com/office/drawing/2014/main" id="{E2276F80-E35E-43E1-9849-CFE4A0AA2B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7DB0D29-B779-43C2-AE2A-FA1DBEF99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839" y="3152775"/>
            <a:ext cx="4661453" cy="3200400"/>
          </a:xfrm>
          <a:prstGeom prst="rect">
            <a:avLst/>
          </a:prstGeom>
        </p:spPr>
      </p:pic>
      <p:pic>
        <p:nvPicPr>
          <p:cNvPr id="7" name="Picture 5">
            <a:extLst>
              <a:ext uri="{FF2B5EF4-FFF2-40B4-BE49-F238E27FC236}">
                <a16:creationId xmlns:a16="http://schemas.microsoft.com/office/drawing/2014/main" id="{84ECA2F4-950B-4FE4-BC73-3FE6953B6DB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1226" y="1588036"/>
            <a:ext cx="9039224" cy="1528478"/>
          </a:xfrm>
          <a:prstGeom prst="rect">
            <a:avLst/>
          </a:prstGeom>
        </p:spPr>
      </p:pic>
      <p:pic>
        <p:nvPicPr>
          <p:cNvPr id="3" name="Picture 2">
            <a:extLst>
              <a:ext uri="{FF2B5EF4-FFF2-40B4-BE49-F238E27FC236}">
                <a16:creationId xmlns:a16="http://schemas.microsoft.com/office/drawing/2014/main" id="{08220BAB-404A-6FA5-D9EB-7A307EE7BC81}"/>
              </a:ext>
            </a:extLst>
          </p:cNvPr>
          <p:cNvPicPr>
            <a:picLocks noChangeAspect="1"/>
          </p:cNvPicPr>
          <p:nvPr/>
        </p:nvPicPr>
        <p:blipFill>
          <a:blip r:embed="rId8"/>
          <a:stretch>
            <a:fillRect/>
          </a:stretch>
        </p:blipFill>
        <p:spPr>
          <a:xfrm>
            <a:off x="2088299" y="-210410"/>
            <a:ext cx="7901101" cy="2249619"/>
          </a:xfrm>
          <a:prstGeom prst="rect">
            <a:avLst/>
          </a:prstGeom>
        </p:spPr>
      </p:pic>
      <p:sp>
        <p:nvSpPr>
          <p:cNvPr id="4" name="TextBox 3">
            <a:extLst>
              <a:ext uri="{FF2B5EF4-FFF2-40B4-BE49-F238E27FC236}">
                <a16:creationId xmlns:a16="http://schemas.microsoft.com/office/drawing/2014/main" id="{089B0148-98AB-5C93-CB94-645F9AC813B4}"/>
              </a:ext>
            </a:extLst>
          </p:cNvPr>
          <p:cNvSpPr txBox="1"/>
          <p:nvPr/>
        </p:nvSpPr>
        <p:spPr>
          <a:xfrm>
            <a:off x="3004663" y="1730348"/>
            <a:ext cx="7709189" cy="954107"/>
          </a:xfrm>
          <a:prstGeom prst="rect">
            <a:avLst/>
          </a:prstGeom>
          <a:noFill/>
        </p:spPr>
        <p:txBody>
          <a:bodyPr wrap="square">
            <a:spAutoFit/>
          </a:bodyPr>
          <a:lstStyle/>
          <a:p>
            <a:pPr lvl="0" algn="ctr">
              <a:defRPr/>
            </a:pPr>
            <a:r>
              <a:rPr lang="en-US" sz="2800" dirty="0">
                <a:ln w="0">
                  <a:solidFill>
                    <a:sysClr val="windowText" lastClr="0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1. </a:t>
            </a:r>
            <a:r>
              <a:rPr lang="vi-VN" sz="2800" dirty="0">
                <a:ln w="0">
                  <a:solidFill>
                    <a:sysClr val="windowText" lastClr="0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Đọc một câu chuyện có nhân vật mang đặc điểm nổi bật về ngoại hình hoặc tính cách,...</a:t>
            </a:r>
            <a:endParaRPr kumimoji="0" lang="vi-VN" sz="2800" b="0" i="0" u="none" strike="noStrike" kern="1200" cap="none" spc="0" normalizeH="0" baseline="0" noProof="0" dirty="0">
              <a:ln w="0">
                <a:solidFill>
                  <a:sysClr val="windowText" lastClr="000000"/>
                </a:solid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5132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uỷn.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9F38F-E789-EB18-F6E5-5D7F3231906A}"/>
            </a:ext>
          </a:extLst>
        </p:cNvPr>
        <p:cNvGrpSpPr/>
        <p:nvPr/>
      </p:nvGrpSpPr>
      <p:grpSpPr>
        <a:xfrm>
          <a:off x="0" y="0"/>
          <a:ext cx="0" cy="0"/>
          <a:chOff x="0" y="0"/>
          <a:chExt cx="0" cy="0"/>
        </a:xfrm>
      </p:grpSpPr>
      <p:pic>
        <p:nvPicPr>
          <p:cNvPr id="5" name="Picture 20">
            <a:extLst>
              <a:ext uri="{FF2B5EF4-FFF2-40B4-BE49-F238E27FC236}">
                <a16:creationId xmlns:a16="http://schemas.microsoft.com/office/drawing/2014/main" id="{CE51F708-C0F8-CEBD-8DD5-7D4EB99DF65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825" y="5277331"/>
            <a:ext cx="1856880" cy="1580669"/>
          </a:xfrm>
          <a:prstGeom prst="rect">
            <a:avLst/>
          </a:prstGeom>
        </p:spPr>
      </p:pic>
      <p:pic>
        <p:nvPicPr>
          <p:cNvPr id="3" name="Picture 8">
            <a:extLst>
              <a:ext uri="{FF2B5EF4-FFF2-40B4-BE49-F238E27FC236}">
                <a16:creationId xmlns:a16="http://schemas.microsoft.com/office/drawing/2014/main" id="{CD43D0FD-76E1-D10F-87CD-39E5CA9748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482" r="559" b="36052"/>
          <a:stretch>
            <a:fillRect/>
          </a:stretch>
        </p:blipFill>
        <p:spPr>
          <a:xfrm>
            <a:off x="0" y="5956895"/>
            <a:ext cx="12192000" cy="901105"/>
          </a:xfrm>
          <a:prstGeom prst="rect">
            <a:avLst/>
          </a:prstGeom>
        </p:spPr>
      </p:pic>
      <p:pic>
        <p:nvPicPr>
          <p:cNvPr id="2" name="Picture 2">
            <a:extLst>
              <a:ext uri="{FF2B5EF4-FFF2-40B4-BE49-F238E27FC236}">
                <a16:creationId xmlns:a16="http://schemas.microsoft.com/office/drawing/2014/main" id="{B914AD07-EC22-02BB-E3DA-19179FE859E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9404" y="8191"/>
            <a:ext cx="1753447" cy="803398"/>
          </a:xfrm>
          <a:prstGeom prst="rect">
            <a:avLst/>
          </a:prstGeom>
        </p:spPr>
      </p:pic>
      <p:pic>
        <p:nvPicPr>
          <p:cNvPr id="4" name="Picture 19">
            <a:extLst>
              <a:ext uri="{FF2B5EF4-FFF2-40B4-BE49-F238E27FC236}">
                <a16:creationId xmlns:a16="http://schemas.microsoft.com/office/drawing/2014/main" id="{529FFDEE-45FF-8B3D-8F66-7E93E66E2237}"/>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42481" y="-119528"/>
            <a:ext cx="2534846" cy="1042455"/>
          </a:xfrm>
          <a:prstGeom prst="rect">
            <a:avLst/>
          </a:prstGeom>
        </p:spPr>
      </p:pic>
      <p:pic>
        <p:nvPicPr>
          <p:cNvPr id="22" name="Picture 19">
            <a:extLst>
              <a:ext uri="{FF2B5EF4-FFF2-40B4-BE49-F238E27FC236}">
                <a16:creationId xmlns:a16="http://schemas.microsoft.com/office/drawing/2014/main" id="{0EB490AB-0E8C-E733-71FE-810EB0A7AD61}"/>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10817199" y="-230867"/>
            <a:ext cx="2534846" cy="1042455"/>
          </a:xfrm>
          <a:prstGeom prst="rect">
            <a:avLst/>
          </a:prstGeom>
        </p:spPr>
      </p:pic>
      <p:sp>
        <p:nvSpPr>
          <p:cNvPr id="8" name="Rectangle: Rounded Corners 7">
            <a:extLst>
              <a:ext uri="{FF2B5EF4-FFF2-40B4-BE49-F238E27FC236}">
                <a16:creationId xmlns:a16="http://schemas.microsoft.com/office/drawing/2014/main" id="{EA9B22BE-45E1-58A6-4108-132FDC4C7BFF}"/>
              </a:ext>
            </a:extLst>
          </p:cNvPr>
          <p:cNvSpPr/>
          <p:nvPr/>
        </p:nvSpPr>
        <p:spPr>
          <a:xfrm>
            <a:off x="285750" y="66675"/>
            <a:ext cx="11506200" cy="64103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87565BDF-173E-EF9D-F24F-62261EB4E077}"/>
              </a:ext>
            </a:extLst>
          </p:cNvPr>
          <p:cNvSpPr/>
          <p:nvPr/>
        </p:nvSpPr>
        <p:spPr>
          <a:xfrm>
            <a:off x="3094074" y="159487"/>
            <a:ext cx="8452884" cy="5837276"/>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Ví dụ: Cuộc phiêu lưu của Mít Đặc và các bạn</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Cốt truyện xoay quanh cuộc sống tự lập và mối quan hệ của những cô bé, cậu bé tí hon ở thành phố Diều và các thành phố hư cấu khác.</a:t>
            </a: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Trong số các em bé này thì Mít Đặc là một cậu bé nổi đình đám nhất với những ý nghĩ nghịch ngợm và kỳ quặc của cậu. Trái ngược lại với Mít Đặc là Biết Tuốt, một cậu bé hiểu biết rộng, chững chạc và thường bị Mít Đặc ghen tị. Các cô bé, cậu bé này biết làm thành thạo những công việc của một người lớn như biết sửa xe, vẽ tranh, làm khinh khí cầu, làm thơ, chữa bệnh...</a:t>
            </a:r>
            <a:endParaRPr lang="en-US" sz="2800" dirty="0">
              <a:latin typeface="Cambria" panose="02040503050406030204" pitchFamily="18" charset="0"/>
              <a:ea typeface="Cambria" panose="02040503050406030204" pitchFamily="18" charset="0"/>
            </a:endParaRPr>
          </a:p>
        </p:txBody>
      </p:sp>
      <p:pic>
        <p:nvPicPr>
          <p:cNvPr id="12" name="Picture 11" descr="Cartoon a cartoon of a child wearing a purple dress and a white hat&#10;&#10;AI-generated content may be incorrect.">
            <a:extLst>
              <a:ext uri="{FF2B5EF4-FFF2-40B4-BE49-F238E27FC236}">
                <a16:creationId xmlns:a16="http://schemas.microsoft.com/office/drawing/2014/main" id="{F0E124B9-D474-CF44-4A46-42A02E71944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9357" y="1035127"/>
            <a:ext cx="4241504" cy="5737812"/>
          </a:xfrm>
          <a:prstGeom prst="rect">
            <a:avLst/>
          </a:prstGeom>
        </p:spPr>
      </p:pic>
      <p:pic>
        <p:nvPicPr>
          <p:cNvPr id="13" name="tải xuống (4)">
            <a:hlinkClick r:id="" action="ppaction://media"/>
            <a:extLst>
              <a:ext uri="{FF2B5EF4-FFF2-40B4-BE49-F238E27FC236}">
                <a16:creationId xmlns:a16="http://schemas.microsoft.com/office/drawing/2014/main" id="{0B36D94C-610D-3FB8-A870-AA8D2F38E96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07729" y="0"/>
            <a:ext cx="406400" cy="406400"/>
          </a:xfrm>
          <a:prstGeom prst="rect">
            <a:avLst/>
          </a:prstGeom>
        </p:spPr>
      </p:pic>
    </p:spTree>
    <p:extLst>
      <p:ext uri="{BB962C8B-B14F-4D97-AF65-F5344CB8AC3E}">
        <p14:creationId xmlns:p14="http://schemas.microsoft.com/office/powerpoint/2010/main" val="3175567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 presetClass="mediacall" presetSubtype="0" fill="hold" nodeType="withEffect">
                                  <p:stCondLst>
                                    <p:cond delay="0"/>
                                  </p:stCondLst>
                                  <p:childTnLst>
                                    <p:cmd type="call" cmd="playFrom(0.0)">
                                      <p:cBhvr>
                                        <p:cTn id="9" dur="3729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3"/>
                </p:tgtEl>
              </p:cMediaNode>
            </p:audio>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a:extLst>
              <a:ext uri="{FF2B5EF4-FFF2-40B4-BE49-F238E27FC236}">
                <a16:creationId xmlns:a16="http://schemas.microsoft.com/office/drawing/2014/main" id="{A3748EE6-2F4C-4CD4-87D7-44E8CCA4454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825" y="5277331"/>
            <a:ext cx="1856880" cy="1580669"/>
          </a:xfrm>
          <a:prstGeom prst="rect">
            <a:avLst/>
          </a:prstGeom>
        </p:spPr>
      </p:pic>
      <p:pic>
        <p:nvPicPr>
          <p:cNvPr id="3" name="Picture 8">
            <a:extLst>
              <a:ext uri="{FF2B5EF4-FFF2-40B4-BE49-F238E27FC236}">
                <a16:creationId xmlns:a16="http://schemas.microsoft.com/office/drawing/2014/main" id="{B70577EF-07FA-4DAB-9C08-0C0043241A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482" r="559" b="36052"/>
          <a:stretch>
            <a:fillRect/>
          </a:stretch>
        </p:blipFill>
        <p:spPr>
          <a:xfrm>
            <a:off x="0" y="5956895"/>
            <a:ext cx="12192000" cy="901105"/>
          </a:xfrm>
          <a:prstGeom prst="rect">
            <a:avLst/>
          </a:prstGeom>
        </p:spPr>
      </p:pic>
      <p:pic>
        <p:nvPicPr>
          <p:cNvPr id="2" name="Picture 2">
            <a:extLst>
              <a:ext uri="{FF2B5EF4-FFF2-40B4-BE49-F238E27FC236}">
                <a16:creationId xmlns:a16="http://schemas.microsoft.com/office/drawing/2014/main" id="{00663264-1A52-4034-A6F7-16AED7103FE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59404" y="8191"/>
            <a:ext cx="1753447" cy="803398"/>
          </a:xfrm>
          <a:prstGeom prst="rect">
            <a:avLst/>
          </a:prstGeom>
        </p:spPr>
      </p:pic>
      <p:pic>
        <p:nvPicPr>
          <p:cNvPr id="4" name="Picture 19">
            <a:extLst>
              <a:ext uri="{FF2B5EF4-FFF2-40B4-BE49-F238E27FC236}">
                <a16:creationId xmlns:a16="http://schemas.microsoft.com/office/drawing/2014/main" id="{55B5752F-9C9E-4B09-B951-506D57692EDB}"/>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2481" y="-119528"/>
            <a:ext cx="2534846" cy="1042455"/>
          </a:xfrm>
          <a:prstGeom prst="rect">
            <a:avLst/>
          </a:prstGeom>
        </p:spPr>
      </p:pic>
      <p:pic>
        <p:nvPicPr>
          <p:cNvPr id="22" name="Picture 19">
            <a:extLst>
              <a:ext uri="{FF2B5EF4-FFF2-40B4-BE49-F238E27FC236}">
                <a16:creationId xmlns:a16="http://schemas.microsoft.com/office/drawing/2014/main" id="{DD48E702-3692-4D53-A2E2-F6C611A7008F}"/>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0817199" y="-230867"/>
            <a:ext cx="2534846" cy="1042455"/>
          </a:xfrm>
          <a:prstGeom prst="rect">
            <a:avLst/>
          </a:prstGeom>
        </p:spPr>
      </p:pic>
      <p:sp>
        <p:nvSpPr>
          <p:cNvPr id="8" name="Rectangle: Rounded Corners 7">
            <a:extLst>
              <a:ext uri="{FF2B5EF4-FFF2-40B4-BE49-F238E27FC236}">
                <a16:creationId xmlns:a16="http://schemas.microsoft.com/office/drawing/2014/main" id="{5665CBC1-9C3E-4B90-9DCD-2BF9C50C2B4A}"/>
              </a:ext>
            </a:extLst>
          </p:cNvPr>
          <p:cNvSpPr/>
          <p:nvPr/>
        </p:nvSpPr>
        <p:spPr>
          <a:xfrm>
            <a:off x="285750" y="66675"/>
            <a:ext cx="11506200" cy="64103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itle 1">
            <a:extLst>
              <a:ext uri="{FF2B5EF4-FFF2-40B4-BE49-F238E27FC236}">
                <a16:creationId xmlns:a16="http://schemas.microsoft.com/office/drawing/2014/main" id="{AF151BE9-1D85-4E99-8560-173C4784B8B0}"/>
              </a:ext>
            </a:extLst>
          </p:cNvPr>
          <p:cNvSpPr txBox="1">
            <a:spLocks/>
          </p:cNvSpPr>
          <p:nvPr/>
        </p:nvSpPr>
        <p:spPr>
          <a:xfrm>
            <a:off x="-95230" y="143958"/>
            <a:ext cx="12191980" cy="18977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方正静蕾简体"/>
                <a:cs typeface="Arial" panose="020B0604020202020204" pitchFamily="34" charset="0"/>
              </a:rPr>
              <a:t>2.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方正静蕾简体"/>
                <a:cs typeface="Arial" panose="020B0604020202020204" pitchFamily="34" charset="0"/>
              </a:rPr>
              <a:t>Viết</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方正静蕾简体"/>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方正静蕾简体"/>
                <a:cs typeface="Arial" panose="020B0604020202020204" pitchFamily="34" charset="0"/>
              </a:rPr>
              <a:t>vào</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方正静蕾简体"/>
                <a:cs typeface="Arial" panose="020B0604020202020204" pitchFamily="34" charset="0"/>
              </a:rPr>
              <a:t> </a:t>
            </a:r>
            <a:r>
              <a:rPr kumimoji="0" lang="en-US" sz="3600" b="0" i="1" u="none" strike="noStrike" kern="1200" cap="none" spc="0" normalizeH="0" baseline="0" noProof="0" dirty="0" err="1">
                <a:ln>
                  <a:noFill/>
                </a:ln>
                <a:solidFill>
                  <a:srgbClr val="7030A0"/>
                </a:solidFill>
                <a:effectLst/>
                <a:uLnTx/>
                <a:uFillTx/>
                <a:latin typeface="Arial" panose="020B0604020202020204" pitchFamily="34" charset="0"/>
                <a:ea typeface="方正静蕾简体"/>
                <a:cs typeface="Arial" panose="020B0604020202020204" pitchFamily="34" charset="0"/>
              </a:rPr>
              <a:t>Phiếu</a:t>
            </a:r>
            <a:r>
              <a:rPr kumimoji="0" lang="en-US" sz="3600" b="0" i="1" u="none" strike="noStrike" kern="1200" cap="none" spc="0" normalizeH="0" baseline="0" noProof="0" dirty="0">
                <a:ln>
                  <a:noFill/>
                </a:ln>
                <a:solidFill>
                  <a:srgbClr val="7030A0"/>
                </a:solidFill>
                <a:effectLst/>
                <a:uLnTx/>
                <a:uFillTx/>
                <a:latin typeface="Arial" panose="020B0604020202020204" pitchFamily="34" charset="0"/>
                <a:ea typeface="方正静蕾简体"/>
                <a:cs typeface="Arial" panose="020B0604020202020204" pitchFamily="34" charset="0"/>
              </a:rPr>
              <a:t> </a:t>
            </a:r>
            <a:r>
              <a:rPr kumimoji="0" lang="en-US" sz="3600" b="0" i="1" u="none" strike="noStrike" kern="1200" cap="none" spc="0" normalizeH="0" baseline="0" noProof="0" dirty="0" err="1">
                <a:ln>
                  <a:noFill/>
                </a:ln>
                <a:solidFill>
                  <a:srgbClr val="7030A0"/>
                </a:solidFill>
                <a:effectLst/>
                <a:uLnTx/>
                <a:uFillTx/>
                <a:latin typeface="Arial" panose="020B0604020202020204" pitchFamily="34" charset="0"/>
                <a:ea typeface="方正静蕾简体"/>
                <a:cs typeface="Arial" panose="020B0604020202020204" pitchFamily="34" charset="0"/>
              </a:rPr>
              <a:t>đọc</a:t>
            </a:r>
            <a:r>
              <a:rPr kumimoji="0" lang="en-US" sz="3600" b="0" i="1" u="none" strike="noStrike" kern="1200" cap="none" spc="0" normalizeH="0" baseline="0" noProof="0" dirty="0">
                <a:ln>
                  <a:noFill/>
                </a:ln>
                <a:solidFill>
                  <a:srgbClr val="7030A0"/>
                </a:solidFill>
                <a:effectLst/>
                <a:uLnTx/>
                <a:uFillTx/>
                <a:latin typeface="Arial" panose="020B0604020202020204" pitchFamily="34" charset="0"/>
                <a:ea typeface="方正静蕾简体"/>
                <a:cs typeface="Arial" panose="020B0604020202020204" pitchFamily="34" charset="0"/>
              </a:rPr>
              <a:t> </a:t>
            </a:r>
            <a:r>
              <a:rPr kumimoji="0" lang="en-US" sz="3600" b="0" i="1" u="none" strike="noStrike" kern="1200" cap="none" spc="0" normalizeH="0" baseline="0" noProof="0" dirty="0" err="1">
                <a:ln>
                  <a:noFill/>
                </a:ln>
                <a:solidFill>
                  <a:srgbClr val="7030A0"/>
                </a:solidFill>
                <a:effectLst/>
                <a:uLnTx/>
                <a:uFillTx/>
                <a:latin typeface="Arial" panose="020B0604020202020204" pitchFamily="34" charset="0"/>
                <a:ea typeface="方正静蕾简体"/>
                <a:cs typeface="Arial" panose="020B0604020202020204" pitchFamily="34" charset="0"/>
              </a:rPr>
              <a:t>sách</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方正静蕾简体"/>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方正静蕾简体"/>
                <a:cs typeface="Arial" panose="020B0604020202020204" pitchFamily="34" charset="0"/>
              </a:rPr>
              <a:t>theo</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方正静蕾简体"/>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方正静蕾简体"/>
                <a:cs typeface="Arial" panose="020B0604020202020204" pitchFamily="34" charset="0"/>
              </a:rPr>
              <a:t>mẫu</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方正静蕾简体"/>
              <a:cs typeface="Arial" panose="020B0604020202020204" pitchFamily="34" charset="0"/>
            </a:endParaRPr>
          </a:p>
        </p:txBody>
      </p:sp>
      <p:pic>
        <p:nvPicPr>
          <p:cNvPr id="7" name="Picture 6">
            <a:extLst>
              <a:ext uri="{FF2B5EF4-FFF2-40B4-BE49-F238E27FC236}">
                <a16:creationId xmlns:a16="http://schemas.microsoft.com/office/drawing/2014/main" id="{1242611A-F14D-FF32-59A2-C1752A170C66}"/>
              </a:ext>
            </a:extLst>
          </p:cNvPr>
          <p:cNvPicPr>
            <a:picLocks noChangeAspect="1"/>
          </p:cNvPicPr>
          <p:nvPr/>
        </p:nvPicPr>
        <p:blipFill>
          <a:blip r:embed="rId10"/>
          <a:stretch>
            <a:fillRect/>
          </a:stretch>
        </p:blipFill>
        <p:spPr>
          <a:xfrm>
            <a:off x="4076700" y="1060847"/>
            <a:ext cx="3694339" cy="5387577"/>
          </a:xfrm>
          <a:prstGeom prst="rect">
            <a:avLst/>
          </a:prstGeom>
        </p:spPr>
      </p:pic>
    </p:spTree>
    <p:extLst>
      <p:ext uri="{BB962C8B-B14F-4D97-AF65-F5344CB8AC3E}">
        <p14:creationId xmlns:p14="http://schemas.microsoft.com/office/powerpoint/2010/main" val="1509059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825099-8122-429D-B211-D8EE7778EC6E}"/>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21" name="Picture 2" descr="Plants Animated Clipart: animated-gif-clipart-flowers-in-planter-pot-05c">
            <a:extLst>
              <a:ext uri="{FF2B5EF4-FFF2-40B4-BE49-F238E27FC236}">
                <a16:creationId xmlns:a16="http://schemas.microsoft.com/office/drawing/2014/main" id="{CF4B20D7-2DC9-40F9-88EE-DAF7677D9CF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130"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lants Animated Clipart: animated-gif-clipart-flowers-in-planter-pot-05c">
            <a:extLst>
              <a:ext uri="{FF2B5EF4-FFF2-40B4-BE49-F238E27FC236}">
                <a16:creationId xmlns:a16="http://schemas.microsoft.com/office/drawing/2014/main" id="{E2276F80-E35E-43E1-9849-CFE4A0AA2B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9527102" y="4507689"/>
            <a:ext cx="3198029"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7DB0D29-B779-43C2-AE2A-FA1DBEF99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839" y="3152775"/>
            <a:ext cx="4661453" cy="3200400"/>
          </a:xfrm>
          <a:prstGeom prst="rect">
            <a:avLst/>
          </a:prstGeom>
        </p:spPr>
      </p:pic>
      <p:pic>
        <p:nvPicPr>
          <p:cNvPr id="7" name="Picture 5">
            <a:extLst>
              <a:ext uri="{FF2B5EF4-FFF2-40B4-BE49-F238E27FC236}">
                <a16:creationId xmlns:a16="http://schemas.microsoft.com/office/drawing/2014/main" id="{84ECA2F4-950B-4FE4-BC73-3FE6953B6DB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1226" y="1588036"/>
            <a:ext cx="9039224" cy="1528478"/>
          </a:xfrm>
          <a:prstGeom prst="rect">
            <a:avLst/>
          </a:prstGeom>
        </p:spPr>
      </p:pic>
      <p:sp>
        <p:nvSpPr>
          <p:cNvPr id="8" name="TextBox 7">
            <a:extLst>
              <a:ext uri="{FF2B5EF4-FFF2-40B4-BE49-F238E27FC236}">
                <a16:creationId xmlns:a16="http://schemas.microsoft.com/office/drawing/2014/main" id="{DD5FD29E-A5EF-471F-A627-4AC08E34D0F0}"/>
              </a:ext>
            </a:extLst>
          </p:cNvPr>
          <p:cNvSpPr txBox="1"/>
          <p:nvPr/>
        </p:nvSpPr>
        <p:spPr>
          <a:xfrm>
            <a:off x="2930235" y="1634655"/>
            <a:ext cx="7709189" cy="1200329"/>
          </a:xfrm>
          <a:prstGeom prst="rect">
            <a:avLst/>
          </a:prstGeom>
          <a:noFill/>
        </p:spPr>
        <p:txBody>
          <a:bodyPr wrap="square">
            <a:spAutoFit/>
          </a:bodyPr>
          <a:lstStyle/>
          <a:p>
            <a:pPr lvl="0" algn="ctr">
              <a:defRPr/>
            </a:pPr>
            <a:r>
              <a:rPr lang="en-US" sz="3600" dirty="0">
                <a:ln w="0">
                  <a:solidFill>
                    <a:sysClr val="windowText" lastClr="000000"/>
                  </a:solidFill>
                </a:ln>
                <a:solidFill>
                  <a:srgbClr val="002060"/>
                </a:solidFill>
                <a:effectLst>
                  <a:outerShdw blurRad="38100" dist="19050" dir="2700000" algn="tl" rotWithShape="0">
                    <a:prstClr val="black">
                      <a:alpha val="40000"/>
                    </a:prstClr>
                  </a:outerShdw>
                </a:effectLst>
                <a:latin typeface="Calibri" panose="020F0502020204030204" pitchFamily="34" charset="0"/>
                <a:ea typeface="微软雅黑"/>
                <a:cs typeface="Calibri" panose="020F0502020204030204" pitchFamily="34" charset="0"/>
              </a:rPr>
              <a:t>3. </a:t>
            </a:r>
            <a:r>
              <a:rPr lang="vi-VN" sz="3600" dirty="0">
                <a:ln w="0">
                  <a:solidFill>
                    <a:sysClr val="windowText" lastClr="000000"/>
                  </a:solidFill>
                </a:ln>
                <a:solidFill>
                  <a:srgbClr val="002060"/>
                </a:solidFill>
                <a:effectLst>
                  <a:outerShdw blurRad="38100" dist="19050" dir="2700000" algn="tl" rotWithShape="0">
                    <a:prstClr val="black">
                      <a:alpha val="40000"/>
                    </a:prstClr>
                  </a:outerShdw>
                </a:effectLst>
                <a:latin typeface="Calibri" panose="020F0502020204030204" pitchFamily="34" charset="0"/>
                <a:ea typeface="微软雅黑"/>
                <a:cs typeface="Calibri" panose="020F0502020204030204" pitchFamily="34" charset="0"/>
              </a:rPr>
              <a:t>Trao đổi với bạn những điều thú vị về câu chuyện em đã đọc.</a:t>
            </a:r>
            <a:endParaRPr kumimoji="0" lang="vi-VN" sz="3600" b="0" i="0" u="none" strike="noStrike" kern="1200" cap="none" spc="0" normalizeH="0" baseline="0" noProof="0" dirty="0">
              <a:ln w="0">
                <a:solidFill>
                  <a:sysClr val="windowText" lastClr="000000"/>
                </a:solidFill>
              </a:ln>
              <a:solidFill>
                <a:srgbClr val="002060"/>
              </a:solidFill>
              <a:effectLst>
                <a:outerShdw blurRad="38100" dist="19050" dir="2700000" algn="tl" rotWithShape="0">
                  <a:prstClr val="black">
                    <a:alpha val="40000"/>
                  </a:prstClr>
                </a:outerShdw>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08077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14:bounceEnd="50000">
                                          <p:cBhvr additive="base">
                                            <p:cTn id="19"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8" name="uỷn.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825099-8122-429D-B211-D8EE7778EC6E}"/>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3" name="Picture 2" descr="実は自分が苦手な内容の方が教えやすい・・？">
            <a:extLst>
              <a:ext uri="{FF2B5EF4-FFF2-40B4-BE49-F238E27FC236}">
                <a16:creationId xmlns:a16="http://schemas.microsoft.com/office/drawing/2014/main" id="{E90FDB92-E3CA-07DD-91DC-1300A04DE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93" y="2701290"/>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31BA2BB2-FA47-74BB-7C50-0FE4A2E3DBCE}"/>
              </a:ext>
            </a:extLst>
          </p:cNvPr>
          <p:cNvSpPr/>
          <p:nvPr/>
        </p:nvSpPr>
        <p:spPr>
          <a:xfrm>
            <a:off x="3162300" y="1123950"/>
            <a:ext cx="7877175" cy="1600200"/>
          </a:xfrm>
          <a:prstGeom prst="wedgeRoundRectCallout">
            <a:avLst>
              <a:gd name="adj1" fmla="val -50458"/>
              <a:gd name="adj2" fmla="val 7430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1434A6"/>
                </a:solidFill>
                <a:latin typeface="Calibri" panose="020F0502020204030204" pitchFamily="34" charset="0"/>
                <a:cs typeface="Calibri" panose="020F0502020204030204" pitchFamily="34" charset="0"/>
              </a:rPr>
              <a:t>Trao</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đổi</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với</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bạn</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những</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điều</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thú</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vị</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về</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câu</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chuyện</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em</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đã</a:t>
            </a:r>
            <a:r>
              <a:rPr lang="en-US" sz="4000" b="1" dirty="0">
                <a:solidFill>
                  <a:srgbClr val="1434A6"/>
                </a:solidFill>
                <a:latin typeface="Calibri" panose="020F0502020204030204" pitchFamily="34" charset="0"/>
                <a:cs typeface="Calibri" panose="020F0502020204030204" pitchFamily="34" charset="0"/>
              </a:rPr>
              <a:t> </a:t>
            </a:r>
            <a:r>
              <a:rPr lang="en-US" sz="4000" b="1" dirty="0" err="1">
                <a:solidFill>
                  <a:srgbClr val="1434A6"/>
                </a:solidFill>
                <a:latin typeface="Calibri" panose="020F0502020204030204" pitchFamily="34" charset="0"/>
                <a:cs typeface="Calibri" panose="020F0502020204030204" pitchFamily="34" charset="0"/>
              </a:rPr>
              <a:t>đọc</a:t>
            </a:r>
            <a:r>
              <a:rPr lang="en-US" sz="4000" b="1" dirty="0">
                <a:solidFill>
                  <a:srgbClr val="1434A6"/>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1434A6"/>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8FD6302E-D5C6-3EBF-FD4E-360A51E37F8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07210" y="3048517"/>
            <a:ext cx="640080" cy="640080"/>
          </a:xfrm>
          <a:prstGeom prst="rect">
            <a:avLst/>
          </a:prstGeom>
        </p:spPr>
      </p:pic>
      <p:sp>
        <p:nvSpPr>
          <p:cNvPr id="11" name="TextBox 10">
            <a:extLst>
              <a:ext uri="{FF2B5EF4-FFF2-40B4-BE49-F238E27FC236}">
                <a16:creationId xmlns:a16="http://schemas.microsoft.com/office/drawing/2014/main" id="{547F562F-067C-0705-1588-617CC8AB1008}"/>
              </a:ext>
            </a:extLst>
          </p:cNvPr>
          <p:cNvSpPr txBox="1"/>
          <p:nvPr/>
        </p:nvSpPr>
        <p:spPr>
          <a:xfrm>
            <a:off x="5147289" y="3072548"/>
            <a:ext cx="6720861" cy="954107"/>
          </a:xfrm>
          <a:prstGeom prst="rect">
            <a:avLst/>
          </a:prstGeom>
          <a:noFill/>
        </p:spPr>
        <p:txBody>
          <a:bodyPr wrap="square">
            <a:spAutoFit/>
          </a:bodyPr>
          <a:lstStyle/>
          <a:p>
            <a:pPr lvl="0">
              <a:defRPr/>
            </a:pPr>
            <a:r>
              <a:rPr lang="en-US" sz="2800" b="1" dirty="0">
                <a:solidFill>
                  <a:srgbClr val="1434A6"/>
                </a:solidFill>
                <a:latin typeface="Calibri" panose="020F0502020204030204" pitchFamily="34" charset="0"/>
                <a:cs typeface="Calibri" panose="020F0502020204030204" pitchFamily="34" charset="0"/>
              </a:rPr>
              <a:t>G: </a:t>
            </a:r>
            <a:r>
              <a:rPr lang="en-US" sz="2800" b="1" dirty="0" err="1">
                <a:solidFill>
                  <a:srgbClr val="1434A6"/>
                </a:solidFill>
                <a:latin typeface="Calibri" panose="020F0502020204030204" pitchFamily="34" charset="0"/>
                <a:cs typeface="Calibri" panose="020F0502020204030204" pitchFamily="34" charset="0"/>
              </a:rPr>
              <a:t>Nói</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về</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những</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điều</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em</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đã</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ghi</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trong</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phiếu</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đọc</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sách</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hoặc</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những</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điều</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thú</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vị</a:t>
            </a:r>
            <a:r>
              <a:rPr lang="en-US" sz="2800" b="1" dirty="0">
                <a:solidFill>
                  <a:srgbClr val="1434A6"/>
                </a:solidFill>
                <a:latin typeface="Calibri" panose="020F0502020204030204" pitchFamily="34" charset="0"/>
                <a:cs typeface="Calibri" panose="020F0502020204030204" pitchFamily="34" charset="0"/>
              </a:rPr>
              <a:t> </a:t>
            </a:r>
            <a:r>
              <a:rPr lang="en-US" sz="2800" b="1" dirty="0" err="1">
                <a:solidFill>
                  <a:srgbClr val="1434A6"/>
                </a:solidFill>
                <a:latin typeface="Calibri" panose="020F0502020204030204" pitchFamily="34" charset="0"/>
                <a:cs typeface="Calibri" panose="020F0502020204030204" pitchFamily="34" charset="0"/>
              </a:rPr>
              <a:t>khác</a:t>
            </a:r>
            <a:r>
              <a:rPr lang="en-US" sz="2800" b="1" dirty="0">
                <a:solidFill>
                  <a:srgbClr val="1434A6"/>
                </a:solidFill>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srgbClr val="1434A6"/>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341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3000" fill="hold" nodeType="withEffect">
                                      <p:stCondLst>
                                        <p:cond delay="2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90"/>
                                              </p:val>
                                            </p:tav>
                                            <p:tav tm="100000">
                                              <p:val>
                                                <p:fltVal val="0"/>
                                              </p:val>
                                            </p:tav>
                                          </p:tavLst>
                                        </p:anim>
                                        <p:animEffect transition="in" filter="fade">
                                          <p:cBhvr>
                                            <p:cTn id="27"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3000" fill="hold" nodeType="withEffect">
                                      <p:stCondLst>
                                        <p:cond delay="25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 calcmode="lin" valueType="num">
                                          <p:cBhvr>
                                            <p:cTn id="26" dur="500" fill="hold"/>
                                            <p:tgtEl>
                                              <p:spTgt spid="10"/>
                                            </p:tgtEl>
                                            <p:attrNameLst>
                                              <p:attrName>style.rotation</p:attrName>
                                            </p:attrNameLst>
                                          </p:cBhvr>
                                          <p:tavLst>
                                            <p:tav tm="0">
                                              <p:val>
                                                <p:fltVal val="90"/>
                                              </p:val>
                                            </p:tav>
                                            <p:tav tm="100000">
                                              <p:val>
                                                <p:fltVal val="0"/>
                                              </p:val>
                                            </p:tav>
                                          </p:tavLst>
                                        </p:anim>
                                        <p:animEffect transition="in" filter="fade">
                                          <p:cBhvr>
                                            <p:cTn id="27"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7C2682D4-3DE3-93F9-0AC6-892AAA32F6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530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id="{E862544D-6EFC-FF7E-A75B-8888F6A93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id="{1D45B288-7FB1-49FB-56A6-1421B4A5048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B3D4D976-3CE7-8CBD-235B-754F73339B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524" y="1658680"/>
            <a:ext cx="8190716" cy="1988288"/>
          </a:xfrm>
          <a:prstGeom prst="rect">
            <a:avLst/>
          </a:prstGeom>
        </p:spPr>
      </p:pic>
    </p:spTree>
    <p:extLst>
      <p:ext uri="{BB962C8B-B14F-4D97-AF65-F5344CB8AC3E}">
        <p14:creationId xmlns:p14="http://schemas.microsoft.com/office/powerpoint/2010/main" val="4011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4825099-8122-429D-B211-D8EE7778EC6E}"/>
              </a:ext>
            </a:extLst>
          </p:cNvPr>
          <p:cNvPicPr>
            <a:picLocks noChangeAspect="1"/>
          </p:cNvPicPr>
          <p:nvPr/>
        </p:nvPicPr>
        <p:blipFill rotWithShape="1">
          <a:blip r:embed="rId2">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sp>
        <p:nvSpPr>
          <p:cNvPr id="4" name="Rounded Rectangle 22">
            <a:extLst>
              <a:ext uri="{FF2B5EF4-FFF2-40B4-BE49-F238E27FC236}">
                <a16:creationId xmlns:a16="http://schemas.microsoft.com/office/drawing/2014/main" id="{08B31B6F-1AB9-BA30-4C57-1D80C1615354}"/>
              </a:ext>
            </a:extLst>
          </p:cNvPr>
          <p:cNvSpPr/>
          <p:nvPr/>
        </p:nvSpPr>
        <p:spPr>
          <a:xfrm>
            <a:off x="542925" y="174454"/>
            <a:ext cx="11087100" cy="919401"/>
          </a:xfrm>
          <a:prstGeom prst="roundRect">
            <a:avLst/>
          </a:prstGeom>
          <a:solidFill>
            <a:srgbClr val="99FF66"/>
          </a:solidFill>
          <a:ln w="28575">
            <a:solidFill>
              <a:srgbClr val="FF6699"/>
            </a:solidFill>
          </a:ln>
          <a:effectLst>
            <a:outerShdw blurRad="50800" dist="38100" dir="2700000" algn="tl" rotWithShape="0">
              <a:prstClr val="black">
                <a:alpha val="40000"/>
              </a:prstClr>
            </a:outerShdw>
          </a:effectLst>
        </p:spPr>
        <p:txBody>
          <a:bodyPr wrap="square">
            <a:spAutoFit/>
          </a:bodyPr>
          <a:lstStyle/>
          <a:p>
            <a:pPr algn="ctr"/>
            <a:r>
              <a:rPr lang="vi-VN" sz="2400" b="1" dirty="0">
                <a:solidFill>
                  <a:srgbClr val="002060"/>
                </a:solidFill>
                <a:latin typeface="Cambria" panose="02040503050406030204" pitchFamily="18" charset="0"/>
                <a:ea typeface="Cambria" panose="02040503050406030204" pitchFamily="18" charset="0"/>
                <a:cs typeface="Calibri" panose="020F0502020204030204" pitchFamily="34" charset="0"/>
              </a:rPr>
              <a:t>Tìm trong từ điển thành ngữ một số thành ngữ nói về con người. Trao đổi với người thân về nghĩa của những thành ngữ đó và ghi vào sổ tay. </a:t>
            </a:r>
          </a:p>
        </p:txBody>
      </p:sp>
      <p:pic>
        <p:nvPicPr>
          <p:cNvPr id="5" name="3">
            <a:extLst>
              <a:ext uri="{FF2B5EF4-FFF2-40B4-BE49-F238E27FC236}">
                <a16:creationId xmlns:a16="http://schemas.microsoft.com/office/drawing/2014/main" id="{C48F42E1-32AC-B5BC-BB6A-1E32B59398A3}"/>
              </a:ext>
            </a:extLst>
          </p:cNvPr>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53680" y="838417"/>
            <a:ext cx="12298029" cy="6152933"/>
          </a:xfrm>
          <a:prstGeom prst="rect">
            <a:avLst/>
          </a:prstGeom>
        </p:spPr>
      </p:pic>
      <p:sp>
        <p:nvSpPr>
          <p:cNvPr id="6" name="TextBox 5">
            <a:extLst>
              <a:ext uri="{FF2B5EF4-FFF2-40B4-BE49-F238E27FC236}">
                <a16:creationId xmlns:a16="http://schemas.microsoft.com/office/drawing/2014/main" id="{6E9A9593-6AF0-09FF-BE70-166EE097516B}"/>
              </a:ext>
            </a:extLst>
          </p:cNvPr>
          <p:cNvSpPr txBox="1"/>
          <p:nvPr/>
        </p:nvSpPr>
        <p:spPr>
          <a:xfrm>
            <a:off x="1892594" y="2457324"/>
            <a:ext cx="8856921" cy="3108543"/>
          </a:xfrm>
          <a:prstGeom prst="rect">
            <a:avLst/>
          </a:prstGeom>
          <a:noFill/>
        </p:spPr>
        <p:txBody>
          <a:bodyPr wrap="square" rtlCol="0">
            <a:spAutoFit/>
          </a:bodyPr>
          <a:lstStyle/>
          <a:p>
            <a:pPr defTabSz="914377"/>
            <a:r>
              <a:rPr lang="en-US" sz="2800" b="1" dirty="0">
                <a:solidFill>
                  <a:prstClr val="black"/>
                </a:solidFill>
                <a:latin typeface="Cambria" panose="02040503050406030204" pitchFamily="18" charset="0"/>
                <a:ea typeface="Cambria" panose="02040503050406030204" pitchFamily="18" charset="0"/>
                <a:cs typeface="Calibri" panose="020F0502020204030204" pitchFamily="34" charset="0"/>
              </a:rPr>
              <a:t>M: </a:t>
            </a:r>
          </a:p>
          <a:p>
            <a:pPr defTabSz="914377"/>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Ăn quả nhớ kẻ trồng cây: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Chỉ lòng biết ơn, khi ăn được quả ngọt phải nhớ người trồng trọt, chăm sóc.</a:t>
            </a:r>
          </a:p>
          <a:p>
            <a:pPr defTabSz="914377"/>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Cái nết đánh chết cái đẹp: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Nói về nhan sắc và đức hạnh, đức hạnh quan trọng hơn nhan sắc.</a:t>
            </a:r>
          </a:p>
          <a:p>
            <a:pPr defTabSz="914377"/>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Cha mẹ sinh con, trời sinh tính: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Thể xác do cha mẹ ban cho nhưng tánh nết cha mẹ không quyết định được.</a:t>
            </a:r>
            <a:endPar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9141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335</Words>
  <Application>Microsoft Office PowerPoint</Application>
  <PresentationFormat>Widescreen</PresentationFormat>
  <Paragraphs>13</Paragraphs>
  <Slides>10</Slides>
  <Notes>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10</vt:i4>
      </vt:variant>
    </vt:vector>
  </HeadingPairs>
  <TitlesOfParts>
    <vt:vector size="21" baseType="lpstr">
      <vt:lpstr>微软雅黑</vt:lpstr>
      <vt:lpstr>Arial</vt:lpstr>
      <vt:lpstr>Calibri</vt:lpstr>
      <vt:lpstr>Calibri Light</vt:lpstr>
      <vt:lpstr>Cambria</vt:lpstr>
      <vt:lpstr>Gill Sans MT</vt:lpstr>
      <vt:lpstr>字魂105号-简雅黑</vt:lpstr>
      <vt:lpstr>方正静蕾简体</vt:lpstr>
      <vt:lpstr>Gallery</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23</cp:revision>
  <dcterms:created xsi:type="dcterms:W3CDTF">2023-07-14T07:34:39Z</dcterms:created>
  <dcterms:modified xsi:type="dcterms:W3CDTF">2025-12-18T15:04:03Z</dcterms:modified>
</cp:coreProperties>
</file>