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sldIdLst>
    <p:sldId id="381" r:id="rId4"/>
    <p:sldId id="257" r:id="rId5"/>
    <p:sldId id="260" r:id="rId6"/>
    <p:sldId id="287" r:id="rId7"/>
    <p:sldId id="259" r:id="rId8"/>
    <p:sldId id="301" r:id="rId9"/>
    <p:sldId id="302" r:id="rId10"/>
    <p:sldId id="303" r:id="rId11"/>
    <p:sldId id="304" r:id="rId12"/>
    <p:sldId id="305" r:id="rId13"/>
    <p:sldId id="261" r:id="rId14"/>
    <p:sldId id="262" r:id="rId15"/>
    <p:sldId id="306" r:id="rId16"/>
    <p:sldId id="307" r:id="rId17"/>
    <p:sldId id="308" r:id="rId18"/>
    <p:sldId id="309" r:id="rId19"/>
    <p:sldId id="310" r:id="rId20"/>
    <p:sldId id="311" r:id="rId21"/>
    <p:sldId id="263" r:id="rId22"/>
    <p:sldId id="264" r:id="rId23"/>
    <p:sldId id="265" r:id="rId24"/>
    <p:sldId id="313" r:id="rId25"/>
    <p:sldId id="3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1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6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7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9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96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5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1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4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8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4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5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7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3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86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6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74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9D985DC-BC77-78E3-E4DC-25EB233256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024" y="200025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2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2D0A1-8294-4AF3-A900-55626C9D01E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75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4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slide" Target="slide16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26" Type="http://schemas.openxmlformats.org/officeDocument/2006/relationships/image" Target="../media/image55.png"/><Relationship Id="rId3" Type="http://schemas.microsoft.com/office/2007/relationships/hdphoto" Target="../media/hdphoto4.wdp"/><Relationship Id="rId21" Type="http://schemas.openxmlformats.org/officeDocument/2006/relationships/image" Target="../media/image52.png"/><Relationship Id="rId7" Type="http://schemas.openxmlformats.org/officeDocument/2006/relationships/slide" Target="slide18.xml"/><Relationship Id="rId12" Type="http://schemas.microsoft.com/office/2007/relationships/hdphoto" Target="../media/hdphoto6.wdp"/><Relationship Id="rId17" Type="http://schemas.openxmlformats.org/officeDocument/2006/relationships/image" Target="../media/image49.png"/><Relationship Id="rId25" Type="http://schemas.openxmlformats.org/officeDocument/2006/relationships/image" Target="../media/image54.png"/><Relationship Id="rId2" Type="http://schemas.openxmlformats.org/officeDocument/2006/relationships/image" Target="../media/image43.png"/><Relationship Id="rId16" Type="http://schemas.microsoft.com/office/2007/relationships/hdphoto" Target="../media/hdphoto8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4.xml"/><Relationship Id="rId6" Type="http://schemas.openxmlformats.org/officeDocument/2006/relationships/slide" Target="slide17.xml"/><Relationship Id="rId11" Type="http://schemas.openxmlformats.org/officeDocument/2006/relationships/image" Target="../media/image46.png"/><Relationship Id="rId24" Type="http://schemas.microsoft.com/office/2007/relationships/hdphoto" Target="../media/hdphoto11.wdp"/><Relationship Id="rId5" Type="http://schemas.microsoft.com/office/2007/relationships/hdphoto" Target="../media/hdphoto5.wdp"/><Relationship Id="rId15" Type="http://schemas.openxmlformats.org/officeDocument/2006/relationships/image" Target="../media/image48.png"/><Relationship Id="rId23" Type="http://schemas.openxmlformats.org/officeDocument/2006/relationships/image" Target="../media/image53.png"/><Relationship Id="rId10" Type="http://schemas.openxmlformats.org/officeDocument/2006/relationships/slide" Target="slide20.xml"/><Relationship Id="rId19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45.gif"/><Relationship Id="rId14" Type="http://schemas.microsoft.com/office/2007/relationships/hdphoto" Target="../media/hdphoto7.wdp"/><Relationship Id="rId22" Type="http://schemas.microsoft.com/office/2007/relationships/hdphoto" Target="../media/hdphoto10.wdp"/><Relationship Id="rId27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11" Type="http://schemas.openxmlformats.org/officeDocument/2006/relationships/slide" Target="slide16.xml"/><Relationship Id="rId5" Type="http://schemas.openxmlformats.org/officeDocument/2006/relationships/image" Target="../media/image57.png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11" Type="http://schemas.openxmlformats.org/officeDocument/2006/relationships/image" Target="../media/image56.png"/><Relationship Id="rId5" Type="http://schemas.openxmlformats.org/officeDocument/2006/relationships/image" Target="../media/image58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11" Type="http://schemas.openxmlformats.org/officeDocument/2006/relationships/image" Target="../media/image56.png"/><Relationship Id="rId5" Type="http://schemas.openxmlformats.org/officeDocument/2006/relationships/image" Target="../media/image58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11" Type="http://schemas.openxmlformats.org/officeDocument/2006/relationships/image" Target="../media/image56.png"/><Relationship Id="rId5" Type="http://schemas.openxmlformats.org/officeDocument/2006/relationships/image" Target="../media/image58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11" Type="http://schemas.openxmlformats.org/officeDocument/2006/relationships/image" Target="../media/image56.png"/><Relationship Id="rId5" Type="http://schemas.openxmlformats.org/officeDocument/2006/relationships/image" Target="../media/image58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audio" Target="../media/audio4.wav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7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image" Target="../media/image3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0.svg"/><Relationship Id="rId5" Type="http://schemas.openxmlformats.org/officeDocument/2006/relationships/image" Target="../media/image32.svg"/><Relationship Id="rId10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0.svg"/><Relationship Id="rId5" Type="http://schemas.openxmlformats.org/officeDocument/2006/relationships/image" Target="../media/image32.svg"/><Relationship Id="rId10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0.svg"/><Relationship Id="rId5" Type="http://schemas.openxmlformats.org/officeDocument/2006/relationships/image" Target="../media/image32.svg"/><Relationship Id="rId10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5" y="0"/>
            <a:ext cx="12192000" cy="7141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49875" y="1180698"/>
            <a:ext cx="1205865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474" y="2889000"/>
            <a:ext cx="1219199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cuối học kì I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935" y="2674708"/>
            <a:ext cx="11620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214" y="84571"/>
            <a:ext cx="102301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1981" y="253961"/>
            <a:ext cx="508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4" y="830896"/>
            <a:ext cx="1356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950" y="4562240"/>
            <a:ext cx="665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B2682A-CFC7-4496-B12C-53F0E10C48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B3A4EB5-E5BB-4A83-A6C5-BEF8B52F04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23499" y="3548718"/>
            <a:ext cx="3659922" cy="30129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07809B-953A-4903-A1FB-AF1B67824F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9122509" y="-217052"/>
            <a:ext cx="2946380" cy="33804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92797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10700318" y="4903545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CD28A11-45D3-4F03-8077-378C5DD115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5400000" flipH="1">
            <a:off x="3541765" y="-495482"/>
            <a:ext cx="1411730" cy="22609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673679-B62C-344E-A4C5-C43247ECCD7B}"/>
              </a:ext>
            </a:extLst>
          </p:cNvPr>
          <p:cNvSpPr/>
          <p:nvPr/>
        </p:nvSpPr>
        <p:spPr>
          <a:xfrm>
            <a:off x="3438525" y="2912414"/>
            <a:ext cx="7581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2000"/>
              </a:spcBef>
            </a:pPr>
            <a:r>
              <a:rPr lang="vi-VN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tập về chủ đề Thực vật và động vật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6CC98C-8F4C-AB4B-AF65-C250F943EA40}"/>
              </a:ext>
            </a:extLst>
          </p:cNvPr>
          <p:cNvGrpSpPr/>
          <p:nvPr/>
        </p:nvGrpSpPr>
        <p:grpSpPr>
          <a:xfrm>
            <a:off x="2027796" y="1568390"/>
            <a:ext cx="1695441" cy="1838404"/>
            <a:chOff x="3159088" y="2280236"/>
            <a:chExt cx="1695441" cy="1838404"/>
          </a:xfrm>
        </p:grpSpPr>
        <p:pic>
          <p:nvPicPr>
            <p:cNvPr id="17" name="图片 18">
              <a:extLst>
                <a:ext uri="{FF2B5EF4-FFF2-40B4-BE49-F238E27FC236}">
                  <a16:creationId xmlns:a16="http://schemas.microsoft.com/office/drawing/2014/main" id="{982E747A-574C-3442-8C7C-79E98AF74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5" t="28649" r="65180" b="54594"/>
            <a:stretch/>
          </p:blipFill>
          <p:spPr>
            <a:xfrm rot="16028255">
              <a:off x="3087607" y="2351717"/>
              <a:ext cx="1838404" cy="1695441"/>
            </a:xfrm>
            <a:prstGeom prst="ellipse">
              <a:avLst/>
            </a:prstGeo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41269FD2-C8E5-7D44-9709-1A1BA0EED4DB}"/>
                </a:ext>
              </a:extLst>
            </p:cNvPr>
            <p:cNvSpPr txBox="1"/>
            <p:nvPr/>
          </p:nvSpPr>
          <p:spPr>
            <a:xfrm>
              <a:off x="3474340" y="2966996"/>
              <a:ext cx="1059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字魂59号-创粗黑" panose="00000500000000000000" pitchFamily="2" charset="-122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1498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33F30627-9EB4-BCDA-364D-AFA7E80C3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4" y="2807895"/>
            <a:ext cx="4266718" cy="426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DDF8F8-4983-7B5F-A459-5F9DE948B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08" y="1999531"/>
            <a:ext cx="3456732" cy="1664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540F1C-2C95-2FCF-21D7-831B71DC9DE4}"/>
              </a:ext>
            </a:extLst>
          </p:cNvPr>
          <p:cNvSpPr txBox="1"/>
          <p:nvPr/>
        </p:nvSpPr>
        <p:spPr>
          <a:xfrm>
            <a:off x="1617110" y="435260"/>
            <a:ext cx="9370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Thảo luận nhóm 4 hoàn thành hoàn thành phiếu bài tập với các câu hỏi</a:t>
            </a:r>
            <a:endParaRPr lang="en-US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screenshot of a game&#10;&#10;Description automatically generated">
            <a:extLst>
              <a:ext uri="{FF2B5EF4-FFF2-40B4-BE49-F238E27FC236}">
                <a16:creationId xmlns:a16="http://schemas.microsoft.com/office/drawing/2014/main" id="{EDAC7E42-6B6F-4278-5865-D3B47D3F6A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1917003"/>
            <a:ext cx="3176778" cy="4493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71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7BCCAD-E217-EF0B-6AF6-DD47307AF0EC}"/>
              </a:ext>
            </a:extLst>
          </p:cNvPr>
          <p:cNvGrpSpPr/>
          <p:nvPr/>
        </p:nvGrpSpPr>
        <p:grpSpPr>
          <a:xfrm>
            <a:off x="1237821" y="1084502"/>
            <a:ext cx="9626886" cy="1446218"/>
            <a:chOff x="1062408" y="2539999"/>
            <a:chExt cx="10219585" cy="19838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AACE5A-DB44-E92E-F5C5-DC229CBC69F4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05B2B5D-4D57-EF6A-5474-192DEF334C89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8B7B47F4-ED98-2F45-929B-BFFA80DE985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44979E5E-2C79-4CA3-0625-4DE5339A0882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2B3131CB-9503-ABE5-440D-DD4A6E9162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B095DB-EEB4-DF98-047B-85580766B807}"/>
                </a:ext>
              </a:extLst>
            </p:cNvPr>
            <p:cNvSpPr/>
            <p:nvPr/>
          </p:nvSpPr>
          <p:spPr>
            <a:xfrm>
              <a:off x="1352551" y="2654996"/>
              <a:ext cx="9476463" cy="1646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FF000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yếu tố nào cần cho sự sống và phát triển của thực vật?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AAD764-3910-FC8A-D860-86E37758989D}"/>
              </a:ext>
            </a:extLst>
          </p:cNvPr>
          <p:cNvSpPr txBox="1"/>
          <p:nvPr/>
        </p:nvSpPr>
        <p:spPr>
          <a:xfrm>
            <a:off x="2208077" y="3232703"/>
            <a:ext cx="8697727" cy="1938992"/>
          </a:xfrm>
          <a:custGeom>
            <a:avLst/>
            <a:gdLst>
              <a:gd name="connsiteX0" fmla="*/ 0 w 8697727"/>
              <a:gd name="connsiteY0" fmla="*/ 0 h 1938992"/>
              <a:gd name="connsiteX1" fmla="*/ 8697727 w 8697727"/>
              <a:gd name="connsiteY1" fmla="*/ 0 h 1938992"/>
              <a:gd name="connsiteX2" fmla="*/ 8697727 w 8697727"/>
              <a:gd name="connsiteY2" fmla="*/ 1938992 h 1938992"/>
              <a:gd name="connsiteX3" fmla="*/ 0 w 8697727"/>
              <a:gd name="connsiteY3" fmla="*/ 1938992 h 1938992"/>
              <a:gd name="connsiteX4" fmla="*/ 0 w 8697727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727" h="1938992" fill="none" extrusionOk="0">
                <a:moveTo>
                  <a:pt x="0" y="0"/>
                </a:moveTo>
                <a:cubicBezTo>
                  <a:pt x="2307566" y="5222"/>
                  <a:pt x="4621976" y="24918"/>
                  <a:pt x="8697727" y="0"/>
                </a:cubicBezTo>
                <a:cubicBezTo>
                  <a:pt x="8536482" y="738305"/>
                  <a:pt x="8653967" y="1407801"/>
                  <a:pt x="8697727" y="1938992"/>
                </a:cubicBezTo>
                <a:cubicBezTo>
                  <a:pt x="6720543" y="1774231"/>
                  <a:pt x="3935477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697727" h="1938992" stroke="0" extrusionOk="0">
                <a:moveTo>
                  <a:pt x="0" y="0"/>
                </a:moveTo>
                <a:cubicBezTo>
                  <a:pt x="1791850" y="11849"/>
                  <a:pt x="6835039" y="-161459"/>
                  <a:pt x="8697727" y="0"/>
                </a:cubicBezTo>
                <a:cubicBezTo>
                  <a:pt x="8700857" y="920782"/>
                  <a:pt x="8596551" y="1107979"/>
                  <a:pt x="8697727" y="1938992"/>
                </a:cubicBezTo>
                <a:cubicBezTo>
                  <a:pt x="5749793" y="1793132"/>
                  <a:pt x="3576551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 sáng, nước, không khí, chất khoáng, nhiệt độ cần cho sự sống và phát triển của thực vật.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CF780E71-7E64-B853-02EA-0F327E31FB18}"/>
              </a:ext>
            </a:extLst>
          </p:cNvPr>
          <p:cNvSpPr/>
          <p:nvPr/>
        </p:nvSpPr>
        <p:spPr>
          <a:xfrm>
            <a:off x="1621812" y="2550055"/>
            <a:ext cx="922541" cy="6583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2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7BCCAD-E217-EF0B-6AF6-DD47307AF0EC}"/>
              </a:ext>
            </a:extLst>
          </p:cNvPr>
          <p:cNvGrpSpPr/>
          <p:nvPr/>
        </p:nvGrpSpPr>
        <p:grpSpPr>
          <a:xfrm>
            <a:off x="1237821" y="1084502"/>
            <a:ext cx="9626886" cy="1446218"/>
            <a:chOff x="1062408" y="2539999"/>
            <a:chExt cx="10219585" cy="19838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AACE5A-DB44-E92E-F5C5-DC229CBC69F4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05B2B5D-4D57-EF6A-5474-192DEF334C89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8B7B47F4-ED98-2F45-929B-BFFA80DE985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44979E5E-2C79-4CA3-0625-4DE5339A0882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2B3131CB-9503-ABE5-440D-DD4A6E9162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B095DB-EEB4-DF98-047B-85580766B807}"/>
                </a:ext>
              </a:extLst>
            </p:cNvPr>
            <p:cNvSpPr/>
            <p:nvPr/>
          </p:nvSpPr>
          <p:spPr>
            <a:xfrm>
              <a:off x="1352551" y="2654996"/>
              <a:ext cx="9476463" cy="1646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2. Thức ăn của động vật là những nguồn thức ăn từ đâu?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AAD764-3910-FC8A-D860-86E37758989D}"/>
              </a:ext>
            </a:extLst>
          </p:cNvPr>
          <p:cNvSpPr txBox="1"/>
          <p:nvPr/>
        </p:nvSpPr>
        <p:spPr>
          <a:xfrm>
            <a:off x="2208077" y="3232703"/>
            <a:ext cx="8697727" cy="1938992"/>
          </a:xfrm>
          <a:custGeom>
            <a:avLst/>
            <a:gdLst>
              <a:gd name="connsiteX0" fmla="*/ 0 w 8697727"/>
              <a:gd name="connsiteY0" fmla="*/ 0 h 1938992"/>
              <a:gd name="connsiteX1" fmla="*/ 8697727 w 8697727"/>
              <a:gd name="connsiteY1" fmla="*/ 0 h 1938992"/>
              <a:gd name="connsiteX2" fmla="*/ 8697727 w 8697727"/>
              <a:gd name="connsiteY2" fmla="*/ 1938992 h 1938992"/>
              <a:gd name="connsiteX3" fmla="*/ 0 w 8697727"/>
              <a:gd name="connsiteY3" fmla="*/ 1938992 h 1938992"/>
              <a:gd name="connsiteX4" fmla="*/ 0 w 8697727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727" h="1938992" fill="none" extrusionOk="0">
                <a:moveTo>
                  <a:pt x="0" y="0"/>
                </a:moveTo>
                <a:cubicBezTo>
                  <a:pt x="2307566" y="5222"/>
                  <a:pt x="4621976" y="24918"/>
                  <a:pt x="8697727" y="0"/>
                </a:cubicBezTo>
                <a:cubicBezTo>
                  <a:pt x="8536482" y="738305"/>
                  <a:pt x="8653967" y="1407801"/>
                  <a:pt x="8697727" y="1938992"/>
                </a:cubicBezTo>
                <a:cubicBezTo>
                  <a:pt x="6720543" y="1774231"/>
                  <a:pt x="3935477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697727" h="1938992" stroke="0" extrusionOk="0">
                <a:moveTo>
                  <a:pt x="0" y="0"/>
                </a:moveTo>
                <a:cubicBezTo>
                  <a:pt x="1791850" y="11849"/>
                  <a:pt x="6835039" y="-161459"/>
                  <a:pt x="8697727" y="0"/>
                </a:cubicBezTo>
                <a:cubicBezTo>
                  <a:pt x="8700857" y="920782"/>
                  <a:pt x="8596551" y="1107979"/>
                  <a:pt x="8697727" y="1938992"/>
                </a:cubicBezTo>
                <a:cubicBezTo>
                  <a:pt x="5749793" y="1793132"/>
                  <a:pt x="3576551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 ăn của động vật là những nguồn thức ăn từ: Thực vật và động vật khác.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CF780E71-7E64-B853-02EA-0F327E31FB18}"/>
              </a:ext>
            </a:extLst>
          </p:cNvPr>
          <p:cNvSpPr/>
          <p:nvPr/>
        </p:nvSpPr>
        <p:spPr>
          <a:xfrm>
            <a:off x="1621812" y="2550055"/>
            <a:ext cx="922541" cy="6583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038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7BCCAD-E217-EF0B-6AF6-DD47307AF0EC}"/>
              </a:ext>
            </a:extLst>
          </p:cNvPr>
          <p:cNvGrpSpPr/>
          <p:nvPr/>
        </p:nvGrpSpPr>
        <p:grpSpPr>
          <a:xfrm>
            <a:off x="1237821" y="1084502"/>
            <a:ext cx="9626886" cy="1446218"/>
            <a:chOff x="1062408" y="2539999"/>
            <a:chExt cx="10219585" cy="19838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AACE5A-DB44-E92E-F5C5-DC229CBC69F4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05B2B5D-4D57-EF6A-5474-192DEF334C89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8B7B47F4-ED98-2F45-929B-BFFA80DE985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44979E5E-2C79-4CA3-0625-4DE5339A0882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2B3131CB-9503-ABE5-440D-DD4A6E9162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B095DB-EEB4-DF98-047B-85580766B807}"/>
                </a:ext>
              </a:extLst>
            </p:cNvPr>
            <p:cNvSpPr/>
            <p:nvPr/>
          </p:nvSpPr>
          <p:spPr>
            <a:xfrm>
              <a:off x="1352551" y="2654996"/>
              <a:ext cx="9476463" cy="1646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3. Nêu một số việc làm cụ thể để chăm sóc cây trồng?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AAD764-3910-FC8A-D860-86E37758989D}"/>
              </a:ext>
            </a:extLst>
          </p:cNvPr>
          <p:cNvSpPr txBox="1"/>
          <p:nvPr/>
        </p:nvSpPr>
        <p:spPr>
          <a:xfrm>
            <a:off x="2208077" y="3232703"/>
            <a:ext cx="8697727" cy="2554545"/>
          </a:xfrm>
          <a:custGeom>
            <a:avLst/>
            <a:gdLst>
              <a:gd name="connsiteX0" fmla="*/ 0 w 8697727"/>
              <a:gd name="connsiteY0" fmla="*/ 0 h 2554545"/>
              <a:gd name="connsiteX1" fmla="*/ 8697727 w 8697727"/>
              <a:gd name="connsiteY1" fmla="*/ 0 h 2554545"/>
              <a:gd name="connsiteX2" fmla="*/ 8697727 w 8697727"/>
              <a:gd name="connsiteY2" fmla="*/ 2554545 h 2554545"/>
              <a:gd name="connsiteX3" fmla="*/ 0 w 8697727"/>
              <a:gd name="connsiteY3" fmla="*/ 2554545 h 2554545"/>
              <a:gd name="connsiteX4" fmla="*/ 0 w 8697727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727" h="2554545" fill="none" extrusionOk="0">
                <a:moveTo>
                  <a:pt x="0" y="0"/>
                </a:moveTo>
                <a:cubicBezTo>
                  <a:pt x="2307566" y="5222"/>
                  <a:pt x="4621976" y="24918"/>
                  <a:pt x="8697727" y="0"/>
                </a:cubicBezTo>
                <a:cubicBezTo>
                  <a:pt x="8536482" y="837733"/>
                  <a:pt x="8653967" y="1383476"/>
                  <a:pt x="8697727" y="2554545"/>
                </a:cubicBezTo>
                <a:cubicBezTo>
                  <a:pt x="6720543" y="2389784"/>
                  <a:pt x="3935477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97727" h="2554545" stroke="0" extrusionOk="0">
                <a:moveTo>
                  <a:pt x="0" y="0"/>
                </a:moveTo>
                <a:cubicBezTo>
                  <a:pt x="1791850" y="11849"/>
                  <a:pt x="6835039" y="-161459"/>
                  <a:pt x="8697727" y="0"/>
                </a:cubicBezTo>
                <a:cubicBezTo>
                  <a:pt x="8700857" y="1191849"/>
                  <a:pt x="8596551" y="1724527"/>
                  <a:pt x="8697727" y="2554545"/>
                </a:cubicBezTo>
                <a:cubicBezTo>
                  <a:pt x="5749793" y="2408685"/>
                  <a:pt x="3576551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số việc làm cụ thể để chăm sóc cây trồng: Tưới đủ nước, bón đủ phân, cung cấp đủ ánh sáng cho cây trồng,....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CF780E71-7E64-B853-02EA-0F327E31FB18}"/>
              </a:ext>
            </a:extLst>
          </p:cNvPr>
          <p:cNvSpPr/>
          <p:nvPr/>
        </p:nvSpPr>
        <p:spPr>
          <a:xfrm>
            <a:off x="1621812" y="2550055"/>
            <a:ext cx="922541" cy="6583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1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066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TỐT NGHIỆP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4400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524001" y="217546"/>
            <a:ext cx="9143999" cy="172962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1026535" y="745942"/>
            <a:ext cx="2069301" cy="344934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328548" y="1082357"/>
            <a:ext cx="2069301" cy="3449346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8072580" y="574660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9220201" y="574659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>
            <a:hlinkClick r:id="rId6" action="ppaction://hlinksldjump"/>
          </p:cNvPr>
          <p:cNvSpPr/>
          <p:nvPr/>
        </p:nvSpPr>
        <p:spPr>
          <a:xfrm>
            <a:off x="2287777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7" action="ppaction://hlinksldjump"/>
          </p:cNvPr>
          <p:cNvSpPr/>
          <p:nvPr/>
        </p:nvSpPr>
        <p:spPr>
          <a:xfrm>
            <a:off x="5889955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8" action="ppaction://hlinksldjump"/>
          </p:cNvPr>
          <p:cNvSpPr/>
          <p:nvPr/>
        </p:nvSpPr>
        <p:spPr>
          <a:xfrm>
            <a:off x="7660491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Oval 31">
            <a:hlinkClick r:id="rId6" action="ppaction://hlinksldjump"/>
          </p:cNvPr>
          <p:cNvSpPr/>
          <p:nvPr/>
        </p:nvSpPr>
        <p:spPr>
          <a:xfrm>
            <a:off x="4200431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18" y="1679209"/>
            <a:ext cx="411551" cy="2549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4" y="1620711"/>
            <a:ext cx="600441" cy="371915"/>
          </a:xfrm>
          <a:prstGeom prst="rect">
            <a:avLst/>
          </a:prstGeom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9233807" y="62372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6" b="100000" l="51846" r="99077">
                        <a14:foregroundMark x1="72308" y1="40143" x2="81846" y2="82258"/>
                        <a14:foregroundMark x1="68462" y1="45520" x2="72308" y2="60932"/>
                        <a14:foregroundMark x1="77385" y1="31541" x2="79231" y2="58602"/>
                        <a14:foregroundMark x1="69846" y1="42473" x2="70308" y2="51613"/>
                        <a14:foregroundMark x1="67846" y1="22222" x2="64462" y2="30466"/>
                        <a14:foregroundMark x1="60308" y1="28136" x2="58000" y2="32616"/>
                        <a14:foregroundMark x1="77077" y1="22222" x2="76769" y2="30108"/>
                        <a14:foregroundMark x1="60154" y1="28853" x2="59692" y2="31183"/>
                        <a14:foregroundMark x1="60308" y1="31362" x2="58769" y2="33513"/>
                        <a14:foregroundMark x1="76462" y1="43011" x2="76462" y2="47133"/>
                        <a14:foregroundMark x1="67692" y1="44086" x2="66769" y2="51792"/>
                        <a14:foregroundMark x1="69231" y1="43548" x2="63846" y2="48029"/>
                        <a14:foregroundMark x1="80462" y1="44624" x2="85385" y2="50000"/>
                        <a14:foregroundMark x1="83538" y1="60932" x2="83538" y2="62366"/>
                        <a14:foregroundMark x1="66462" y1="60394" x2="67846" y2="64695"/>
                        <a14:foregroundMark x1="71385" y1="81900" x2="71077" y2="91935"/>
                        <a14:foregroundMark x1="82154" y1="81004" x2="83846" y2="90502"/>
                        <a14:foregroundMark x1="80923" y1="89606" x2="80462" y2="91219"/>
                        <a14:foregroundMark x1="68923" y1="88889" x2="67231" y2="92115"/>
                        <a14:foregroundMark x1="70923" y1="92652" x2="68000" y2="93907"/>
                        <a14:foregroundMark x1="85538" y1="90143" x2="80462" y2="93548"/>
                        <a14:foregroundMark x1="80154" y1="93907" x2="78154" y2="93548"/>
                        <a14:foregroundMark x1="80923" y1="93907" x2="78462" y2="93548"/>
                        <a14:foregroundMark x1="75077" y1="35305" x2="74769" y2="52688"/>
                        <a14:foregroundMark x1="69692" y1="34229" x2="79231" y2="40681"/>
                        <a14:foregroundMark x1="73385" y1="32975" x2="75077" y2="39785"/>
                        <a14:foregroundMark x1="70568" y1="62076" x2="70568" y2="81038"/>
                        <a14:foregroundMark x1="77453" y1="43713" x2="83305" y2="54691"/>
                        <a14:foregroundMark x1="77625" y1="48703" x2="75043" y2="55888"/>
                        <a14:foregroundMark x1="70568" y1="43114" x2="73666" y2="47305"/>
                        <a14:foregroundMark x1="65060" y1="48703" x2="65577" y2="51497"/>
                        <a14:foregroundMark x1="79518" y1="23752" x2="76592" y2="29940"/>
                        <a14:foregroundMark x1="71601" y1="79840" x2="72806" y2="87425"/>
                        <a14:foregroundMark x1="83133" y1="44511" x2="83649" y2="4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2"/>
          <a:stretch/>
        </p:blipFill>
        <p:spPr>
          <a:xfrm>
            <a:off x="3759616" y="4097316"/>
            <a:ext cx="1180327" cy="207942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13" b="100000" l="769" r="52000">
                        <a14:foregroundMark x1="32615" y1="45161" x2="32615" y2="85663"/>
                        <a14:foregroundMark x1="22462" y1="47849" x2="27385" y2="59140"/>
                        <a14:foregroundMark x1="7231" y1="55197" x2="20923" y2="56631"/>
                        <a14:foregroundMark x1="22923" y1="47491" x2="16769" y2="53943"/>
                        <a14:foregroundMark x1="26462" y1="47670" x2="26462" y2="67204"/>
                        <a14:foregroundMark x1="24615" y1="56272" x2="24462" y2="66308"/>
                        <a14:foregroundMark x1="35846" y1="25627" x2="32308" y2="38172"/>
                        <a14:foregroundMark x1="24000" y1="24373" x2="20462" y2="30645"/>
                        <a14:foregroundMark x1="30923" y1="84767" x2="26000" y2="92115"/>
                        <a14:foregroundMark x1="31692" y1="86738" x2="29846" y2="94265"/>
                        <a14:foregroundMark x1="23231" y1="90681" x2="26462" y2="95341"/>
                        <a14:foregroundMark x1="24615" y1="90323" x2="27692" y2="90323"/>
                        <a14:foregroundMark x1="23385" y1="94444" x2="27231" y2="95520"/>
                        <a14:foregroundMark x1="40615" y1="84409" x2="43077" y2="94982"/>
                        <a14:foregroundMark x1="44923" y1="89247" x2="44615" y2="95341"/>
                        <a14:foregroundMark x1="41385" y1="91039" x2="40462" y2="94982"/>
                        <a14:foregroundMark x1="41385" y1="96057" x2="44462" y2="95520"/>
                        <a14:foregroundMark x1="39538" y1="51075" x2="39692" y2="5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9" r="48492"/>
          <a:stretch/>
        </p:blipFill>
        <p:spPr>
          <a:xfrm>
            <a:off x="5076823" y="3906590"/>
            <a:ext cx="1387041" cy="22701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5185" b="55000" l="0" r="31090">
                        <a14:foregroundMark x1="12877" y1="33981" x2="16009" y2="36389"/>
                        <a14:foregroundMark x1="3480" y1="26852" x2="1624" y2="26759"/>
                        <a14:foregroundMark x1="9629" y1="49444" x2="15661" y2="52407"/>
                        <a14:foregroundMark x1="14965" y1="50370" x2="16125" y2="52870"/>
                        <a14:foregroundMark x1="19722" y1="49907" x2="26102" y2="51481"/>
                        <a14:foregroundMark x1="24826" y1="49537" x2="25986" y2="51481"/>
                        <a14:foregroundMark x1="26218" y1="51574" x2="27030" y2="52778"/>
                        <a14:foregroundMark x1="16241" y1="53056" x2="15893" y2="5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40" r="69035" b="45401"/>
          <a:stretch/>
        </p:blipFill>
        <p:spPr>
          <a:xfrm>
            <a:off x="6839288" y="1795386"/>
            <a:ext cx="1447800" cy="22587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41" b="57130" l="66705" r="100000">
                        <a14:foregroundMark x1="71578" y1="24444" x2="69838" y2="25370"/>
                        <a14:foregroundMark x1="82947" y1="54074" x2="82715" y2="55093"/>
                        <a14:foregroundMark x1="98028" y1="48148" x2="99884" y2="47778"/>
                        <a14:foregroundMark x1="98028" y1="46296" x2="99072" y2="46852"/>
                        <a14:foregroundMark x1="96984" y1="45648" x2="97912" y2="46111"/>
                        <a14:foregroundMark x1="68794" y1="35278" x2="66705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86" t="13514" b="42181"/>
          <a:stretch/>
        </p:blipFill>
        <p:spPr>
          <a:xfrm>
            <a:off x="5420803" y="1866190"/>
            <a:ext cx="1350392" cy="23636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519" b="94167" l="50232" r="97216">
                        <a14:foregroundMark x1="66473" y1="70648" x2="68561" y2="74907"/>
                        <a14:foregroundMark x1="68794" y1="70833" x2="69838" y2="75093"/>
                        <a14:foregroundMark x1="69142" y1="70185" x2="69142" y2="74444"/>
                        <a14:foregroundMark x1="75406" y1="86296" x2="77610" y2="88611"/>
                        <a14:foregroundMark x1="70418" y1="88241" x2="72506" y2="89722"/>
                        <a14:foregroundMark x1="72506" y1="89907" x2="71346" y2="92130"/>
                        <a14:foregroundMark x1="77494" y1="87222" x2="78306" y2="89815"/>
                        <a14:foregroundMark x1="73434" y1="90463" x2="72738" y2="91667"/>
                        <a14:foregroundMark x1="74362" y1="89630" x2="73434" y2="90741"/>
                        <a14:foregroundMark x1="72622" y1="91852" x2="71926" y2="9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968" r="16519" b="8129"/>
          <a:stretch/>
        </p:blipFill>
        <p:spPr>
          <a:xfrm flipH="1">
            <a:off x="3925600" y="2099078"/>
            <a:ext cx="1477868" cy="2096210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8750" b="98750" l="15750" r="34625">
                        <a14:foregroundMark x1="27750" y1="92679" x2="33250" y2="94821"/>
                        <a14:foregroundMark x1="21625" y1="91429" x2="25625" y2="96786"/>
                        <a14:foregroundMark x1="24375" y1="71429" x2="24375" y2="76250"/>
                        <a14:foregroundMark x1="25125" y1="94107" x2="25625" y2="96964"/>
                        <a14:foregroundMark x1="31500" y1="92500" x2="32750" y2="93393"/>
                        <a14:backgroundMark x1="18500" y1="73571" x2="20000" y2="76964"/>
                        <a14:backgroundMark x1="26000" y1="77143" x2="31000" y2="76429"/>
                        <a14:backgroundMark x1="28500" y1="60357" x2="32750" y2="62679"/>
                        <a14:backgroundMark x1="21500" y1="60536" x2="22750" y2="60357"/>
                        <a14:backgroundMark x1="28000" y1="60000" x2="28875" y2="61964"/>
                        <a14:backgroundMark x1="31125" y1="59643" x2="31500" y2="62857"/>
                        <a14:backgroundMark x1="20250" y1="61964" x2="18625" y2="63393"/>
                        <a14:backgroundMark x1="22500" y1="76786" x2="23875" y2="77143"/>
                        <a14:backgroundMark x1="25250" y1="77321" x2="26250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8" t="59020" r="65179" b="1218"/>
          <a:stretch/>
        </p:blipFill>
        <p:spPr bwMode="auto">
          <a:xfrm>
            <a:off x="7116099" y="3948182"/>
            <a:ext cx="1144913" cy="208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778" l="1286" r="97000">
                        <a14:foregroundMark x1="25429" y1="36852" x2="58857" y2="39444"/>
                        <a14:foregroundMark x1="48429" y1="42593" x2="46143" y2="55556"/>
                        <a14:foregroundMark x1="34286" y1="42593" x2="34714" y2="57963"/>
                        <a14:foregroundMark x1="31000" y1="37593" x2="30571" y2="52685"/>
                        <a14:foregroundMark x1="33571" y1="34722" x2="43571" y2="34722"/>
                        <a14:foregroundMark x1="38429" y1="74815" x2="62571" y2="85370"/>
                        <a14:foregroundMark x1="47714" y1="82963" x2="37000" y2="90185"/>
                        <a14:foregroundMark x1="55429" y1="86111" x2="53571" y2="90648"/>
                        <a14:foregroundMark x1="19143" y1="42593" x2="32429" y2="3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469"/>
          <a:stretch/>
        </p:blipFill>
        <p:spPr bwMode="auto">
          <a:xfrm>
            <a:off x="8628742" y="3805005"/>
            <a:ext cx="1568787" cy="252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41" y="3424699"/>
            <a:ext cx="1986080" cy="74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488" y="3577099"/>
            <a:ext cx="1986080" cy="74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06" y="6150403"/>
            <a:ext cx="1320249" cy="49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75" y="6018992"/>
            <a:ext cx="1592826" cy="59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951" y="6136758"/>
            <a:ext cx="1522005" cy="56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02" y="5959325"/>
            <a:ext cx="1777433" cy="66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7500" b="97143" l="34750" r="55875">
                        <a14:foregroundMark x1="44125" y1="71964" x2="44500" y2="75357"/>
                        <a14:foregroundMark x1="43125" y1="71786" x2="43125" y2="75536"/>
                        <a14:foregroundMark x1="43000" y1="77143" x2="44500" y2="85357"/>
                        <a14:foregroundMark x1="42750" y1="81429" x2="43125" y2="85536"/>
                        <a14:foregroundMark x1="42500" y1="81786" x2="42250" y2="83393"/>
                        <a14:foregroundMark x1="36750" y1="68214" x2="41000" y2="74107"/>
                        <a14:foregroundMark x1="49125" y1="79643" x2="54750" y2="83393"/>
                        <a14:foregroundMark x1="45375" y1="73036" x2="45375" y2="75536"/>
                        <a14:foregroundMark x1="49000" y1="90714" x2="52875" y2="94643"/>
                        <a14:foregroundMark x1="45750" y1="90536" x2="46750" y2="91607"/>
                        <a14:foregroundMark x1="47250" y1="92321" x2="47875" y2="93571"/>
                        <a14:foregroundMark x1="52750" y1="94643" x2="52625" y2="96786"/>
                        <a14:foregroundMark x1="48125" y1="92321" x2="48000" y2="93036"/>
                        <a14:foregroundMark x1="53125" y1="84643" x2="53125" y2="85000"/>
                        <a14:backgroundMark x1="53000" y1="72500" x2="55500" y2="80536"/>
                        <a14:backgroundMark x1="51500" y1="74643" x2="53875" y2="79643"/>
                        <a14:backgroundMark x1="53875" y1="79643" x2="53875" y2="79643"/>
                        <a14:backgroundMark x1="50250" y1="75179" x2="52000" y2="78929"/>
                        <a14:backgroundMark x1="53000" y1="80536" x2="54125" y2="81071"/>
                        <a14:backgroundMark x1="49875" y1="80893" x2="51000" y2="86607"/>
                        <a14:backgroundMark x1="51000" y1="86607" x2="51000" y2="86607"/>
                        <a14:backgroundMark x1="49125" y1="80893" x2="49250" y2="82500"/>
                        <a14:backgroundMark x1="48250" y1="81071" x2="49750" y2="82679"/>
                        <a14:backgroundMark x1="38625" y1="76786" x2="41000" y2="87500"/>
                        <a14:backgroundMark x1="36125" y1="75179" x2="37875" y2="81964"/>
                        <a14:backgroundMark x1="39750" y1="77500" x2="42250" y2="83214"/>
                        <a14:backgroundMark x1="41625" y1="79286" x2="40875" y2="81607"/>
                        <a14:backgroundMark x1="39750" y1="76071" x2="41375" y2="78571"/>
                        <a14:backgroundMark x1="35625" y1="66964" x2="35625" y2="69107"/>
                        <a14:backgroundMark x1="39250" y1="67321" x2="39875" y2="71607"/>
                        <a14:backgroundMark x1="39250" y1="74821" x2="39750" y2="75536"/>
                        <a14:backgroundMark x1="52750" y1="96786" x2="53250" y2="96964"/>
                        <a14:backgroundMark x1="50375" y1="81607" x2="51250" y2="83393"/>
                        <a14:backgroundMark x1="49875" y1="59643" x2="53250" y2="63929"/>
                        <a14:backgroundMark x1="52375" y1="64643" x2="52000" y2="73571"/>
                        <a14:backgroundMark x1="51625" y1="64286" x2="51625" y2="66071"/>
                        <a14:backgroundMark x1="51625" y1="83571" x2="51875" y2="85536"/>
                        <a14:backgroundMark x1="49125" y1="83393" x2="49250" y2="85357"/>
                        <a14:backgroundMark x1="42125" y1="78571" x2="41625" y2="78393"/>
                        <a14:backgroundMark x1="39000" y1="77857" x2="39000" y2="87143"/>
                        <a14:backgroundMark x1="37750" y1="78750" x2="37750" y2="89107"/>
                        <a14:backgroundMark x1="51875" y1="68929" x2="51500" y2="69464"/>
                        <a14:backgroundMark x1="53250" y1="80893" x2="52250" y2="80179"/>
                        <a14:backgroundMark x1="36125" y1="70000" x2="35625" y2="69464"/>
                        <a14:backgroundMark x1="36875" y1="70179" x2="36500" y2="69643"/>
                        <a14:backgroundMark x1="51625" y1="82500" x2="50000" y2="80714"/>
                        <a14:backgroundMark x1="49750" y1="80536" x2="49125" y2="80179"/>
                        <a14:backgroundMark x1="48125" y1="80893" x2="47875" y2="80179"/>
                        <a14:backgroundMark x1="39125" y1="69464" x2="39375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00" t="58264" r="44166" b="2534"/>
          <a:stretch/>
        </p:blipFill>
        <p:spPr bwMode="auto">
          <a:xfrm flipH="1">
            <a:off x="1750395" y="4054167"/>
            <a:ext cx="1568764" cy="209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926" b="90000" l="11485" r="49768">
                        <a14:foregroundMark x1="36543" y1="66204" x2="36195" y2="70926"/>
                        <a14:foregroundMark x1="30626" y1="66204" x2="32831" y2="69815"/>
                        <a14:foregroundMark x1="36775" y1="64907" x2="38631" y2="67315"/>
                        <a14:foregroundMark x1="35151" y1="68796" x2="35499" y2="71944"/>
                        <a14:foregroundMark x1="34919" y1="68796" x2="34339" y2="73056"/>
                        <a14:foregroundMark x1="38399" y1="69630" x2="35731" y2="71759"/>
                        <a14:foregroundMark x1="21346" y1="62222" x2="21346" y2="62222"/>
                        <a14:foregroundMark x1="22390" y1="87870" x2="20302" y2="89537"/>
                        <a14:foregroundMark x1="29814" y1="86574" x2="30626" y2="8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50548" r="50000" b="8685"/>
          <a:stretch/>
        </p:blipFill>
        <p:spPr>
          <a:xfrm>
            <a:off x="2400164" y="1957258"/>
            <a:ext cx="1707626" cy="233568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" b="40093" l="34339" r="69142">
                        <a14:foregroundMark x1="48376" y1="33704" x2="43968" y2="34259"/>
                        <a14:foregroundMark x1="45940" y1="32778" x2="44432" y2="36204"/>
                        <a14:foregroundMark x1="47332" y1="34815" x2="45708" y2="37037"/>
                        <a14:foregroundMark x1="51276" y1="35741" x2="51276" y2="3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32" t="-1" r="31335" b="59096"/>
          <a:stretch/>
        </p:blipFill>
        <p:spPr>
          <a:xfrm flipH="1">
            <a:off x="8042976" y="2245339"/>
            <a:ext cx="1495553" cy="22325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3D6595-D6F4-58A3-8120-F1B957FCD730}"/>
              </a:ext>
            </a:extLst>
          </p:cNvPr>
          <p:cNvSpPr/>
          <p:nvPr/>
        </p:nvSpPr>
        <p:spPr>
          <a:xfrm>
            <a:off x="257175" y="276225"/>
            <a:ext cx="1228725" cy="485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5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Dùi trống rung động.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 mặt bị gõ rung động.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886324" y="514112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 đai trống rung động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463" y="516768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9576463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186779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1. Khi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rung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8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028700" y="4136983"/>
            <a:ext cx="482060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từ nước truyền tới tay em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3486150" y="5061954"/>
            <a:ext cx="592455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truyền từ nước sang cốc tới tay em.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495891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Nhiệt do e cảm nhận thấy</a:t>
            </a:r>
            <a:endParaRPr lang="vi-VN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51" y="4189971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37" y="4127457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771" y="4939445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9405785" y="611508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790950" y="1186779"/>
            <a:ext cx="4895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2. </a:t>
            </a: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 em cầm cốc nước nóng, nhiệt từ đâu truyền tới tay em?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8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 que sắt.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902055" y="49518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Đôi dép nhựa.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Đôi đũa nhôm.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43" y="4944443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9618957" y="607916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886200" y="1186779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 Trong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kém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5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69A67A-B173-4A86-8DB2-00402C6288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973" r="12452" b="25905"/>
          <a:stretch/>
        </p:blipFill>
        <p:spPr>
          <a:xfrm rot="16200000" flipH="1">
            <a:off x="2644605" y="-2689394"/>
            <a:ext cx="6902792" cy="12191999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840809" y="-303945"/>
            <a:ext cx="3142875" cy="36059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B7A392D0-B5DC-4AD6-AD03-20EA474BB0EB}"/>
              </a:ext>
            </a:extLst>
          </p:cNvPr>
          <p:cNvGrpSpPr/>
          <p:nvPr/>
        </p:nvGrpSpPr>
        <p:grpSpPr>
          <a:xfrm>
            <a:off x="4321302" y="1340582"/>
            <a:ext cx="3602567" cy="777054"/>
            <a:chOff x="4294717" y="1750325"/>
            <a:chExt cx="3602567" cy="777054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57519F3-23D1-4330-9549-E14F4B739976}"/>
                </a:ext>
              </a:extLst>
            </p:cNvPr>
            <p:cNvSpPr txBox="1"/>
            <p:nvPr/>
          </p:nvSpPr>
          <p:spPr>
            <a:xfrm>
              <a:off x="4623142" y="1750325"/>
              <a:ext cx="29877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KHOA HỌC</a:t>
              </a:r>
              <a:endParaRPr kumimoji="0" lang="zh-CN" alt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E7037433-BD07-42C9-BDA9-99E5286680B4}"/>
                </a:ext>
              </a:extLst>
            </p:cNvPr>
            <p:cNvSpPr/>
            <p:nvPr/>
          </p:nvSpPr>
          <p:spPr>
            <a:xfrm>
              <a:off x="4294717" y="2458197"/>
              <a:ext cx="3602567" cy="691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A1D471B-B5BC-8E45-BAB0-32DA22256ECA}"/>
              </a:ext>
            </a:extLst>
          </p:cNvPr>
          <p:cNvSpPr/>
          <p:nvPr/>
        </p:nvSpPr>
        <p:spPr>
          <a:xfrm>
            <a:off x="1937794" y="2705173"/>
            <a:ext cx="90478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 TẬP CUỐI HỌC KÌ 1</a:t>
            </a:r>
            <a:endParaRPr kumimoji="0" lang="en-VN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7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139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114425" y="4034802"/>
            <a:ext cx="490863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 sáng, nước, khí oxi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51861" y="4034802"/>
            <a:ext cx="5268689" cy="9848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Ánh sáng, nước, không khí, nhiệt độ, chất khoáng.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43150" y="5286376"/>
            <a:ext cx="6280231" cy="107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Ánh sáng, nước, khí các-bô-ních, chất khoáng, nhiệt độ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745" y="4477054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52" y="56816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9579540" y="601290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886200" y="1186779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4.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yếu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12573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sấu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5031922" y="49518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Hươu cao cổ.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04141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135" y="4982543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10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9558324" y="607916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886200" y="1186779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5.</a:t>
            </a: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Trong các loài vật dưới đây, loài vật nào ăn cỏ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08FBCD0-5411-F5B5-11F5-88C6F322CBC8}"/>
              </a:ext>
            </a:extLst>
          </p:cNvPr>
          <p:cNvGrpSpPr/>
          <p:nvPr/>
        </p:nvGrpSpPr>
        <p:grpSpPr>
          <a:xfrm>
            <a:off x="2157572" y="1000125"/>
            <a:ext cx="7767263" cy="5619283"/>
            <a:chOff x="6881361" y="1806847"/>
            <a:chExt cx="6516336" cy="471429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966B31D-16E2-A16C-A0C3-5CCA00E44311}"/>
                </a:ext>
              </a:extLst>
            </p:cNvPr>
            <p:cNvSpPr/>
            <p:nvPr/>
          </p:nvSpPr>
          <p:spPr>
            <a:xfrm>
              <a:off x="6881361" y="1806847"/>
              <a:ext cx="6516336" cy="2368638"/>
            </a:xfrm>
            <a:custGeom>
              <a:avLst/>
              <a:gdLst>
                <a:gd name="connsiteX0" fmla="*/ 0 w 6516336"/>
                <a:gd name="connsiteY0" fmla="*/ 394781 h 2368638"/>
                <a:gd name="connsiteX1" fmla="*/ 394781 w 6516336"/>
                <a:gd name="connsiteY1" fmla="*/ 0 h 2368638"/>
                <a:gd name="connsiteX2" fmla="*/ 6121555 w 6516336"/>
                <a:gd name="connsiteY2" fmla="*/ 0 h 2368638"/>
                <a:gd name="connsiteX3" fmla="*/ 6516336 w 6516336"/>
                <a:gd name="connsiteY3" fmla="*/ 394781 h 2368638"/>
                <a:gd name="connsiteX4" fmla="*/ 6516336 w 6516336"/>
                <a:gd name="connsiteY4" fmla="*/ 1973857 h 2368638"/>
                <a:gd name="connsiteX5" fmla="*/ 6121555 w 6516336"/>
                <a:gd name="connsiteY5" fmla="*/ 2368638 h 2368638"/>
                <a:gd name="connsiteX6" fmla="*/ 394781 w 6516336"/>
                <a:gd name="connsiteY6" fmla="*/ 2368638 h 2368638"/>
                <a:gd name="connsiteX7" fmla="*/ 0 w 6516336"/>
                <a:gd name="connsiteY7" fmla="*/ 1973857 h 2368638"/>
                <a:gd name="connsiteX8" fmla="*/ 0 w 6516336"/>
                <a:gd name="connsiteY8" fmla="*/ 394781 h 236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6336" h="2368638" fill="none" extrusionOk="0">
                  <a:moveTo>
                    <a:pt x="0" y="394781"/>
                  </a:moveTo>
                  <a:cubicBezTo>
                    <a:pt x="350" y="186227"/>
                    <a:pt x="179977" y="5417"/>
                    <a:pt x="394781" y="0"/>
                  </a:cubicBezTo>
                  <a:cubicBezTo>
                    <a:pt x="2449254" y="72427"/>
                    <a:pt x="5249073" y="61419"/>
                    <a:pt x="6121555" y="0"/>
                  </a:cubicBezTo>
                  <a:cubicBezTo>
                    <a:pt x="6333685" y="-40632"/>
                    <a:pt x="6476778" y="164784"/>
                    <a:pt x="6516336" y="394781"/>
                  </a:cubicBezTo>
                  <a:cubicBezTo>
                    <a:pt x="6466149" y="1134317"/>
                    <a:pt x="6508533" y="1601949"/>
                    <a:pt x="6516336" y="1973857"/>
                  </a:cubicBezTo>
                  <a:cubicBezTo>
                    <a:pt x="6521339" y="2166496"/>
                    <a:pt x="6319407" y="2346015"/>
                    <a:pt x="6121555" y="2368638"/>
                  </a:cubicBezTo>
                  <a:cubicBezTo>
                    <a:pt x="3719794" y="2398465"/>
                    <a:pt x="2140146" y="2289332"/>
                    <a:pt x="394781" y="2368638"/>
                  </a:cubicBezTo>
                  <a:cubicBezTo>
                    <a:pt x="216866" y="2364103"/>
                    <a:pt x="-24359" y="2196706"/>
                    <a:pt x="0" y="1973857"/>
                  </a:cubicBezTo>
                  <a:cubicBezTo>
                    <a:pt x="133024" y="1693006"/>
                    <a:pt x="-68750" y="594328"/>
                    <a:pt x="0" y="394781"/>
                  </a:cubicBezTo>
                  <a:close/>
                </a:path>
                <a:path w="6516336" h="2368638" stroke="0" extrusionOk="0">
                  <a:moveTo>
                    <a:pt x="0" y="394781"/>
                  </a:moveTo>
                  <a:cubicBezTo>
                    <a:pt x="33844" y="185974"/>
                    <a:pt x="192817" y="33477"/>
                    <a:pt x="394781" y="0"/>
                  </a:cubicBezTo>
                  <a:cubicBezTo>
                    <a:pt x="2338514" y="123000"/>
                    <a:pt x="5039980" y="-96860"/>
                    <a:pt x="6121555" y="0"/>
                  </a:cubicBezTo>
                  <a:cubicBezTo>
                    <a:pt x="6330326" y="-7058"/>
                    <a:pt x="6519457" y="170458"/>
                    <a:pt x="6516336" y="394781"/>
                  </a:cubicBezTo>
                  <a:cubicBezTo>
                    <a:pt x="6548280" y="1118842"/>
                    <a:pt x="6426631" y="1598871"/>
                    <a:pt x="6516336" y="1973857"/>
                  </a:cubicBezTo>
                  <a:cubicBezTo>
                    <a:pt x="6512782" y="2193177"/>
                    <a:pt x="6299017" y="2361998"/>
                    <a:pt x="6121555" y="2368638"/>
                  </a:cubicBezTo>
                  <a:cubicBezTo>
                    <a:pt x="5143256" y="2207931"/>
                    <a:pt x="2662967" y="2408305"/>
                    <a:pt x="394781" y="2368638"/>
                  </a:cubicBezTo>
                  <a:cubicBezTo>
                    <a:pt x="161550" y="2365568"/>
                    <a:pt x="-36261" y="2175462"/>
                    <a:pt x="0" y="1973857"/>
                  </a:cubicBezTo>
                  <a:cubicBezTo>
                    <a:pt x="-69340" y="1528096"/>
                    <a:pt x="80635" y="926052"/>
                    <a:pt x="0" y="394781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5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Trò chơi </a:t>
              </a:r>
              <a:r>
                <a:rPr lang="nl-NL" sz="54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“Em là tuyên truyền viên nhí”</a:t>
              </a:r>
              <a:endParaRPr lang="en-US" sz="5400" b="1" dirty="0">
                <a:solidFill>
                  <a:srgbClr val="002060"/>
                </a:solidFill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B85DB33-E5B6-F58E-F0F7-A0FA01E961F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B0AA86-C23E-0A0D-C477-65999DABF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D9581A2-C03C-B5D4-90A6-9E4B89567D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323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A3E357-D069-9D0E-96C6-F1FA4520D604}"/>
              </a:ext>
            </a:extLst>
          </p:cNvPr>
          <p:cNvSpPr/>
          <p:nvPr/>
        </p:nvSpPr>
        <p:spPr>
          <a:xfrm>
            <a:off x="1181100" y="1613042"/>
            <a:ext cx="10367052" cy="2835133"/>
          </a:xfrm>
          <a:custGeom>
            <a:avLst/>
            <a:gdLst>
              <a:gd name="connsiteX0" fmla="*/ 0 w 10367052"/>
              <a:gd name="connsiteY0" fmla="*/ 472532 h 2835133"/>
              <a:gd name="connsiteX1" fmla="*/ 472532 w 10367052"/>
              <a:gd name="connsiteY1" fmla="*/ 0 h 2835133"/>
              <a:gd name="connsiteX2" fmla="*/ 9894520 w 10367052"/>
              <a:gd name="connsiteY2" fmla="*/ 0 h 2835133"/>
              <a:gd name="connsiteX3" fmla="*/ 10367052 w 10367052"/>
              <a:gd name="connsiteY3" fmla="*/ 472532 h 2835133"/>
              <a:gd name="connsiteX4" fmla="*/ 10367052 w 10367052"/>
              <a:gd name="connsiteY4" fmla="*/ 2362601 h 2835133"/>
              <a:gd name="connsiteX5" fmla="*/ 9894520 w 10367052"/>
              <a:gd name="connsiteY5" fmla="*/ 2835133 h 2835133"/>
              <a:gd name="connsiteX6" fmla="*/ 472532 w 10367052"/>
              <a:gd name="connsiteY6" fmla="*/ 2835133 h 2835133"/>
              <a:gd name="connsiteX7" fmla="*/ 0 w 10367052"/>
              <a:gd name="connsiteY7" fmla="*/ 2362601 h 2835133"/>
              <a:gd name="connsiteX8" fmla="*/ 0 w 10367052"/>
              <a:gd name="connsiteY8" fmla="*/ 472532 h 28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7052" h="2835133" fill="none" extrusionOk="0">
                <a:moveTo>
                  <a:pt x="0" y="472532"/>
                </a:moveTo>
                <a:cubicBezTo>
                  <a:pt x="-685" y="233988"/>
                  <a:pt x="229164" y="-35517"/>
                  <a:pt x="472532" y="0"/>
                </a:cubicBezTo>
                <a:cubicBezTo>
                  <a:pt x="5043627" y="29483"/>
                  <a:pt x="5710360" y="4220"/>
                  <a:pt x="9894520" y="0"/>
                </a:cubicBezTo>
                <a:cubicBezTo>
                  <a:pt x="10169259" y="5186"/>
                  <a:pt x="10335316" y="252744"/>
                  <a:pt x="10367052" y="472532"/>
                </a:cubicBezTo>
                <a:cubicBezTo>
                  <a:pt x="10351110" y="999391"/>
                  <a:pt x="10267228" y="1680796"/>
                  <a:pt x="10367052" y="2362601"/>
                </a:cubicBezTo>
                <a:cubicBezTo>
                  <a:pt x="10390739" y="2636320"/>
                  <a:pt x="10182284" y="2859252"/>
                  <a:pt x="9894520" y="2835133"/>
                </a:cubicBezTo>
                <a:cubicBezTo>
                  <a:pt x="8021636" y="2869261"/>
                  <a:pt x="2938204" y="2712341"/>
                  <a:pt x="472532" y="2835133"/>
                </a:cubicBezTo>
                <a:cubicBezTo>
                  <a:pt x="199578" y="2859008"/>
                  <a:pt x="-14329" y="2647455"/>
                  <a:pt x="0" y="2362601"/>
                </a:cubicBezTo>
                <a:cubicBezTo>
                  <a:pt x="-162483" y="2045049"/>
                  <a:pt x="12474" y="1341684"/>
                  <a:pt x="0" y="472532"/>
                </a:cubicBezTo>
                <a:close/>
              </a:path>
              <a:path w="10367052" h="2835133" stroke="0" extrusionOk="0">
                <a:moveTo>
                  <a:pt x="0" y="472532"/>
                </a:moveTo>
                <a:cubicBezTo>
                  <a:pt x="-14345" y="235977"/>
                  <a:pt x="241884" y="16384"/>
                  <a:pt x="472532" y="0"/>
                </a:cubicBezTo>
                <a:cubicBezTo>
                  <a:pt x="3555361" y="-40312"/>
                  <a:pt x="6006545" y="-70188"/>
                  <a:pt x="9894520" y="0"/>
                </a:cubicBezTo>
                <a:cubicBezTo>
                  <a:pt x="10107400" y="-4525"/>
                  <a:pt x="10370463" y="204938"/>
                  <a:pt x="10367052" y="472532"/>
                </a:cubicBezTo>
                <a:cubicBezTo>
                  <a:pt x="10404659" y="767830"/>
                  <a:pt x="10391129" y="1586552"/>
                  <a:pt x="10367052" y="2362601"/>
                </a:cubicBezTo>
                <a:cubicBezTo>
                  <a:pt x="10364104" y="2658773"/>
                  <a:pt x="10103468" y="2835898"/>
                  <a:pt x="9894520" y="2835133"/>
                </a:cubicBezTo>
                <a:cubicBezTo>
                  <a:pt x="8571644" y="2852484"/>
                  <a:pt x="4889248" y="2958479"/>
                  <a:pt x="472532" y="2835133"/>
                </a:cubicBezTo>
                <a:cubicBezTo>
                  <a:pt x="217669" y="2809413"/>
                  <a:pt x="32013" y="2663553"/>
                  <a:pt x="0" y="2362601"/>
                </a:cubicBezTo>
                <a:cubicBezTo>
                  <a:pt x="6107" y="1809321"/>
                  <a:pt x="-133487" y="1093123"/>
                  <a:pt x="0" y="472532"/>
                </a:cubicBezTo>
                <a:close/>
              </a:path>
            </a:pathLst>
          </a:custGeom>
          <a:solidFill>
            <a:srgbClr val="E3FDFC"/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huyết trình về tranh, ảnh của mình tuyên truyền về các biện pháp bảo vệ các loài động vật và thực vật 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1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sp>
        <p:nvSpPr>
          <p:cNvPr id="24" name="卷形: 垂直 23">
            <a:extLst>
              <a:ext uri="{FF2B5EF4-FFF2-40B4-BE49-F238E27FC236}">
                <a16:creationId xmlns:a16="http://schemas.microsoft.com/office/drawing/2014/main" id="{AC74F51F-0E57-4709-8A89-C81D2F772D2A}"/>
              </a:ext>
            </a:extLst>
          </p:cNvPr>
          <p:cNvSpPr/>
          <p:nvPr/>
        </p:nvSpPr>
        <p:spPr>
          <a:xfrm rot="16200000">
            <a:off x="4442673" y="-2118250"/>
            <a:ext cx="2335206" cy="7673443"/>
          </a:xfrm>
          <a:prstGeom prst="verticalScroll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4C542F-B9C5-724F-9037-C6627BED44DD}"/>
              </a:ext>
            </a:extLst>
          </p:cNvPr>
          <p:cNvSpPr/>
          <p:nvPr/>
        </p:nvSpPr>
        <p:spPr>
          <a:xfrm>
            <a:off x="2151282" y="1137422"/>
            <a:ext cx="7143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itchFamily="2" charset="2"/>
              <a:buChar char="v"/>
            </a:pPr>
            <a:r>
              <a:rPr lang="vi-VN" sz="3600" b="1" dirty="0">
                <a:solidFill>
                  <a:srgbClr val="1A46A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 ăn của các loài động vật như thế nào? Nêu ví dụ?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1A46A5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卷形: 垂直 23">
            <a:extLst>
              <a:ext uri="{FF2B5EF4-FFF2-40B4-BE49-F238E27FC236}">
                <a16:creationId xmlns:a16="http://schemas.microsoft.com/office/drawing/2014/main" id="{79229823-B654-AC06-4D1D-A722B62FD440}"/>
              </a:ext>
            </a:extLst>
          </p:cNvPr>
          <p:cNvSpPr/>
          <p:nvPr/>
        </p:nvSpPr>
        <p:spPr>
          <a:xfrm rot="16200000">
            <a:off x="4985599" y="-356125"/>
            <a:ext cx="1477956" cy="7673443"/>
          </a:xfrm>
          <a:prstGeom prst="verticalScroll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34B450-3B37-D74E-B91A-8292D653ECAC}"/>
              </a:ext>
            </a:extLst>
          </p:cNvPr>
          <p:cNvSpPr/>
          <p:nvPr/>
        </p:nvSpPr>
        <p:spPr>
          <a:xfrm>
            <a:off x="2237006" y="3090047"/>
            <a:ext cx="7143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itchFamily="2" charset="2"/>
              <a:buChar char="v"/>
            </a:pPr>
            <a:r>
              <a:rPr lang="vi-VN" sz="3200" b="1" dirty="0">
                <a:solidFill>
                  <a:srgbClr val="1A46A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Loài động vật nào ăn sâu bọ?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1A46A5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卷形: 垂直 23">
            <a:extLst>
              <a:ext uri="{FF2B5EF4-FFF2-40B4-BE49-F238E27FC236}">
                <a16:creationId xmlns:a16="http://schemas.microsoft.com/office/drawing/2014/main" id="{D4F7328B-F5AB-E574-088C-E2C3566E0C2F}"/>
              </a:ext>
            </a:extLst>
          </p:cNvPr>
          <p:cNvSpPr/>
          <p:nvPr/>
        </p:nvSpPr>
        <p:spPr>
          <a:xfrm rot="16200000">
            <a:off x="5080848" y="1186925"/>
            <a:ext cx="1477956" cy="7673443"/>
          </a:xfrm>
          <a:prstGeom prst="verticalScroll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002AC5-5038-4B30-D834-5633C1599C18}"/>
              </a:ext>
            </a:extLst>
          </p:cNvPr>
          <p:cNvSpPr/>
          <p:nvPr/>
        </p:nvSpPr>
        <p:spPr>
          <a:xfrm>
            <a:off x="2179855" y="4490222"/>
            <a:ext cx="7143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itchFamily="2" charset="2"/>
              <a:buChar char="v"/>
            </a:pPr>
            <a:r>
              <a:rPr lang="vi-VN" sz="3200" b="1" dirty="0">
                <a:solidFill>
                  <a:srgbClr val="1A46A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sao gấu trúc là loài sinh vật cần được bảo tồn?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1A46A5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图片 24">
            <a:extLst>
              <a:ext uri="{FF2B5EF4-FFF2-40B4-BE49-F238E27FC236}">
                <a16:creationId xmlns:a16="http://schemas.microsoft.com/office/drawing/2014/main" id="{F2E50BA2-86D5-C811-CB7B-76359089F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48" y="3905250"/>
            <a:ext cx="2259160" cy="2507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36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5" grpId="0" animBg="1"/>
      <p:bldP spid="8" grpId="0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42DD699-E633-46B1-8B1B-0A79DC8516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28649" r="65180" b="54594"/>
          <a:stretch/>
        </p:blipFill>
        <p:spPr>
          <a:xfrm rot="16028255">
            <a:off x="555278" y="383888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0F8E89E3-8C3C-794F-9755-9C7E603B6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2475" y="2954467"/>
            <a:ext cx="3201685" cy="354014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CF5169-ABCE-B74A-8A6B-31EE9A6BAEA4}"/>
              </a:ext>
            </a:extLst>
          </p:cNvPr>
          <p:cNvGrpSpPr/>
          <p:nvPr/>
        </p:nvGrpSpPr>
        <p:grpSpPr>
          <a:xfrm rot="1254252">
            <a:off x="2462975" y="360220"/>
            <a:ext cx="6993205" cy="4577213"/>
            <a:chOff x="3937191" y="5399772"/>
            <a:chExt cx="4997672" cy="3587505"/>
          </a:xfrm>
        </p:grpSpPr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B9FC7707-EC8E-7248-8001-D9308E91E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921148">
              <a:off x="4291273" y="5399772"/>
              <a:ext cx="4511104" cy="3587505"/>
            </a:xfrm>
            <a:prstGeom prst="rect">
              <a:avLst/>
            </a:prstGeom>
          </p:spPr>
        </p:pic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252968ED-9662-8E48-B9E6-681CE9E468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05224">
              <a:off x="3937191" y="5791655"/>
              <a:ext cx="4997672" cy="233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 TẬP</a:t>
              </a:r>
              <a:endParaRPr kumimoji="0" lang="en-US" altLang="en-VN" sz="8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81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B2682A-CFC7-4496-B12C-53F0E10C48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B3A4EB5-E5BB-4A83-A6C5-BEF8B52F04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23499" y="3548718"/>
            <a:ext cx="3659922" cy="30129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07809B-953A-4903-A1FB-AF1B67824F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9122509" y="-217052"/>
            <a:ext cx="2946380" cy="33804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92797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10700318" y="4903545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CD28A11-45D3-4F03-8077-378C5DD115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5400000" flipH="1">
            <a:off x="3541765" y="-495482"/>
            <a:ext cx="1411730" cy="22609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673679-B62C-344E-A4C5-C43247ECCD7B}"/>
              </a:ext>
            </a:extLst>
          </p:cNvPr>
          <p:cNvSpPr/>
          <p:nvPr/>
        </p:nvSpPr>
        <p:spPr>
          <a:xfrm>
            <a:off x="3712191" y="2912414"/>
            <a:ext cx="66986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2000"/>
              </a:spcBef>
            </a:pPr>
            <a:r>
              <a:rPr lang="vi-VN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tập về chủ đề Năng lượng.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6CC98C-8F4C-AB4B-AF65-C250F943EA40}"/>
              </a:ext>
            </a:extLst>
          </p:cNvPr>
          <p:cNvGrpSpPr/>
          <p:nvPr/>
        </p:nvGrpSpPr>
        <p:grpSpPr>
          <a:xfrm>
            <a:off x="2027796" y="1568390"/>
            <a:ext cx="1695441" cy="1838404"/>
            <a:chOff x="3159088" y="2280236"/>
            <a:chExt cx="1695441" cy="1838404"/>
          </a:xfrm>
        </p:grpSpPr>
        <p:pic>
          <p:nvPicPr>
            <p:cNvPr id="17" name="图片 18">
              <a:extLst>
                <a:ext uri="{FF2B5EF4-FFF2-40B4-BE49-F238E27FC236}">
                  <a16:creationId xmlns:a16="http://schemas.microsoft.com/office/drawing/2014/main" id="{982E747A-574C-3442-8C7C-79E98AF74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5" t="28649" r="65180" b="54594"/>
            <a:stretch/>
          </p:blipFill>
          <p:spPr>
            <a:xfrm rot="16028255">
              <a:off x="3087607" y="2351717"/>
              <a:ext cx="1838404" cy="1695441"/>
            </a:xfrm>
            <a:prstGeom prst="ellipse">
              <a:avLst/>
            </a:prstGeo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41269FD2-C8E5-7D44-9709-1A1BA0EED4DB}"/>
                </a:ext>
              </a:extLst>
            </p:cNvPr>
            <p:cNvSpPr txBox="1"/>
            <p:nvPr/>
          </p:nvSpPr>
          <p:spPr>
            <a:xfrm>
              <a:off x="3398140" y="2966996"/>
              <a:ext cx="1059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字魂59号-创粗黑" panose="00000500000000000000" pitchFamily="2" charset="-122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5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27F53EA4-EC06-4478-8E19-94BCA4C64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ADFD93DD-0507-463E-9BEA-5543984CB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396584"/>
            <a:ext cx="1663545" cy="151787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6DD1F3A-3441-4602-839C-F16B31881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91150" y="3429000"/>
            <a:ext cx="4503549" cy="2001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2BE75-52D9-4C1D-BEFD-C779424BB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28790" y="200516"/>
            <a:ext cx="4934060" cy="2318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039BF6-000F-461D-AE45-82216A60FCA5}"/>
              </a:ext>
            </a:extLst>
          </p:cNvPr>
          <p:cNvSpPr txBox="1"/>
          <p:nvPr/>
        </p:nvSpPr>
        <p:spPr>
          <a:xfrm>
            <a:off x="5695951" y="3844450"/>
            <a:ext cx="38999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mang lại rất nhiều lợi ích cho con người: nghe được bài hát, học tập,.....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F935D-B285-4655-A6BF-16A0E5CF0549}"/>
              </a:ext>
            </a:extLst>
          </p:cNvPr>
          <p:cNvSpPr txBox="1"/>
          <p:nvPr/>
        </p:nvSpPr>
        <p:spPr>
          <a:xfrm>
            <a:off x="3109242" y="633248"/>
            <a:ext cx="4005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Âm thanh mang lại cho con người những lợi ích gì?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0DD5C5-088A-44F0-9D77-7694D178BB1B}"/>
              </a:ext>
            </a:extLst>
          </p:cNvPr>
          <p:cNvGrpSpPr/>
          <p:nvPr/>
        </p:nvGrpSpPr>
        <p:grpSpPr>
          <a:xfrm>
            <a:off x="2781462" y="1869657"/>
            <a:ext cx="2306257" cy="3701530"/>
            <a:chOff x="3528816" y="1219200"/>
            <a:chExt cx="3240675" cy="5201266"/>
          </a:xfrm>
        </p:grpSpPr>
        <p:pic>
          <p:nvPicPr>
            <p:cNvPr id="1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8747A001-F0E9-4F80-B393-79B2DB26C6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0EAF8CED-24A2-463A-8E09-08125BF8C3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375193-1742-450B-A24F-51F2B063FB51}"/>
              </a:ext>
            </a:extLst>
          </p:cNvPr>
          <p:cNvGrpSpPr/>
          <p:nvPr/>
        </p:nvGrpSpPr>
        <p:grpSpPr>
          <a:xfrm>
            <a:off x="9762792" y="2976152"/>
            <a:ext cx="2224944" cy="4092782"/>
            <a:chOff x="12843095" y="658761"/>
            <a:chExt cx="3036002" cy="5584723"/>
          </a:xfrm>
        </p:grpSpPr>
        <p:pic>
          <p:nvPicPr>
            <p:cNvPr id="14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E0B69F37-FBF7-4BEC-8917-B02E8B2D7C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9810ADC0-6903-46AA-BF73-EEEABAC53D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77BFB63B-1B38-4C88-853C-6D462406D6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17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65B6A1F6-CE77-4977-A72B-3E749CC81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A1EFA756-AD10-44A3-9049-8ADF0FAB4B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396584"/>
            <a:ext cx="1663545" cy="151787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61B44BA-4C94-4E4B-A0F3-9430868A4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9100" y="353226"/>
            <a:ext cx="5335801" cy="2318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B08038-A6D7-4EF9-9E75-350488E15985}"/>
              </a:ext>
            </a:extLst>
          </p:cNvPr>
          <p:cNvSpPr txBox="1"/>
          <p:nvPr/>
        </p:nvSpPr>
        <p:spPr>
          <a:xfrm>
            <a:off x="3165916" y="566509"/>
            <a:ext cx="43685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Nêu những điều em biết về âm thanh?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C2639F-1745-4C65-9622-B1AB04D20714}"/>
              </a:ext>
            </a:extLst>
          </p:cNvPr>
          <p:cNvGrpSpPr/>
          <p:nvPr/>
        </p:nvGrpSpPr>
        <p:grpSpPr>
          <a:xfrm>
            <a:off x="3069204" y="1851004"/>
            <a:ext cx="2306257" cy="3701530"/>
            <a:chOff x="3528816" y="1219200"/>
            <a:chExt cx="3240675" cy="5201266"/>
          </a:xfrm>
        </p:grpSpPr>
        <p:pic>
          <p:nvPicPr>
            <p:cNvPr id="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28A113A1-E2D7-496B-A47F-C2F0D3CE5D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4FCD6DA2-E5EE-485D-8DFC-ABA62F0E5E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FCCBDC32-814F-47F0-B72D-53BB089572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10176" y="2438548"/>
            <a:ext cx="4919784" cy="27811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1F0C33-9554-4614-8D2D-BA4C7CB29BAE}"/>
              </a:ext>
            </a:extLst>
          </p:cNvPr>
          <p:cNvGrpSpPr/>
          <p:nvPr/>
        </p:nvGrpSpPr>
        <p:grpSpPr>
          <a:xfrm>
            <a:off x="9977611" y="3070018"/>
            <a:ext cx="2224944" cy="4092782"/>
            <a:chOff x="12843095" y="658761"/>
            <a:chExt cx="3036002" cy="5584723"/>
          </a:xfrm>
        </p:grpSpPr>
        <p:pic>
          <p:nvPicPr>
            <p:cNvPr id="1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178B4B57-36A0-42B0-8B4E-60D7B96D7A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FCE5E3C8-6A59-42D5-BED5-3EAB1FBF53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8E1FBF60-A6C8-455E-B9DC-7F2E7F0569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60F8B4E-FDF7-436B-9C26-CC9669AA0C79}"/>
              </a:ext>
            </a:extLst>
          </p:cNvPr>
          <p:cNvSpPr txBox="1"/>
          <p:nvPr/>
        </p:nvSpPr>
        <p:spPr>
          <a:xfrm>
            <a:off x="5848350" y="2637621"/>
            <a:ext cx="39635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Em đã biết được:</a:t>
            </a:r>
          </a:p>
          <a:p>
            <a:pPr lvl="0"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+ Vật phát ra âm thanh.</a:t>
            </a:r>
          </a:p>
          <a:p>
            <a:pPr lvl="0"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+ Sự lan truyền âm thanh và âm thanh với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318602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86A44ED6-F8C3-4946-BC6A-A544E434C2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A0D0ED7E-3851-41A3-91A0-7B6E8D28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396584"/>
            <a:ext cx="1663545" cy="151787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94DF6F9-87C8-4FA0-BBA6-754744DBA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626" y="66675"/>
            <a:ext cx="5335801" cy="26050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1E3E97-6E53-4851-8DD7-5689D1A64375}"/>
              </a:ext>
            </a:extLst>
          </p:cNvPr>
          <p:cNvSpPr txBox="1"/>
          <p:nvPr/>
        </p:nvSpPr>
        <p:spPr>
          <a:xfrm>
            <a:off x="1914525" y="385534"/>
            <a:ext cx="46971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Nêu một số cách làm vật nóng lên, hoặc lạnh đi trong cuộc sống hàng ngày?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F2C9BC-18D0-45CE-A26A-09337F9859E3}"/>
              </a:ext>
            </a:extLst>
          </p:cNvPr>
          <p:cNvGrpSpPr/>
          <p:nvPr/>
        </p:nvGrpSpPr>
        <p:grpSpPr>
          <a:xfrm>
            <a:off x="2098730" y="1851004"/>
            <a:ext cx="2306257" cy="3701530"/>
            <a:chOff x="3528816" y="1219200"/>
            <a:chExt cx="3240675" cy="5201266"/>
          </a:xfrm>
        </p:grpSpPr>
        <p:pic>
          <p:nvPicPr>
            <p:cNvPr id="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9602B6DA-1550-4D46-94C0-F8A0675196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2B132C23-7C40-4906-A9A3-6658A46184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C43FA5DE-B548-47C3-A655-0EDD7DB181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97426" y="2476567"/>
            <a:ext cx="6285948" cy="30759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37E5D2-9493-4CFB-AD9E-BD32A9E13426}"/>
              </a:ext>
            </a:extLst>
          </p:cNvPr>
          <p:cNvGrpSpPr/>
          <p:nvPr/>
        </p:nvGrpSpPr>
        <p:grpSpPr>
          <a:xfrm>
            <a:off x="9977611" y="3070018"/>
            <a:ext cx="2224944" cy="4092782"/>
            <a:chOff x="12843095" y="658761"/>
            <a:chExt cx="3036002" cy="5584723"/>
          </a:xfrm>
        </p:grpSpPr>
        <p:pic>
          <p:nvPicPr>
            <p:cNvPr id="1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F91E3F3-35E7-4495-B409-92E58E65E6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32D371B8-2399-4594-B5EC-9FCCEB79F1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024964F2-4706-4668-B310-F1CB8F494A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1ADC620-AC2F-4652-8CCB-A49CB4AA8DB0}"/>
              </a:ext>
            </a:extLst>
          </p:cNvPr>
          <p:cNvSpPr txBox="1"/>
          <p:nvPr/>
        </p:nvSpPr>
        <p:spPr>
          <a:xfrm>
            <a:off x="4905375" y="2805468"/>
            <a:ext cx="55316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Làm vật nóng lên: Phơi thóc vào ngày nắng nóng; Nướng bánh trong lò nướng;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Làm vật lạnh đi: Cho thực phẩm vào tủ lạnh.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85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8B34CCDC-4BEA-4CB9-BF07-85685AEA7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BD5FA72F-A0B7-4917-BAE4-AE7EF198E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396584"/>
            <a:ext cx="1663545" cy="151787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B8AA7E4-E126-47EE-B3DE-42E4EBA42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626" y="353226"/>
            <a:ext cx="5335801" cy="2318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5D9C1D-F6C0-45E5-9293-5E4BA3EE984A}"/>
              </a:ext>
            </a:extLst>
          </p:cNvPr>
          <p:cNvSpPr txBox="1"/>
          <p:nvPr/>
        </p:nvSpPr>
        <p:spPr>
          <a:xfrm>
            <a:off x="2098730" y="934813"/>
            <a:ext cx="4368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thật là giỏi 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8BA524-E3A4-4C34-A8A2-3A9CEDE28036}"/>
              </a:ext>
            </a:extLst>
          </p:cNvPr>
          <p:cNvGrpSpPr/>
          <p:nvPr/>
        </p:nvGrpSpPr>
        <p:grpSpPr>
          <a:xfrm>
            <a:off x="2098730" y="1851004"/>
            <a:ext cx="2306257" cy="3701530"/>
            <a:chOff x="3528816" y="1219200"/>
            <a:chExt cx="3240675" cy="5201266"/>
          </a:xfrm>
        </p:grpSpPr>
        <p:pic>
          <p:nvPicPr>
            <p:cNvPr id="9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E316694F-00F1-4554-BEC6-7814079A37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432B5004-093D-480B-9A12-572304EEEB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40172C7F-6FFE-4200-A9C0-52AE47E514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86751" y="2437189"/>
            <a:ext cx="4606519" cy="22541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BE2AD35-C6A0-4AF0-90C1-A3A9F5483E0E}"/>
              </a:ext>
            </a:extLst>
          </p:cNvPr>
          <p:cNvGrpSpPr/>
          <p:nvPr/>
        </p:nvGrpSpPr>
        <p:grpSpPr>
          <a:xfrm>
            <a:off x="9977611" y="3070018"/>
            <a:ext cx="2224944" cy="4092782"/>
            <a:chOff x="12843095" y="658761"/>
            <a:chExt cx="3036002" cy="5584723"/>
          </a:xfrm>
        </p:grpSpPr>
        <p:pic>
          <p:nvPicPr>
            <p:cNvPr id="13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35AB686D-BF75-4D2D-904C-DAEA7BA994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6E97E163-7242-4624-A4BF-6898B5F135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93E31095-5F7D-4ADA-97BA-76CFD5BF0F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093649E-5ECF-4F1B-BF20-700EA49DB795}"/>
              </a:ext>
            </a:extLst>
          </p:cNvPr>
          <p:cNvSpPr txBox="1"/>
          <p:nvPr/>
        </p:nvSpPr>
        <p:spPr>
          <a:xfrm>
            <a:off x="5735263" y="3064942"/>
            <a:ext cx="40386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Chúng mình cùng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nhé !</a:t>
            </a:r>
          </a:p>
        </p:txBody>
      </p:sp>
    </p:spTree>
    <p:extLst>
      <p:ext uri="{BB962C8B-B14F-4D97-AF65-F5344CB8AC3E}">
        <p14:creationId xmlns:p14="http://schemas.microsoft.com/office/powerpoint/2010/main" val="11428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639</Words>
  <Application>Microsoft Office PowerPoint</Application>
  <PresentationFormat>Widescreen</PresentationFormat>
  <Paragraphs>69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微软雅黑</vt:lpstr>
      <vt:lpstr>宋体</vt:lpstr>
      <vt:lpstr>#9Slide03 Arima Madurai Medium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仓耳章鱼小丸子体 W01</vt:lpstr>
      <vt:lpstr>字魂59号-创粗黑</vt:lpstr>
      <vt:lpstr>Office 主题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TỐT NGHIỆP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28</cp:revision>
  <dcterms:created xsi:type="dcterms:W3CDTF">2023-10-04T01:29:42Z</dcterms:created>
  <dcterms:modified xsi:type="dcterms:W3CDTF">2025-12-19T06:28:44Z</dcterms:modified>
</cp:coreProperties>
</file>