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81" r:id="rId2"/>
    <p:sldId id="271" r:id="rId3"/>
    <p:sldId id="283" r:id="rId4"/>
    <p:sldId id="273" r:id="rId5"/>
    <p:sldId id="260" r:id="rId6"/>
    <p:sldId id="285" r:id="rId7"/>
    <p:sldId id="28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1AD5C-D328-48F3-A9B7-9C2697807153}" type="datetimeFigureOut">
              <a:rPr lang="en-US" smtClean="0"/>
              <a:t>19/12/2025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55346-954E-4BE8-B47D-C6797932A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5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181A2-C339-4C44-9C30-5505D2737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49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B0D1E-F729-400C-B3EC-692C73640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0B7DD-33E2-4E70-BF28-AAA81723C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E677E-24A8-4D84-8796-4C4DC526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90BAF-0423-40E3-81E1-522E9FF5D504}" type="datetimeFigureOut">
              <a:rPr lang="en-PH" smtClean="0"/>
              <a:t>19/12/2025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6FA6A-519A-4C0A-9B87-168F574E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B6BBF-4D72-4EAD-9287-B14FC07A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51FD0-1947-42E4-8AD4-F774DA8B4EB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594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CA3EF-7260-4500-A667-923DF22E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AB15A-2424-44CD-A013-4CAAC605F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7A8ED-35A0-4DFB-9674-7679B19A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90BAF-0423-40E3-81E1-522E9FF5D504}" type="datetimeFigureOut">
              <a:rPr lang="en-PH" smtClean="0"/>
              <a:t>19/12/2025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F7674-3AE8-4A10-847D-8D6B6073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A3A33-4ECC-4865-B63B-9465436E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51FD0-1947-42E4-8AD4-F774DA8B4EB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883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D8DD28-CC09-4910-A246-64D19793F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E7245-E6CE-4FAD-B63F-7B6783516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E7274-94BE-4F94-8B01-2383B879E2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90BAF-0423-40E3-81E1-522E9FF5D504}" type="datetimeFigureOut">
              <a:rPr lang="en-PH" smtClean="0"/>
              <a:t>19/12/2025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AEB2C-E59B-46D8-AD92-EB90275DE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40645-526A-40F5-9DC9-67DD37F2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51FD0-1947-42E4-8AD4-F774DA8B4EB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0475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8DCCE-9518-4EF5-9D2F-5D3699715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A4D81-2B6C-4824-9EB2-6FC8C56DC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77308-5AC7-4874-A0E9-BBF3F0D8B3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90BAF-0423-40E3-81E1-522E9FF5D504}" type="datetimeFigureOut">
              <a:rPr lang="en-PH" smtClean="0"/>
              <a:t>19/12/2025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5800E-6113-446A-A25F-49A960FA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732FF-42B9-4BB4-8BD3-E860A842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51FD0-1947-42E4-8AD4-F774DA8B4EB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8361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40B41-F559-4DB8-85F3-E5CD8F9D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B4B83-1E89-4544-96B1-E0D0D8226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4CC90-3AB8-4B22-82BF-BBB0A462B7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90BAF-0423-40E3-81E1-522E9FF5D504}" type="datetimeFigureOut">
              <a:rPr lang="en-PH" smtClean="0"/>
              <a:t>19/12/2025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C091-3E7F-4C32-BDC9-4C0D21C8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40279-8FB7-4ED8-8C64-0295FDD3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51FD0-1947-42E4-8AD4-F774DA8B4EB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4645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707A6-4A5B-4321-9D28-2F252DFF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3BFE7-F0D2-4850-BFD1-F8D0F22D3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2E97D-9AD0-4A42-95AA-FD7471B7F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43950-A962-4E0A-983C-E28F9F61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90BAF-0423-40E3-81E1-522E9FF5D504}" type="datetimeFigureOut">
              <a:rPr lang="en-PH" smtClean="0"/>
              <a:t>19/12/2025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B96D4-62D8-4D72-8A4C-46C31D96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9E9F8-030B-4773-AEF3-90AF93BF2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51FD0-1947-42E4-8AD4-F774DA8B4EB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517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1786-5C75-43E5-B815-0C85D71EB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BDF71-3BD8-4542-8220-F26C7572A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B0212E-AAC7-4056-88F9-5FDD47B10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0BA18-9FAE-44FD-8D7D-8ADE332192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7832B7-CAAE-4983-AC35-CDB0109AE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3B3F70-7EF0-4349-99EE-7D65386373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90BAF-0423-40E3-81E1-522E9FF5D504}" type="datetimeFigureOut">
              <a:rPr lang="en-PH" smtClean="0"/>
              <a:t>19/12/2025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D6865-6000-4E21-8190-8D927E83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1476E3-9128-4D2C-B69E-5C238E0A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51FD0-1947-42E4-8AD4-F774DA8B4EB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965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24497-5739-450A-B32A-00D83BE4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A427A-E6A5-4B5B-9135-66E0D6D6B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90BAF-0423-40E3-81E1-522E9FF5D504}" type="datetimeFigureOut">
              <a:rPr lang="en-PH" smtClean="0"/>
              <a:t>19/12/2025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DBAE8-B05A-4A91-940B-392B12BE0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263A10-9026-48D9-823A-9FBB44C3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51FD0-1947-42E4-8AD4-F774DA8B4EB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1042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589302-6033-44D7-9045-7353E80B2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90BAF-0423-40E3-81E1-522E9FF5D504}" type="datetimeFigureOut">
              <a:rPr lang="en-PH" smtClean="0"/>
              <a:t>19/12/2025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4D074-9AC9-42CC-B879-BE5355C24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1AD2F-FDF7-4CC6-BD82-5B3EBB71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51FD0-1947-42E4-8AD4-F774DA8B4EB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3307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DD28F-7057-451F-89DE-ABE1B5081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1DF0C-320F-4EF1-B346-246B9680E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C0FC2-4A81-4B0A-A52C-96221D016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3F12B-D8C2-4FC2-8A98-C337D2419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90BAF-0423-40E3-81E1-522E9FF5D504}" type="datetimeFigureOut">
              <a:rPr lang="en-PH" smtClean="0"/>
              <a:t>19/12/2025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FFF39-56E2-4304-8C84-BA4A3F065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851EE-8ED1-48F1-BF5B-2C0F970B7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51FD0-1947-42E4-8AD4-F774DA8B4EB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9700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CF207-8231-45CF-9B55-B77840DB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E7958A-532F-44E7-9958-DEBFFE58C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445CD0-A6CA-418F-B28B-93B58D0B0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874A-9A68-4F24-BCB4-E1F02F6E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90BAF-0423-40E3-81E1-522E9FF5D504}" type="datetimeFigureOut">
              <a:rPr lang="en-PH" smtClean="0"/>
              <a:t>19/12/2025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FB102-DF6A-426A-BB49-0DD9D528B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A6380-5829-42AA-B1D8-2F27AA44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51FD0-1947-42E4-8AD4-F774DA8B4EB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2266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E95D3C33-84AC-FBBA-9EF4-79496B43181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1174" y="400049"/>
            <a:ext cx="1514474" cy="15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B0C478-C035-FA6F-AA34-F931B2895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5" y="0"/>
            <a:ext cx="12192000" cy="7141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D62439-CF74-0E00-34EA-EDB8372EC665}"/>
              </a:ext>
            </a:extLst>
          </p:cNvPr>
          <p:cNvSpPr txBox="1"/>
          <p:nvPr/>
        </p:nvSpPr>
        <p:spPr>
          <a:xfrm>
            <a:off x="49875" y="1180698"/>
            <a:ext cx="12058650" cy="132343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A38FDC1-6A6C-54F5-7E8E-7326CD884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" y="2708730"/>
            <a:ext cx="1219199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thanh và sự truyền âm thanh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ình động con bướm">
            <a:extLst>
              <a:ext uri="{FF2B5EF4-FFF2-40B4-BE49-F238E27FC236}">
                <a16:creationId xmlns:a16="http://schemas.microsoft.com/office/drawing/2014/main" id="{F754281D-D15C-B244-9762-7C27AF54A0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5792">
            <a:off x="11159935" y="2674708"/>
            <a:ext cx="116205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Kết quả hình ảnh cho hình động con bướm">
            <a:extLst>
              <a:ext uri="{FF2B5EF4-FFF2-40B4-BE49-F238E27FC236}">
                <a16:creationId xmlns:a16="http://schemas.microsoft.com/office/drawing/2014/main" id="{FBF50010-B9A7-4DF3-1D67-9A0E7A5E93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1636">
            <a:off x="527214" y="84571"/>
            <a:ext cx="102301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1981" y="253961"/>
            <a:ext cx="508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vi-VN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PHƯỜNG HƯNG ĐẠO</a:t>
            </a:r>
          </a:p>
          <a:p>
            <a:pPr algn="ctr"/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 HỌC ĐA PHÚC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12624" y="830896"/>
            <a:ext cx="135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49950" y="4562240"/>
            <a:ext cx="6659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 THỰC HIỆN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PHẠM THỊ THU HƯƠNG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202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- 202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9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F4784D-A598-4BDF-8801-C21420646869}"/>
              </a:ext>
            </a:extLst>
          </p:cNvPr>
          <p:cNvSpPr/>
          <p:nvPr/>
        </p:nvSpPr>
        <p:spPr>
          <a:xfrm>
            <a:off x="151618" y="0"/>
            <a:ext cx="999460" cy="6858015"/>
          </a:xfrm>
          <a:custGeom>
            <a:avLst/>
            <a:gdLst>
              <a:gd name="connsiteX0" fmla="*/ 0 w 903767"/>
              <a:gd name="connsiteY0" fmla="*/ 0 h 6858000"/>
              <a:gd name="connsiteX1" fmla="*/ 903767 w 903767"/>
              <a:gd name="connsiteY1" fmla="*/ 0 h 6858000"/>
              <a:gd name="connsiteX2" fmla="*/ 903767 w 903767"/>
              <a:gd name="connsiteY2" fmla="*/ 6858000 h 6858000"/>
              <a:gd name="connsiteX3" fmla="*/ 0 w 903767"/>
              <a:gd name="connsiteY3" fmla="*/ 6858000 h 6858000"/>
              <a:gd name="connsiteX4" fmla="*/ 0 w 903767"/>
              <a:gd name="connsiteY4" fmla="*/ 0 h 6858000"/>
              <a:gd name="connsiteX0" fmla="*/ 0 w 903767"/>
              <a:gd name="connsiteY0" fmla="*/ 0 h 6858015"/>
              <a:gd name="connsiteX1" fmla="*/ 903767 w 903767"/>
              <a:gd name="connsiteY1" fmla="*/ 0 h 6858015"/>
              <a:gd name="connsiteX2" fmla="*/ 903767 w 903767"/>
              <a:gd name="connsiteY2" fmla="*/ 6858000 h 6858015"/>
              <a:gd name="connsiteX3" fmla="*/ 425302 w 903767"/>
              <a:gd name="connsiteY3" fmla="*/ 6273209 h 6858015"/>
              <a:gd name="connsiteX4" fmla="*/ 0 w 903767"/>
              <a:gd name="connsiteY4" fmla="*/ 6858000 h 6858015"/>
              <a:gd name="connsiteX5" fmla="*/ 0 w 903767"/>
              <a:gd name="connsiteY5" fmla="*/ 0 h 685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767" h="6858015">
                <a:moveTo>
                  <a:pt x="0" y="0"/>
                </a:moveTo>
                <a:lnTo>
                  <a:pt x="903767" y="0"/>
                </a:lnTo>
                <a:lnTo>
                  <a:pt x="903767" y="6858000"/>
                </a:lnTo>
                <a:cubicBezTo>
                  <a:pt x="744279" y="6861544"/>
                  <a:pt x="584790" y="6269665"/>
                  <a:pt x="425302" y="627320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7763B9"/>
          </a:solidFill>
          <a:ln>
            <a:solidFill>
              <a:srgbClr val="776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2366213B-CC3B-4DCC-94EE-78DC93779AFE}"/>
              </a:ext>
            </a:extLst>
          </p:cNvPr>
          <p:cNvSpPr/>
          <p:nvPr/>
        </p:nvSpPr>
        <p:spPr>
          <a:xfrm>
            <a:off x="-42648" y="1448076"/>
            <a:ext cx="1543050" cy="629660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776EBEC-8D4C-47B4-8AAB-34F92B4DF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24106" y="-1606259"/>
            <a:ext cx="6014623" cy="10070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8DA4FB-9BEA-4CF2-B756-0DA23C5678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2" r="-651" b="67301"/>
          <a:stretch/>
        </p:blipFill>
        <p:spPr>
          <a:xfrm>
            <a:off x="226046" y="38099"/>
            <a:ext cx="999460" cy="1235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62E03-7E54-4182-BAB6-2E974305E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26" y="19357"/>
            <a:ext cx="1254604" cy="12546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A80A3E-2867-44D6-95C7-29BDE33183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295" y="4645855"/>
            <a:ext cx="2487971" cy="248797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4CAC2C9-F15B-9B5D-BE29-BAFDF8E171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17216" y="3774461"/>
            <a:ext cx="3072370" cy="23856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B82F3A-7ABA-3D73-D162-EAA847C5D9D0}"/>
              </a:ext>
            </a:extLst>
          </p:cNvPr>
          <p:cNvSpPr txBox="1"/>
          <p:nvPr/>
        </p:nvSpPr>
        <p:spPr>
          <a:xfrm>
            <a:off x="2105025" y="2105025"/>
            <a:ext cx="8096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1: Âm thanh và nguồn phát âm thanh </a:t>
            </a:r>
            <a:endParaRPr lang="en-US" sz="4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83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F4784D-A598-4BDF-8801-C21420646869}"/>
              </a:ext>
            </a:extLst>
          </p:cNvPr>
          <p:cNvSpPr/>
          <p:nvPr/>
        </p:nvSpPr>
        <p:spPr>
          <a:xfrm>
            <a:off x="127591" y="0"/>
            <a:ext cx="999460" cy="6858015"/>
          </a:xfrm>
          <a:custGeom>
            <a:avLst/>
            <a:gdLst>
              <a:gd name="connsiteX0" fmla="*/ 0 w 903767"/>
              <a:gd name="connsiteY0" fmla="*/ 0 h 6858000"/>
              <a:gd name="connsiteX1" fmla="*/ 903767 w 903767"/>
              <a:gd name="connsiteY1" fmla="*/ 0 h 6858000"/>
              <a:gd name="connsiteX2" fmla="*/ 903767 w 903767"/>
              <a:gd name="connsiteY2" fmla="*/ 6858000 h 6858000"/>
              <a:gd name="connsiteX3" fmla="*/ 0 w 903767"/>
              <a:gd name="connsiteY3" fmla="*/ 6858000 h 6858000"/>
              <a:gd name="connsiteX4" fmla="*/ 0 w 903767"/>
              <a:gd name="connsiteY4" fmla="*/ 0 h 6858000"/>
              <a:gd name="connsiteX0" fmla="*/ 0 w 903767"/>
              <a:gd name="connsiteY0" fmla="*/ 0 h 6858015"/>
              <a:gd name="connsiteX1" fmla="*/ 903767 w 903767"/>
              <a:gd name="connsiteY1" fmla="*/ 0 h 6858015"/>
              <a:gd name="connsiteX2" fmla="*/ 903767 w 903767"/>
              <a:gd name="connsiteY2" fmla="*/ 6858000 h 6858015"/>
              <a:gd name="connsiteX3" fmla="*/ 425302 w 903767"/>
              <a:gd name="connsiteY3" fmla="*/ 6273209 h 6858015"/>
              <a:gd name="connsiteX4" fmla="*/ 0 w 903767"/>
              <a:gd name="connsiteY4" fmla="*/ 6858000 h 6858015"/>
              <a:gd name="connsiteX5" fmla="*/ 0 w 903767"/>
              <a:gd name="connsiteY5" fmla="*/ 0 h 685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767" h="6858015">
                <a:moveTo>
                  <a:pt x="0" y="0"/>
                </a:moveTo>
                <a:lnTo>
                  <a:pt x="903767" y="0"/>
                </a:lnTo>
                <a:lnTo>
                  <a:pt x="903767" y="6858000"/>
                </a:lnTo>
                <a:cubicBezTo>
                  <a:pt x="744279" y="6861544"/>
                  <a:pt x="584790" y="6269665"/>
                  <a:pt x="425302" y="627320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7763B9"/>
          </a:solidFill>
          <a:ln>
            <a:solidFill>
              <a:srgbClr val="776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2366213B-CC3B-4DCC-94EE-78DC93779AFE}"/>
              </a:ext>
            </a:extLst>
          </p:cNvPr>
          <p:cNvSpPr/>
          <p:nvPr/>
        </p:nvSpPr>
        <p:spPr>
          <a:xfrm>
            <a:off x="-66675" y="1448076"/>
            <a:ext cx="1543050" cy="629660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776EBEC-8D4C-47B4-8AAB-34F92B4DF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00079" y="-1606259"/>
            <a:ext cx="6014623" cy="10070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8DA4FB-9BEA-4CF2-B756-0DA23C5678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2" r="-651" b="67301"/>
          <a:stretch/>
        </p:blipFill>
        <p:spPr>
          <a:xfrm>
            <a:off x="202019" y="38099"/>
            <a:ext cx="999460" cy="1235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4A63AA-56F9-DA52-3346-B78ED4D1C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087" y="1857374"/>
            <a:ext cx="3316047" cy="3305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DF17D4-8199-0064-6F55-C68E2A63E22E}"/>
              </a:ext>
            </a:extLst>
          </p:cNvPr>
          <p:cNvSpPr txBox="1"/>
          <p:nvPr/>
        </p:nvSpPr>
        <p:spPr>
          <a:xfrm>
            <a:off x="5514973" y="1001181"/>
            <a:ext cx="5886451" cy="22814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mặt trống rung động thì trống kêu. Khi gõ mạnh thì mẩu giấy chuyển động nhanh hơn và tiếng trống kêu to hơn, ...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E28237-0067-32CF-FBA2-626F77BFA3CF}"/>
              </a:ext>
            </a:extLst>
          </p:cNvPr>
          <p:cNvSpPr txBox="1"/>
          <p:nvPr/>
        </p:nvSpPr>
        <p:spPr>
          <a:xfrm>
            <a:off x="5495923" y="3468156"/>
            <a:ext cx="5886451" cy="17366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 nhẹ một ngón tay lên mặt trên của trống khi gõ. Ngón tay có cảm giác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rung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4694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F4784D-A598-4BDF-8801-C21420646869}"/>
              </a:ext>
            </a:extLst>
          </p:cNvPr>
          <p:cNvSpPr/>
          <p:nvPr/>
        </p:nvSpPr>
        <p:spPr>
          <a:xfrm>
            <a:off x="127591" y="0"/>
            <a:ext cx="999460" cy="6858015"/>
          </a:xfrm>
          <a:custGeom>
            <a:avLst/>
            <a:gdLst>
              <a:gd name="connsiteX0" fmla="*/ 0 w 903767"/>
              <a:gd name="connsiteY0" fmla="*/ 0 h 6858000"/>
              <a:gd name="connsiteX1" fmla="*/ 903767 w 903767"/>
              <a:gd name="connsiteY1" fmla="*/ 0 h 6858000"/>
              <a:gd name="connsiteX2" fmla="*/ 903767 w 903767"/>
              <a:gd name="connsiteY2" fmla="*/ 6858000 h 6858000"/>
              <a:gd name="connsiteX3" fmla="*/ 0 w 903767"/>
              <a:gd name="connsiteY3" fmla="*/ 6858000 h 6858000"/>
              <a:gd name="connsiteX4" fmla="*/ 0 w 903767"/>
              <a:gd name="connsiteY4" fmla="*/ 0 h 6858000"/>
              <a:gd name="connsiteX0" fmla="*/ 0 w 903767"/>
              <a:gd name="connsiteY0" fmla="*/ 0 h 6858015"/>
              <a:gd name="connsiteX1" fmla="*/ 903767 w 903767"/>
              <a:gd name="connsiteY1" fmla="*/ 0 h 6858015"/>
              <a:gd name="connsiteX2" fmla="*/ 903767 w 903767"/>
              <a:gd name="connsiteY2" fmla="*/ 6858000 h 6858015"/>
              <a:gd name="connsiteX3" fmla="*/ 425302 w 903767"/>
              <a:gd name="connsiteY3" fmla="*/ 6273209 h 6858015"/>
              <a:gd name="connsiteX4" fmla="*/ 0 w 903767"/>
              <a:gd name="connsiteY4" fmla="*/ 6858000 h 6858015"/>
              <a:gd name="connsiteX5" fmla="*/ 0 w 903767"/>
              <a:gd name="connsiteY5" fmla="*/ 0 h 685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767" h="6858015">
                <a:moveTo>
                  <a:pt x="0" y="0"/>
                </a:moveTo>
                <a:lnTo>
                  <a:pt x="903767" y="0"/>
                </a:lnTo>
                <a:lnTo>
                  <a:pt x="903767" y="6858000"/>
                </a:lnTo>
                <a:cubicBezTo>
                  <a:pt x="744279" y="6861544"/>
                  <a:pt x="584790" y="6269665"/>
                  <a:pt x="425302" y="627320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7763B9"/>
          </a:solidFill>
          <a:ln>
            <a:solidFill>
              <a:srgbClr val="776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2366213B-CC3B-4DCC-94EE-78DC93779AFE}"/>
              </a:ext>
            </a:extLst>
          </p:cNvPr>
          <p:cNvSpPr/>
          <p:nvPr/>
        </p:nvSpPr>
        <p:spPr>
          <a:xfrm>
            <a:off x="-20068" y="2167469"/>
            <a:ext cx="1543050" cy="629660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776EBEC-8D4C-47B4-8AAB-34F92B4DFE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00079" y="-1606259"/>
            <a:ext cx="6014623" cy="10070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8DA4FB-9BEA-4CF2-B756-0DA23C5678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2" r="-651" b="67301"/>
          <a:stretch/>
        </p:blipFill>
        <p:spPr>
          <a:xfrm>
            <a:off x="202019" y="38099"/>
            <a:ext cx="999460" cy="123586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EB47868-1D3A-4580-BB1F-CA4623C60D51}"/>
              </a:ext>
            </a:extLst>
          </p:cNvPr>
          <p:cNvSpPr txBox="1"/>
          <p:nvPr/>
        </p:nvSpPr>
        <p:spPr>
          <a:xfrm>
            <a:off x="1833134" y="629480"/>
            <a:ext cx="9724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altLang="en-US" sz="36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 bàn tay vào cổ như hình 2 và hát một câu hát.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F83C17-D7B4-4755-B10A-97365E65C2D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" y="5502075"/>
            <a:ext cx="1451849" cy="1451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D355A7-3B1B-10C8-B05E-A3D2558C7C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3100" y="2219324"/>
            <a:ext cx="2990850" cy="30114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2D67FB-B36C-E9B4-638B-2E50C1FFABF7}"/>
              </a:ext>
            </a:extLst>
          </p:cNvPr>
          <p:cNvSpPr txBox="1"/>
          <p:nvPr/>
        </p:nvSpPr>
        <p:spPr>
          <a:xfrm>
            <a:off x="5457823" y="1896531"/>
            <a:ext cx="5962651" cy="3779758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có nghe thấy âm thanh không?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 em có cảm giác thế nào?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Âm thanh đó phát ra từ đâu?</a:t>
            </a:r>
          </a:p>
        </p:txBody>
      </p:sp>
    </p:spTree>
    <p:extLst>
      <p:ext uri="{BB962C8B-B14F-4D97-AF65-F5344CB8AC3E}">
        <p14:creationId xmlns:p14="http://schemas.microsoft.com/office/powerpoint/2010/main" val="243663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F4784D-A598-4BDF-8801-C21420646869}"/>
              </a:ext>
            </a:extLst>
          </p:cNvPr>
          <p:cNvSpPr/>
          <p:nvPr/>
        </p:nvSpPr>
        <p:spPr>
          <a:xfrm>
            <a:off x="127591" y="0"/>
            <a:ext cx="999460" cy="6858015"/>
          </a:xfrm>
          <a:custGeom>
            <a:avLst/>
            <a:gdLst>
              <a:gd name="connsiteX0" fmla="*/ 0 w 903767"/>
              <a:gd name="connsiteY0" fmla="*/ 0 h 6858000"/>
              <a:gd name="connsiteX1" fmla="*/ 903767 w 903767"/>
              <a:gd name="connsiteY1" fmla="*/ 0 h 6858000"/>
              <a:gd name="connsiteX2" fmla="*/ 903767 w 903767"/>
              <a:gd name="connsiteY2" fmla="*/ 6858000 h 6858000"/>
              <a:gd name="connsiteX3" fmla="*/ 0 w 903767"/>
              <a:gd name="connsiteY3" fmla="*/ 6858000 h 6858000"/>
              <a:gd name="connsiteX4" fmla="*/ 0 w 903767"/>
              <a:gd name="connsiteY4" fmla="*/ 0 h 6858000"/>
              <a:gd name="connsiteX0" fmla="*/ 0 w 903767"/>
              <a:gd name="connsiteY0" fmla="*/ 0 h 6858015"/>
              <a:gd name="connsiteX1" fmla="*/ 903767 w 903767"/>
              <a:gd name="connsiteY1" fmla="*/ 0 h 6858015"/>
              <a:gd name="connsiteX2" fmla="*/ 903767 w 903767"/>
              <a:gd name="connsiteY2" fmla="*/ 6858000 h 6858015"/>
              <a:gd name="connsiteX3" fmla="*/ 425302 w 903767"/>
              <a:gd name="connsiteY3" fmla="*/ 6273209 h 6858015"/>
              <a:gd name="connsiteX4" fmla="*/ 0 w 903767"/>
              <a:gd name="connsiteY4" fmla="*/ 6858000 h 6858015"/>
              <a:gd name="connsiteX5" fmla="*/ 0 w 903767"/>
              <a:gd name="connsiteY5" fmla="*/ 0 h 685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767" h="6858015">
                <a:moveTo>
                  <a:pt x="0" y="0"/>
                </a:moveTo>
                <a:lnTo>
                  <a:pt x="903767" y="0"/>
                </a:lnTo>
                <a:lnTo>
                  <a:pt x="903767" y="6858000"/>
                </a:lnTo>
                <a:cubicBezTo>
                  <a:pt x="744279" y="6861544"/>
                  <a:pt x="584790" y="6269665"/>
                  <a:pt x="425302" y="627320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7763B9"/>
          </a:solidFill>
          <a:ln>
            <a:solidFill>
              <a:srgbClr val="776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2366213B-CC3B-4DCC-94EE-78DC93779AFE}"/>
              </a:ext>
            </a:extLst>
          </p:cNvPr>
          <p:cNvSpPr/>
          <p:nvPr/>
        </p:nvSpPr>
        <p:spPr>
          <a:xfrm>
            <a:off x="-66675" y="2005749"/>
            <a:ext cx="1543050" cy="629660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776EBEC-8D4C-47B4-8AAB-34F92B4DF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00079" y="-1606259"/>
            <a:ext cx="6014623" cy="10070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8DA4FB-9BEA-4CF2-B756-0DA23C5678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2" r="-651" b="67301"/>
          <a:stretch/>
        </p:blipFill>
        <p:spPr>
          <a:xfrm>
            <a:off x="202019" y="38099"/>
            <a:ext cx="999460" cy="12358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0DC5B1-2A83-4588-8DEF-179290E0F00F}"/>
              </a:ext>
            </a:extLst>
          </p:cNvPr>
          <p:cNvSpPr txBox="1"/>
          <p:nvPr/>
        </p:nvSpPr>
        <p:spPr>
          <a:xfrm>
            <a:off x="1783438" y="2098149"/>
            <a:ext cx="94179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723900" algn="just"/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ta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hát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phổi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đới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rung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Rung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âm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kumimoji="0" lang="en-PH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C55735-0070-4590-988F-D5E4A690C8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5693">
            <a:off x="114974" y="4851400"/>
            <a:ext cx="2587499" cy="18361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11B908-21A1-4AB5-8C8F-AE0C2C3F7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970" y="-322036"/>
            <a:ext cx="2076759" cy="20767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24A39F-A1AB-0180-A8A9-82C72135C7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9526" y="700208"/>
            <a:ext cx="4657748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4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00078 0.14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F4784D-A598-4BDF-8801-C21420646869}"/>
              </a:ext>
            </a:extLst>
          </p:cNvPr>
          <p:cNvSpPr/>
          <p:nvPr/>
        </p:nvSpPr>
        <p:spPr>
          <a:xfrm>
            <a:off x="151618" y="0"/>
            <a:ext cx="999460" cy="6858015"/>
          </a:xfrm>
          <a:custGeom>
            <a:avLst/>
            <a:gdLst>
              <a:gd name="connsiteX0" fmla="*/ 0 w 903767"/>
              <a:gd name="connsiteY0" fmla="*/ 0 h 6858000"/>
              <a:gd name="connsiteX1" fmla="*/ 903767 w 903767"/>
              <a:gd name="connsiteY1" fmla="*/ 0 h 6858000"/>
              <a:gd name="connsiteX2" fmla="*/ 903767 w 903767"/>
              <a:gd name="connsiteY2" fmla="*/ 6858000 h 6858000"/>
              <a:gd name="connsiteX3" fmla="*/ 0 w 903767"/>
              <a:gd name="connsiteY3" fmla="*/ 6858000 h 6858000"/>
              <a:gd name="connsiteX4" fmla="*/ 0 w 903767"/>
              <a:gd name="connsiteY4" fmla="*/ 0 h 6858000"/>
              <a:gd name="connsiteX0" fmla="*/ 0 w 903767"/>
              <a:gd name="connsiteY0" fmla="*/ 0 h 6858015"/>
              <a:gd name="connsiteX1" fmla="*/ 903767 w 903767"/>
              <a:gd name="connsiteY1" fmla="*/ 0 h 6858015"/>
              <a:gd name="connsiteX2" fmla="*/ 903767 w 903767"/>
              <a:gd name="connsiteY2" fmla="*/ 6858000 h 6858015"/>
              <a:gd name="connsiteX3" fmla="*/ 425302 w 903767"/>
              <a:gd name="connsiteY3" fmla="*/ 6273209 h 6858015"/>
              <a:gd name="connsiteX4" fmla="*/ 0 w 903767"/>
              <a:gd name="connsiteY4" fmla="*/ 6858000 h 6858015"/>
              <a:gd name="connsiteX5" fmla="*/ 0 w 903767"/>
              <a:gd name="connsiteY5" fmla="*/ 0 h 685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767" h="6858015">
                <a:moveTo>
                  <a:pt x="0" y="0"/>
                </a:moveTo>
                <a:lnTo>
                  <a:pt x="903767" y="0"/>
                </a:lnTo>
                <a:lnTo>
                  <a:pt x="903767" y="6858000"/>
                </a:lnTo>
                <a:cubicBezTo>
                  <a:pt x="744279" y="6861544"/>
                  <a:pt x="584790" y="6269665"/>
                  <a:pt x="425302" y="627320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7763B9"/>
          </a:solidFill>
          <a:ln>
            <a:solidFill>
              <a:srgbClr val="776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2366213B-CC3B-4DCC-94EE-78DC93779AFE}"/>
              </a:ext>
            </a:extLst>
          </p:cNvPr>
          <p:cNvSpPr/>
          <p:nvPr/>
        </p:nvSpPr>
        <p:spPr>
          <a:xfrm>
            <a:off x="-42648" y="1448076"/>
            <a:ext cx="1543050" cy="629660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776EBEC-8D4C-47B4-8AAB-34F92B4DF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24106" y="-1606259"/>
            <a:ext cx="6014623" cy="10070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8DA4FB-9BEA-4CF2-B756-0DA23C5678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2" r="-651" b="67301"/>
          <a:stretch/>
        </p:blipFill>
        <p:spPr>
          <a:xfrm>
            <a:off x="226046" y="38099"/>
            <a:ext cx="999460" cy="1235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62E03-7E54-4182-BAB6-2E974305E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26" y="19357"/>
            <a:ext cx="1254604" cy="1254604"/>
          </a:xfrm>
          <a:prstGeom prst="rect">
            <a:avLst/>
          </a:prstGeom>
        </p:spPr>
      </p:pic>
      <p:sp>
        <p:nvSpPr>
          <p:cNvPr id="11" name="Google Shape;333;p9">
            <a:extLst>
              <a:ext uri="{FF2B5EF4-FFF2-40B4-BE49-F238E27FC236}">
                <a16:creationId xmlns:a16="http://schemas.microsoft.com/office/drawing/2014/main" id="{78C4ECD8-992A-CAA3-925D-E57C0172DADB}"/>
              </a:ext>
            </a:extLst>
          </p:cNvPr>
          <p:cNvSpPr/>
          <p:nvPr/>
        </p:nvSpPr>
        <p:spPr>
          <a:xfrm>
            <a:off x="973565" y="0"/>
            <a:ext cx="7151259" cy="3143250"/>
          </a:xfrm>
          <a:prstGeom prst="cloudCallout">
            <a:avLst>
              <a:gd name="adj1" fmla="val -48521"/>
              <a:gd name="adj2" fmla="val 49849"/>
            </a:avLst>
          </a:prstGeom>
          <a:solidFill>
            <a:srgbClr val="DDEAF6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34;p9">
            <a:extLst>
              <a:ext uri="{FF2B5EF4-FFF2-40B4-BE49-F238E27FC236}">
                <a16:creationId xmlns:a16="http://schemas.microsoft.com/office/drawing/2014/main" id="{865066B8-4476-B763-5D10-BC24E1D89C2A}"/>
              </a:ext>
            </a:extLst>
          </p:cNvPr>
          <p:cNvSpPr txBox="1"/>
          <p:nvPr/>
        </p:nvSpPr>
        <p:spPr>
          <a:xfrm>
            <a:off x="1779567" y="434876"/>
            <a:ext cx="6040458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2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Hãy</a:t>
            </a:r>
            <a:r>
              <a:rPr lang="en-US" sz="32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cho</a:t>
            </a:r>
            <a:r>
              <a:rPr lang="en-US" sz="32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biết</a:t>
            </a:r>
            <a:r>
              <a:rPr lang="en-US" sz="32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nguồn</a:t>
            </a:r>
            <a:r>
              <a:rPr lang="en-US" sz="32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phát</a:t>
            </a:r>
            <a:r>
              <a:rPr lang="en-US" sz="32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âm</a:t>
            </a:r>
            <a:r>
              <a:rPr lang="en-US" sz="32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thanh</a:t>
            </a:r>
            <a:r>
              <a:rPr lang="en-US" sz="32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ở </a:t>
            </a:r>
            <a:r>
              <a:rPr lang="en-US" sz="32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hai</a:t>
            </a:r>
            <a:r>
              <a:rPr lang="en-US" sz="32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thí</a:t>
            </a:r>
            <a:r>
              <a:rPr lang="en-US" sz="32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nghiệm</a:t>
            </a:r>
            <a:r>
              <a:rPr lang="en-US" sz="32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trên</a:t>
            </a:r>
            <a:r>
              <a:rPr lang="en-US" sz="32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. Khi </a:t>
            </a:r>
            <a:r>
              <a:rPr lang="en-US" sz="32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vật</a:t>
            </a:r>
            <a:r>
              <a:rPr lang="en-US" sz="32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phát</a:t>
            </a:r>
            <a:r>
              <a:rPr lang="en-US" sz="32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ra</a:t>
            </a:r>
            <a:r>
              <a:rPr lang="en-US" sz="32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âm</a:t>
            </a:r>
            <a:r>
              <a:rPr lang="en-US" sz="32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thanh</a:t>
            </a:r>
            <a:r>
              <a:rPr lang="en-US" sz="32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chúng</a:t>
            </a:r>
            <a:r>
              <a:rPr lang="en-US" sz="32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có</a:t>
            </a:r>
            <a:r>
              <a:rPr lang="en-US" sz="32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điểm</a:t>
            </a:r>
            <a:r>
              <a:rPr lang="en-US" sz="32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gì</a:t>
            </a:r>
            <a:r>
              <a:rPr lang="en-US" sz="32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giống</a:t>
            </a:r>
            <a:r>
              <a:rPr lang="en-US" sz="32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nhau</a:t>
            </a:r>
            <a:r>
              <a:rPr lang="en-US" sz="32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?</a:t>
            </a:r>
            <a:endParaRPr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Google Shape;335;p9">
            <a:extLst>
              <a:ext uri="{FF2B5EF4-FFF2-40B4-BE49-F238E27FC236}">
                <a16:creationId xmlns:a16="http://schemas.microsoft.com/office/drawing/2014/main" id="{1BBB9E24-976B-7C15-D4F5-E823000BC62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2743200"/>
            <a:ext cx="1913382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0E4E37A-AB09-583B-D88E-1A7C32C2700F}"/>
              </a:ext>
            </a:extLst>
          </p:cNvPr>
          <p:cNvSpPr txBox="1"/>
          <p:nvPr/>
        </p:nvSpPr>
        <p:spPr>
          <a:xfrm>
            <a:off x="3848100" y="3230031"/>
            <a:ext cx="7667625" cy="3371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Nguồn phát âm thanh ở thí nghiệm hình 1 là mặt trống bị gõ, ở thí nghiệm 2 là dây thanh đới khi bạn hát.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 giống nhau là chúng đều rung động khi phát ra âm thanh.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34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F4784D-A598-4BDF-8801-C21420646869}"/>
              </a:ext>
            </a:extLst>
          </p:cNvPr>
          <p:cNvSpPr/>
          <p:nvPr/>
        </p:nvSpPr>
        <p:spPr>
          <a:xfrm>
            <a:off x="151618" y="0"/>
            <a:ext cx="999460" cy="6858015"/>
          </a:xfrm>
          <a:custGeom>
            <a:avLst/>
            <a:gdLst>
              <a:gd name="connsiteX0" fmla="*/ 0 w 903767"/>
              <a:gd name="connsiteY0" fmla="*/ 0 h 6858000"/>
              <a:gd name="connsiteX1" fmla="*/ 903767 w 903767"/>
              <a:gd name="connsiteY1" fmla="*/ 0 h 6858000"/>
              <a:gd name="connsiteX2" fmla="*/ 903767 w 903767"/>
              <a:gd name="connsiteY2" fmla="*/ 6858000 h 6858000"/>
              <a:gd name="connsiteX3" fmla="*/ 0 w 903767"/>
              <a:gd name="connsiteY3" fmla="*/ 6858000 h 6858000"/>
              <a:gd name="connsiteX4" fmla="*/ 0 w 903767"/>
              <a:gd name="connsiteY4" fmla="*/ 0 h 6858000"/>
              <a:gd name="connsiteX0" fmla="*/ 0 w 903767"/>
              <a:gd name="connsiteY0" fmla="*/ 0 h 6858015"/>
              <a:gd name="connsiteX1" fmla="*/ 903767 w 903767"/>
              <a:gd name="connsiteY1" fmla="*/ 0 h 6858015"/>
              <a:gd name="connsiteX2" fmla="*/ 903767 w 903767"/>
              <a:gd name="connsiteY2" fmla="*/ 6858000 h 6858015"/>
              <a:gd name="connsiteX3" fmla="*/ 425302 w 903767"/>
              <a:gd name="connsiteY3" fmla="*/ 6273209 h 6858015"/>
              <a:gd name="connsiteX4" fmla="*/ 0 w 903767"/>
              <a:gd name="connsiteY4" fmla="*/ 6858000 h 6858015"/>
              <a:gd name="connsiteX5" fmla="*/ 0 w 903767"/>
              <a:gd name="connsiteY5" fmla="*/ 0 h 685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767" h="6858015">
                <a:moveTo>
                  <a:pt x="0" y="0"/>
                </a:moveTo>
                <a:lnTo>
                  <a:pt x="903767" y="0"/>
                </a:lnTo>
                <a:lnTo>
                  <a:pt x="903767" y="6858000"/>
                </a:lnTo>
                <a:cubicBezTo>
                  <a:pt x="744279" y="6861544"/>
                  <a:pt x="584790" y="6269665"/>
                  <a:pt x="425302" y="627320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7763B9"/>
          </a:solidFill>
          <a:ln>
            <a:solidFill>
              <a:srgbClr val="776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2366213B-CC3B-4DCC-94EE-78DC93779AFE}"/>
              </a:ext>
            </a:extLst>
          </p:cNvPr>
          <p:cNvSpPr/>
          <p:nvPr/>
        </p:nvSpPr>
        <p:spPr>
          <a:xfrm>
            <a:off x="-42648" y="1448076"/>
            <a:ext cx="1543050" cy="629660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776EBEC-8D4C-47B4-8AAB-34F92B4DF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24106" y="-1606259"/>
            <a:ext cx="6014623" cy="10070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8DA4FB-9BEA-4CF2-B756-0DA23C5678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2" r="-651" b="67301"/>
          <a:stretch/>
        </p:blipFill>
        <p:spPr>
          <a:xfrm>
            <a:off x="226046" y="38099"/>
            <a:ext cx="999460" cy="1235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62E03-7E54-4182-BAB6-2E974305E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26" y="19357"/>
            <a:ext cx="1254604" cy="1254604"/>
          </a:xfrm>
          <a:prstGeom prst="rect">
            <a:avLst/>
          </a:prstGeom>
        </p:spPr>
      </p:pic>
      <p:sp>
        <p:nvSpPr>
          <p:cNvPr id="11" name="Google Shape;333;p9">
            <a:extLst>
              <a:ext uri="{FF2B5EF4-FFF2-40B4-BE49-F238E27FC236}">
                <a16:creationId xmlns:a16="http://schemas.microsoft.com/office/drawing/2014/main" id="{78C4ECD8-992A-CAA3-925D-E57C0172DADB}"/>
              </a:ext>
            </a:extLst>
          </p:cNvPr>
          <p:cNvSpPr/>
          <p:nvPr/>
        </p:nvSpPr>
        <p:spPr>
          <a:xfrm>
            <a:off x="973565" y="0"/>
            <a:ext cx="7151259" cy="3143250"/>
          </a:xfrm>
          <a:prstGeom prst="cloudCallout">
            <a:avLst>
              <a:gd name="adj1" fmla="val -48521"/>
              <a:gd name="adj2" fmla="val 49849"/>
            </a:avLst>
          </a:prstGeom>
          <a:solidFill>
            <a:srgbClr val="DDEAF6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34;p9">
            <a:extLst>
              <a:ext uri="{FF2B5EF4-FFF2-40B4-BE49-F238E27FC236}">
                <a16:creationId xmlns:a16="http://schemas.microsoft.com/office/drawing/2014/main" id="{865066B8-4476-B763-5D10-BC24E1D89C2A}"/>
              </a:ext>
            </a:extLst>
          </p:cNvPr>
          <p:cNvSpPr txBox="1"/>
          <p:nvPr/>
        </p:nvSpPr>
        <p:spPr>
          <a:xfrm>
            <a:off x="1750992" y="434876"/>
            <a:ext cx="604045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Nêu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ví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khác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về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vật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phát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ra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âm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thanh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thì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rung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động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.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Google Shape;335;p9">
            <a:extLst>
              <a:ext uri="{FF2B5EF4-FFF2-40B4-BE49-F238E27FC236}">
                <a16:creationId xmlns:a16="http://schemas.microsoft.com/office/drawing/2014/main" id="{1BBB9E24-976B-7C15-D4F5-E823000BC62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2743200"/>
            <a:ext cx="1913382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0E4E37A-AB09-583B-D88E-1A7C32C2700F}"/>
              </a:ext>
            </a:extLst>
          </p:cNvPr>
          <p:cNvSpPr txBox="1"/>
          <p:nvPr/>
        </p:nvSpPr>
        <p:spPr>
          <a:xfrm>
            <a:off x="3848100" y="3230031"/>
            <a:ext cx="7667625" cy="3371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Gõ tay lên mặt bàn. Mặt bàn rung động và phát ra âm thanh.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Tiếng gió thổi vù vù. Không khí rung động phát ra âm thanh.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Tiếng hát phát ra từ loa. Màng loa rung động phát ra âm thanh.</a:t>
            </a:r>
          </a:p>
        </p:txBody>
      </p:sp>
    </p:spTree>
    <p:extLst>
      <p:ext uri="{BB962C8B-B14F-4D97-AF65-F5344CB8AC3E}">
        <p14:creationId xmlns:p14="http://schemas.microsoft.com/office/powerpoint/2010/main" val="477806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313</Words>
  <Application>Microsoft Office PowerPoint</Application>
  <PresentationFormat>Widescreen</PresentationFormat>
  <Paragraphs>23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31</cp:revision>
  <dcterms:created xsi:type="dcterms:W3CDTF">2023-08-09T15:24:36Z</dcterms:created>
  <dcterms:modified xsi:type="dcterms:W3CDTF">2025-12-19T15:26:04Z</dcterms:modified>
</cp:coreProperties>
</file>