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81" r:id="rId2"/>
    <p:sldId id="379" r:id="rId3"/>
    <p:sldId id="456" r:id="rId4"/>
    <p:sldId id="457" r:id="rId5"/>
    <p:sldId id="453" r:id="rId6"/>
    <p:sldId id="471" r:id="rId7"/>
    <p:sldId id="459" r:id="rId8"/>
    <p:sldId id="472" r:id="rId9"/>
    <p:sldId id="473" r:id="rId10"/>
    <p:sldId id="461" r:id="rId11"/>
    <p:sldId id="469" r:id="rId12"/>
    <p:sldId id="470" r:id="rId13"/>
    <p:sldId id="419" r:id="rId14"/>
    <p:sldId id="424" r:id="rId15"/>
    <p:sldId id="465" r:id="rId16"/>
    <p:sldId id="476" r:id="rId17"/>
    <p:sldId id="466" r:id="rId18"/>
    <p:sldId id="479" r:id="rId19"/>
    <p:sldId id="4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61" d="100"/>
          <a:sy n="61" d="100"/>
        </p:scale>
        <p:origin x="102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B52FD-13E3-4FD9-96AB-C36197210887}" type="datetimeFigureOut">
              <a:rPr lang="en-US" smtClean="0"/>
              <a:t>19/12/2025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19B2-1414-4BFB-8731-0F52B2408871}" type="slidenum">
              <a:rPr lang="en-US" smtClean="0"/>
              <a:t>‹#›</a:t>
            </a:fld>
            <a:endParaRPr lang="en-US"/>
          </a:p>
        </p:txBody>
      </p:sp>
    </p:spTree>
    <p:extLst>
      <p:ext uri="{BB962C8B-B14F-4D97-AF65-F5344CB8AC3E}">
        <p14:creationId xmlns:p14="http://schemas.microsoft.com/office/powerpoint/2010/main" val="21775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53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366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52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loa</a:t>
            </a:r>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04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33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0F2419B2-1414-4BFB-8731-0F52B2408871}" type="slidenum">
              <a:rPr lang="en-US" smtClean="0"/>
              <a:t>18</a:t>
            </a:fld>
            <a:endParaRPr lang="en-US"/>
          </a:p>
        </p:txBody>
      </p:sp>
    </p:spTree>
    <p:extLst>
      <p:ext uri="{BB962C8B-B14F-4D97-AF65-F5344CB8AC3E}">
        <p14:creationId xmlns:p14="http://schemas.microsoft.com/office/powerpoint/2010/main" val="345375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025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165" rtl="0" eaLnBrk="1" fontAlgn="auto" latinLnBrk="0" hangingPunct="1">
              <a:lnSpc>
                <a:spcPct val="100000"/>
              </a:lnSpc>
              <a:spcBef>
                <a:spcPts val="0"/>
              </a:spcBef>
              <a:spcAft>
                <a:spcPts val="0"/>
              </a:spcAft>
              <a:buClrTx/>
              <a:buSzTx/>
              <a:buFontTx/>
              <a:buNone/>
              <a:tabLst/>
              <a:defRPr/>
            </a:pPr>
            <a:r>
              <a:rPr lang="en-US" altLang="zh-CN" dirty="0" err="1"/>
              <a:t>Bấm</a:t>
            </a:r>
            <a:r>
              <a:rPr lang="en-US" altLang="zh-CN" dirty="0"/>
              <a:t> </a:t>
            </a:r>
            <a:r>
              <a:rPr lang="en-US" altLang="zh-CN" dirty="0" err="1"/>
              <a:t>vào</a:t>
            </a:r>
            <a:r>
              <a:rPr lang="en-US" altLang="zh-CN" dirty="0"/>
              <a:t> </a:t>
            </a:r>
            <a:r>
              <a:rPr lang="en-US" altLang="zh-CN" dirty="0" err="1"/>
              <a:t>cái</a:t>
            </a:r>
            <a:r>
              <a:rPr lang="en-US" altLang="zh-CN" dirty="0"/>
              <a:t> loa -</a:t>
            </a:r>
            <a:r>
              <a:rPr lang="en-US" altLang="zh-CN" dirty="0">
                <a:sym typeface="Wingdings" panose="05000000000000000000" pitchFamily="2" charset="2"/>
              </a:rPr>
              <a:t> </a:t>
            </a:r>
            <a:r>
              <a:rPr lang="en-US" altLang="zh-CN" dirty="0" err="1">
                <a:sym typeface="Wingdings" panose="05000000000000000000" pitchFamily="2" charset="2"/>
              </a:rPr>
              <a:t>phát</a:t>
            </a:r>
            <a:r>
              <a:rPr lang="en-US" altLang="zh-CN" dirty="0">
                <a:sym typeface="Wingdings" panose="05000000000000000000" pitchFamily="2" charset="2"/>
              </a:rPr>
              <a:t> </a:t>
            </a:r>
            <a:r>
              <a:rPr lang="en-US" altLang="zh-CN" dirty="0" err="1">
                <a:sym typeface="Wingdings" panose="05000000000000000000" pitchFamily="2" charset="2"/>
              </a:rPr>
              <a:t>ra</a:t>
            </a:r>
            <a:r>
              <a:rPr lang="en-US" altLang="zh-CN" dirty="0">
                <a:sym typeface="Wingdings" panose="05000000000000000000" pitchFamily="2" charset="2"/>
              </a:rPr>
              <a:t> </a:t>
            </a:r>
            <a:r>
              <a:rPr lang="en-US" altLang="zh-CN" dirty="0" err="1">
                <a:sym typeface="Wingdings" panose="05000000000000000000" pitchFamily="2" charset="2"/>
              </a:rPr>
              <a:t>âm</a:t>
            </a:r>
            <a:r>
              <a:rPr lang="en-US" altLang="zh-CN" dirty="0">
                <a:sym typeface="Wingdings" panose="05000000000000000000" pitchFamily="2" charset="2"/>
              </a:rPr>
              <a:t> </a:t>
            </a:r>
            <a:r>
              <a:rPr lang="en-US" altLang="zh-CN" dirty="0" err="1">
                <a:sym typeface="Wingdings" panose="05000000000000000000" pitchFamily="2" charset="2"/>
              </a:rPr>
              <a:t>thanh</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690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616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27354530-C16A-4B22-8B39-4DA203C271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196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7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3485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165"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1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52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685165" rtl="0" eaLnBrk="1" fontAlgn="base" latinLnBrk="0" hangingPunct="1">
              <a:lnSpc>
                <a:spcPct val="100000"/>
              </a:lnSpc>
              <a:spcBef>
                <a:spcPct val="0"/>
              </a:spcBef>
              <a:spcAft>
                <a:spcPct val="0"/>
              </a:spcAft>
              <a:buClrTx/>
              <a:buSzTx/>
              <a:buFontTx/>
              <a:buNone/>
              <a:tabLst/>
              <a:defRPr/>
            </a:pPr>
            <a:fld id="{F33B1FEA-CC9F-4741-9E72-6DEBC4A85B1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165"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9061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39380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3430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5672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304446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94166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81168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149691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4895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566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2891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2025/12/19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205702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12699" y="0"/>
            <a:ext cx="12204700" cy="685588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12699" y="1371695"/>
            <a:ext cx="8113788" cy="5484189"/>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36131" y="5624364"/>
            <a:ext cx="6155869" cy="141417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98805" y="192505"/>
            <a:ext cx="1196140" cy="1196140"/>
          </a:xfrm>
          <a:prstGeom prst="rect">
            <a:avLst/>
          </a:prstGeom>
        </p:spPr>
      </p:pic>
    </p:spTree>
    <p:extLst>
      <p:ext uri="{BB962C8B-B14F-4D97-AF65-F5344CB8AC3E}">
        <p14:creationId xmlns:p14="http://schemas.microsoft.com/office/powerpoint/2010/main" val="3254358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4.mp3"/><Relationship Id="rId7" Type="http://schemas.openxmlformats.org/officeDocument/2006/relationships/image" Target="../media/image31.png"/><Relationship Id="rId2" Type="http://schemas.microsoft.com/office/2007/relationships/media" Target="../media/media4.mp3"/><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7.png"/><Relationship Id="rId12" Type="http://schemas.openxmlformats.org/officeDocument/2006/relationships/image" Target="../media/image1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notesSlide" Target="../notesSlides/notesSlide1.xml"/><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audio" Target="../media/media2.mp3"/><Relationship Id="rId7" Type="http://schemas.openxmlformats.org/officeDocument/2006/relationships/image" Target="../media/image7.png"/><Relationship Id="rId12" Type="http://schemas.openxmlformats.org/officeDocument/2006/relationships/image" Target="../media/image11.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audio" Target="../media/media3.mp3"/><Relationship Id="rId7" Type="http://schemas.openxmlformats.org/officeDocument/2006/relationships/image" Target="../media/image15.png"/><Relationship Id="rId12" Type="http://schemas.openxmlformats.org/officeDocument/2006/relationships/image" Target="../media/image10.png"/><Relationship Id="rId2" Type="http://schemas.microsoft.com/office/2007/relationships/media" Target="../media/media3.mp3"/><Relationship Id="rId16" Type="http://schemas.openxmlformats.org/officeDocument/2006/relationships/image" Target="../media/image13.png"/><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notesSlide" Target="../notesSlides/notesSlide3.xml"/><Relationship Id="rId15" Type="http://schemas.microsoft.com/office/2007/relationships/hdphoto" Target="../media/hdphoto3.wdp"/><Relationship Id="rId10" Type="http://schemas.openxmlformats.org/officeDocument/2006/relationships/image" Target="../media/image8.png"/><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Âm thanh và sự truyền âm thanh(T2)</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rot="21163164">
            <a:off x="2702104" y="414190"/>
            <a:ext cx="5271082" cy="3664650"/>
            <a:chOff x="4559996" y="1856918"/>
            <a:chExt cx="4014156" cy="3370288"/>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256">
                <a:defRPr/>
              </a:pPr>
              <a:endParaRPr lang="zh-CN" altLang="en-US" sz="1350">
                <a:solidFill>
                  <a:prstClr val="white"/>
                </a:solidFill>
                <a:latin typeface="Calibri"/>
                <a:ea typeface="宋体" panose="02010600030101010101" pitchFamily="2" charset="-122"/>
              </a:endParaRPr>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Thí</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nghiệm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trên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thấy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âm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thanh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thể</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lan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truyền</a:t>
              </a:r>
              <a:r>
                <a:rPr lang="en-US" sz="3200" b="1" dirty="0">
                  <a:solidFill>
                    <a:srgbClr val="002060"/>
                  </a:solidFill>
                  <a:effectLst/>
                  <a:latin typeface="Cambria" panose="02040503050406030204" pitchFamily="18" charset="0"/>
                  <a:ea typeface="Cambria" panose="02040503050406030204" pitchFamily="18" charset="0"/>
                </a:rPr>
                <a:t> qua </a:t>
              </a:r>
              <a:r>
                <a:rPr lang="en-US" sz="3200" b="1" dirty="0" err="1">
                  <a:solidFill>
                    <a:srgbClr val="002060"/>
                  </a:solidFill>
                  <a:effectLst/>
                  <a:latin typeface="Cambria" panose="02040503050406030204" pitchFamily="18" charset="0"/>
                  <a:ea typeface="Cambria" panose="02040503050406030204" pitchFamily="18" charset="0"/>
                </a:rPr>
                <a:t>môi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trường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chất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nào</a:t>
              </a:r>
              <a:r>
                <a:rPr lang="en-US" sz="3200" b="1" dirty="0">
                  <a:solidFill>
                    <a:srgbClr val="002060"/>
                  </a:solidFill>
                  <a:effectLst/>
                  <a:latin typeface="Cambria" panose="02040503050406030204" pitchFamily="18" charset="0"/>
                  <a:ea typeface="Cambria" panose="02040503050406030204" pitchFamily="18" charset="0"/>
                </a:rPr>
                <a:t>?</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834" y="1407529"/>
            <a:ext cx="4148218" cy="5942107"/>
          </a:xfrm>
          <a:prstGeom prst="rect">
            <a:avLst/>
          </a:prstGeom>
        </p:spPr>
      </p:pic>
      <p:sp>
        <p:nvSpPr>
          <p:cNvPr id="2" name="Rounded Rectangular Callout 9">
            <a:extLst>
              <a:ext uri="{FF2B5EF4-FFF2-40B4-BE49-F238E27FC236}">
                <a16:creationId xmlns:a16="http://schemas.microsoft.com/office/drawing/2014/main" id="{03999825-EA80-2505-5DF7-F87043609087}"/>
              </a:ext>
            </a:extLst>
          </p:cNvPr>
          <p:cNvSpPr/>
          <p:nvPr/>
        </p:nvSpPr>
        <p:spPr>
          <a:xfrm>
            <a:off x="1160976" y="4689376"/>
            <a:ext cx="6380255" cy="1339691"/>
          </a:xfrm>
          <a:prstGeom prst="wedgeRoundRectCallout">
            <a:avLst>
              <a:gd name="adj1" fmla="val 29101"/>
              <a:gd name="adj2" fmla="val 48718"/>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199" b="1">
                <a:solidFill>
                  <a:srgbClr val="FF0000"/>
                </a:solidFill>
                <a:latin typeface="Arial" panose="020B0604020202020204" pitchFamily="34" charset="0"/>
                <a:cs typeface="Arial" panose="020B0604020202020204" pitchFamily="34" charset="0"/>
              </a:rPr>
              <a:t>Âm thanh có thể lan truyền qua chất lỏng, chất rắn.</a:t>
            </a:r>
            <a:endParaRPr lang="vi-VN" sz="3199"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26058" y="415466"/>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Các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em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hãy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lấy</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những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ví</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dụ</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trong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thực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tế</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chứng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tỏ</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sự</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lan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truyền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của</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âm</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thanh</a:t>
            </a:r>
            <a:r>
              <a:rPr lang="en-US" sz="3732" b="1" dirty="0">
                <a:solidFill>
                  <a:srgbClr val="4472C4">
                    <a:lumMod val="50000"/>
                  </a:srgbClr>
                </a:solidFill>
                <a:latin typeface="Arial" panose="020B0604020202020204" pitchFamily="34" charset="0"/>
                <a:cs typeface="Arial" panose="020B0604020202020204" pitchFamily="34" charset="0"/>
              </a:rPr>
              <a:t> qua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rắn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và</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chất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lỏng</a:t>
            </a:r>
            <a:r>
              <a:rPr lang="en-US" sz="3732" b="1" dirty="0">
                <a:solidFill>
                  <a:srgbClr val="4472C4">
                    <a:lumMod val="50000"/>
                  </a:srgbClr>
                </a:solidFill>
                <a:latin typeface="Arial" panose="020B0604020202020204" pitchFamily="34" charset="0"/>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0570" y="632516"/>
            <a:ext cx="11982819" cy="769965"/>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C00000"/>
                </a:solidFill>
                <a:latin typeface="Arial" panose="020B0604020202020204" pitchFamily="34" charset="0"/>
                <a:cs typeface="Arial" panose="020B0604020202020204" pitchFamily="34" charset="0"/>
              </a:rPr>
              <a:t>Ví</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dụ</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âm</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thanh</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lan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truyền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trong</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rắn</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chất</a:t>
            </a:r>
            <a:r>
              <a:rPr lang="en-US" sz="3732" b="1" dirty="0">
                <a:solidFill>
                  <a:srgbClr val="C00000"/>
                </a:solidFill>
                <a:latin typeface="Arial" panose="020B0604020202020204" pitchFamily="34" charset="0"/>
                <a:cs typeface="Arial" panose="020B0604020202020204" pitchFamily="34" charset="0"/>
              </a:rPr>
              <a:t> </a:t>
            </a:r>
            <a:r>
              <a:rPr lang="en-US" sz="3732" b="1" dirty="0" err="1">
                <a:solidFill>
                  <a:srgbClr val="C00000"/>
                </a:solidFill>
                <a:latin typeface="Arial" panose="020B0604020202020204" pitchFamily="34" charset="0"/>
                <a:cs typeface="Arial" panose="020B0604020202020204" pitchFamily="34" charset="0"/>
              </a:rPr>
              <a:t>lỏng</a:t>
            </a:r>
            <a:endParaRPr lang="vi-VN" sz="3732" b="1" dirty="0">
              <a:solidFill>
                <a:srgbClr val="C000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223104" y="1850122"/>
            <a:ext cx="11716572" cy="4681524"/>
          </a:xfrm>
          <a:prstGeom prst="rect">
            <a:avLst/>
          </a:prstGeom>
          <a:solidFill>
            <a:schemeClr val="accent6">
              <a:lumMod val="20000"/>
              <a:lumOff val="80000"/>
              <a:alpha val="46000"/>
            </a:schemeClr>
          </a:solidFill>
          <a:ln w="50800">
            <a:solidFill>
              <a:schemeClr val="accent6">
                <a:lumMod val="75000"/>
              </a:schemeClr>
            </a:solidFill>
            <a:prstDash val="dashDot"/>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Gõ </a:t>
            </a:r>
            <a:r>
              <a:rPr lang="en-US" altLang="en-US" sz="3732" b="1" dirty="0" err="1">
                <a:solidFill>
                  <a:prstClr val="black"/>
                </a:solidFill>
                <a:latin typeface="Arial" panose="020B0604020202020204" pitchFamily="34" charset="0"/>
                <a:cs typeface="Arial" panose="020B0604020202020204" pitchFamily="34" charset="0"/>
              </a:rPr>
              <a:t>thước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vào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hộp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bút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trên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mặt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áp</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một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bàn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bịt</a:t>
            </a:r>
            <a:r>
              <a:rPr lang="en-US" altLang="en-US" sz="3732" b="1" dirty="0">
                <a:solidFill>
                  <a:prstClr val="black"/>
                </a:solidFill>
                <a:latin typeface="Arial" panose="020B0604020202020204" pitchFamily="34" charset="0"/>
                <a:cs typeface="Arial" panose="020B0604020202020204" pitchFamily="34" charset="0"/>
              </a:rPr>
              <a:t> tai </a:t>
            </a:r>
            <a:r>
              <a:rPr lang="en-US" altLang="en-US" sz="3732" b="1" dirty="0" err="1">
                <a:solidFill>
                  <a:prstClr val="black"/>
                </a:solidFill>
                <a:latin typeface="Arial" panose="020B0604020202020204" pitchFamily="34" charset="0"/>
                <a:cs typeface="Arial" panose="020B0604020202020204" pitchFamily="34" charset="0"/>
              </a:rPr>
              <a:t>kia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lại</a:t>
            </a:r>
            <a:r>
              <a:rPr lang="en-US" altLang="en-US" sz="3732" b="1" dirty="0">
                <a:solidFill>
                  <a:prstClr val="black"/>
                </a:solidFill>
                <a:latin typeface="Arial" panose="020B0604020202020204" pitchFamily="34" charset="0"/>
                <a:cs typeface="Arial" panose="020B0604020202020204" pitchFamily="34" charset="0"/>
              </a:rPr>
              <a:t> ta </a:t>
            </a:r>
            <a:r>
              <a:rPr lang="en-US" altLang="en-US" sz="3732" b="1" dirty="0" err="1">
                <a:solidFill>
                  <a:prstClr val="black"/>
                </a:solidFill>
                <a:latin typeface="Arial" panose="020B0604020202020204" pitchFamily="34" charset="0"/>
                <a:cs typeface="Arial" panose="020B0604020202020204" pitchFamily="34" charset="0"/>
              </a:rPr>
              <a:t>sẽ</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được</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âm</a:t>
            </a:r>
            <a:r>
              <a:rPr lang="en-US" altLang="en-US" sz="3732" b="1">
                <a:solidFill>
                  <a:prstClr val="black"/>
                </a:solidFill>
                <a:latin typeface="Arial" panose="020B0604020202020204" pitchFamily="34" charset="0"/>
                <a:cs typeface="Arial" panose="020B0604020202020204" pitchFamily="34" charset="0"/>
              </a:rPr>
              <a:t> thanh.</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Áp </a:t>
            </a:r>
            <a:r>
              <a:rPr lang="en-US" altLang="en-US" sz="3732" b="1" dirty="0">
                <a:solidFill>
                  <a:prstClr val="black"/>
                </a:solidFill>
                <a:latin typeface="Arial" panose="020B0604020202020204" pitchFamily="34" charset="0"/>
                <a:cs typeface="Arial" panose="020B0604020202020204" pitchFamily="34" charset="0"/>
              </a:rPr>
              <a:t>tai </a:t>
            </a:r>
            <a:r>
              <a:rPr lang="en-US" altLang="en-US" sz="3732" b="1" dirty="0" err="1">
                <a:solidFill>
                  <a:prstClr val="black"/>
                </a:solidFill>
                <a:latin typeface="Arial" panose="020B0604020202020204" pitchFamily="34" charset="0"/>
                <a:cs typeface="Arial" panose="020B0604020202020204" pitchFamily="34" charset="0"/>
              </a:rPr>
              <a:t>xuống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đất</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ngựa</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từ</a:t>
            </a:r>
            <a:r>
              <a:rPr lang="en-US" altLang="en-US" sz="3732" b="1">
                <a:solidFill>
                  <a:prstClr val="black"/>
                </a:solidFill>
                <a:latin typeface="Arial" panose="020B0604020202020204" pitchFamily="34" charset="0"/>
                <a:cs typeface="Arial" panose="020B0604020202020204" pitchFamily="34" charset="0"/>
              </a:rPr>
              <a:t> xa.</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nghe</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thấy</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tiếng</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chân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err="1">
                <a:solidFill>
                  <a:prstClr val="black"/>
                </a:solidFill>
                <a:latin typeface="Arial" panose="020B0604020202020204" pitchFamily="34" charset="0"/>
                <a:cs typeface="Arial" panose="020B0604020202020204" pitchFamily="34" charset="0"/>
              </a:rPr>
              <a:t>người</a:t>
            </a:r>
            <a:r>
              <a:rPr lang="en-US" altLang="en-US" sz="3732" b="1">
                <a:solidFill>
                  <a:prstClr val="black"/>
                </a:solidFill>
                <a:latin typeface="Arial" panose="020B0604020202020204" pitchFamily="34" charset="0"/>
                <a:cs typeface="Arial" panose="020B0604020202020204" pitchFamily="34" charset="0"/>
              </a:rPr>
              <a:t> bước.</a:t>
            </a:r>
            <a:endParaRPr lang="en-US" altLang="en-US" sz="3732" b="1" dirty="0">
              <a:solidFill>
                <a:prstClr val="black"/>
              </a:solidFill>
              <a:latin typeface="Arial" panose="020B0604020202020204" pitchFamily="34" charset="0"/>
              <a:cs typeface="Arial" panose="020B0604020202020204" pitchFamily="34" charset="0"/>
            </a:endParaRPr>
          </a:p>
          <a:p>
            <a:pPr marL="228526" indent="-228526" algn="just" defTabSz="914103">
              <a:lnSpc>
                <a:spcPct val="100000"/>
              </a:lnSpc>
              <a:spcBef>
                <a:spcPts val="1000"/>
              </a:spcBef>
              <a:buFont typeface="Wingdings" panose="05000000000000000000" pitchFamily="2" charset="2"/>
              <a:buChar char="ü"/>
            </a:pPr>
            <a:r>
              <a:rPr lang="en-US" altLang="en-US" sz="3732" b="1">
                <a:solidFill>
                  <a:prstClr val="black"/>
                </a:solidFill>
                <a:latin typeface="Arial" panose="020B0604020202020204" pitchFamily="34" charset="0"/>
                <a:cs typeface="Arial" panose="020B0604020202020204" pitchFamily="34" charset="0"/>
              </a:rPr>
              <a:t>Cá </a:t>
            </a:r>
            <a:r>
              <a:rPr lang="en-US" altLang="en-US" sz="3732" b="1" dirty="0" err="1">
                <a:solidFill>
                  <a:prstClr val="black"/>
                </a:solidFill>
                <a:latin typeface="Arial" panose="020B0604020202020204" pitchFamily="34" charset="0"/>
                <a:cs typeface="Arial" panose="020B0604020202020204" pitchFamily="34" charset="0"/>
              </a:rPr>
              <a:t>heo</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cá</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voi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có</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thể</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nói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chuyện</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với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nhau</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dưới</a:t>
            </a:r>
            <a:r>
              <a:rPr lang="en-US" altLang="en-US" sz="3732" b="1" dirty="0">
                <a:solidFill>
                  <a:prstClr val="black"/>
                </a:solidFill>
                <a:latin typeface="Arial" panose="020B0604020202020204" pitchFamily="34" charset="0"/>
                <a:cs typeface="Arial" panose="020B0604020202020204" pitchFamily="34" charset="0"/>
              </a:rPr>
              <a:t> </a:t>
            </a:r>
            <a:r>
              <a:rPr lang="en-US" altLang="en-US" sz="3732" b="1" dirty="0" err="1">
                <a:solidFill>
                  <a:prstClr val="black"/>
                </a:solidFill>
                <a:latin typeface="Arial" panose="020B0604020202020204" pitchFamily="34" charset="0"/>
                <a:cs typeface="Arial" panose="020B0604020202020204" pitchFamily="34" charset="0"/>
              </a:rPr>
              <a:t>nước</a:t>
            </a:r>
            <a:r>
              <a:rPr lang="en-US" altLang="en-US" sz="3732"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3209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to="" calcmode="lin" valueType="num">
                                      <p:cBhvr>
                                        <p:cTn id="7" dur="1" fill="hold"/>
                                        <p:tgtEl>
                                          <p:spTgt spid="8">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to="" calcmode="lin" valueType="num">
                                      <p:cBhvr>
                                        <p:cTn id="17" dur="1" fill="hold"/>
                                        <p:tgtEl>
                                          <p:spTgt spid="8">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to="" calcmode="lin" valueType="num">
                                      <p:cBhvr>
                                        <p:cTn id="22" dur="1" fill="hold"/>
                                        <p:tgtEl>
                                          <p:spTgt spid="8">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to="" calcmode="lin" valueType="num">
                                      <p:cBhvr>
                                        <p:cTn id="27"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ular Callout 35"/>
          <p:cNvSpPr/>
          <p:nvPr/>
        </p:nvSpPr>
        <p:spPr>
          <a:xfrm>
            <a:off x="3032468" y="1223163"/>
            <a:ext cx="8156089" cy="52047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4000" b="1" dirty="0">
                <a:solidFill>
                  <a:srgbClr val="E71F19"/>
                </a:solidFill>
                <a:cs typeface="Arial" panose="020B0604020202020204" pitchFamily="34" charset="0"/>
              </a:rPr>
              <a:t>Âm thanh không chỉ truyền được qua không khí, mà truyền qua chất rắn, chất lỏng. Ngày xưa, ông cha ta còn áp tai xuống đất để nghe tiếng vó ngựa của giặc, đoán xem chúng đi tới đâu, nhờ vậy ta có thể đánh tan lũ giặc.</a:t>
            </a:r>
            <a:endParaRPr lang="en-US" altLang="en-US" sz="4000" b="1" dirty="0">
              <a:solidFill>
                <a:srgbClr val="E71F19"/>
              </a:solidFill>
              <a:latin typeface="Arial" panose="020B0604020202020204" pitchFamily="34" charset="0"/>
              <a:cs typeface="Arial" panose="020B0604020202020204" pitchFamily="34" charset="0"/>
            </a:endParaRPr>
          </a:p>
        </p:txBody>
      </p:sp>
      <p:pic>
        <p:nvPicPr>
          <p:cNvPr id="37"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 y="2390786"/>
            <a:ext cx="3722354" cy="4839061"/>
          </a:xfrm>
          <a:prstGeom prst="rect">
            <a:avLst/>
          </a:prstGeom>
        </p:spPr>
      </p:pic>
      <p:sp>
        <p:nvSpPr>
          <p:cNvPr id="5" name="Rectangle 4"/>
          <p:cNvSpPr/>
          <p:nvPr/>
        </p:nvSpPr>
        <p:spPr>
          <a:xfrm>
            <a:off x="5422539" y="180781"/>
            <a:ext cx="2884123" cy="912879"/>
          </a:xfrm>
          <a:prstGeom prst="rect">
            <a:avLst/>
          </a:prstGeom>
        </p:spPr>
        <p:txBody>
          <a:bodyPr wrap="none">
            <a:spAutoFit/>
          </a:bodyPr>
          <a:lstStyle/>
          <a:p>
            <a:pPr algn="ctr" defTabSz="913256"/>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Kết</a:t>
            </a:r>
            <a:r>
              <a:rPr lang="en-US" sz="5332" b="1" dirty="0">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 </a:t>
            </a:r>
            <a:r>
              <a:rPr lang="en-US" sz="5332" b="1" dirty="0" err="1">
                <a:ln w="22225">
                  <a:solidFill>
                    <a:srgbClr val="ED7D31"/>
                  </a:solidFill>
                  <a:prstDash val="solid"/>
                </a:ln>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rPr>
              <a:t>luận</a:t>
            </a:r>
            <a:endParaRPr lang="en-US" sz="5332" b="1" dirty="0">
              <a:solidFill>
                <a:srgbClr val="E71F19"/>
              </a:solidFill>
              <a:effectLst>
                <a:glow rad="63500">
                  <a:srgbClr val="ED7D31">
                    <a:satMod val="175000"/>
                    <a:alpha val="40000"/>
                  </a:srgb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585" y="468862"/>
            <a:ext cx="11357065" cy="3883305"/>
          </a:xfrm>
          <a:prstGeom prst="rect">
            <a:avLst/>
          </a:prstGeom>
        </p:spPr>
      </p:pic>
      <p:sp>
        <p:nvSpPr>
          <p:cNvPr id="21" name="矩形 20"/>
          <p:cNvSpPr/>
          <p:nvPr/>
        </p:nvSpPr>
        <p:spPr>
          <a:xfrm>
            <a:off x="1956680" y="1724085"/>
            <a:ext cx="9710875" cy="2215991"/>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4800" b="1" dirty="0" err="1">
                <a:solidFill>
                  <a:srgbClr val="E71F19"/>
                </a:solidFill>
                <a:latin typeface="Cambria" panose="02040503050406030204" pitchFamily="18" charset="0"/>
                <a:ea typeface="Cambria" panose="02040503050406030204" pitchFamily="18" charset="0"/>
              </a:rPr>
              <a:t>Hoạt</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động</a:t>
            </a:r>
            <a:r>
              <a:rPr lang="en-US" altLang="zh-CN" sz="4800" b="1" dirty="0">
                <a:solidFill>
                  <a:srgbClr val="E71F19"/>
                </a:solidFill>
                <a:latin typeface="Cambria" panose="02040503050406030204" pitchFamily="18" charset="0"/>
                <a:ea typeface="Cambria" panose="02040503050406030204" pitchFamily="18" charset="0"/>
              </a:rPr>
              <a:t> 3: So </a:t>
            </a:r>
            <a:r>
              <a:rPr lang="en-US" altLang="zh-CN" sz="4800" b="1" dirty="0" err="1">
                <a:solidFill>
                  <a:srgbClr val="E71F19"/>
                </a:solidFill>
                <a:latin typeface="Cambria" panose="02040503050406030204" pitchFamily="18" charset="0"/>
                <a:ea typeface="Cambria" panose="02040503050406030204" pitchFamily="18" charset="0"/>
              </a:rPr>
              <a:t>sánh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độ</a:t>
            </a:r>
            <a:r>
              <a:rPr lang="en-US" altLang="zh-CN" sz="4800" b="1" dirty="0">
                <a:solidFill>
                  <a:srgbClr val="E71F19"/>
                </a:solidFill>
                <a:latin typeface="Cambria" panose="02040503050406030204" pitchFamily="18" charset="0"/>
                <a:ea typeface="Cambria" panose="02040503050406030204" pitchFamily="18" charset="0"/>
              </a:rPr>
              <a:t> to </a:t>
            </a:r>
            <a:r>
              <a:rPr lang="en-US" altLang="zh-CN" sz="4800" b="1" dirty="0" err="1">
                <a:solidFill>
                  <a:srgbClr val="E71F19"/>
                </a:solidFill>
                <a:latin typeface="Cambria" panose="02040503050406030204" pitchFamily="18" charset="0"/>
                <a:ea typeface="Cambria" panose="02040503050406030204" pitchFamily="18" charset="0"/>
              </a:rPr>
              <a:t>của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khi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lại</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gần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hoặc</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ra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xa</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nguồn</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âm</a:t>
            </a:r>
            <a:r>
              <a:rPr lang="en-US" altLang="zh-CN" sz="4800" b="1" dirty="0">
                <a:solidFill>
                  <a:srgbClr val="E71F19"/>
                </a:solidFill>
                <a:latin typeface="Cambria" panose="02040503050406030204" pitchFamily="18" charset="0"/>
                <a:ea typeface="Cambria" panose="02040503050406030204" pitchFamily="18" charset="0"/>
              </a:rPr>
              <a:t> </a:t>
            </a:r>
            <a:r>
              <a:rPr lang="en-US" altLang="zh-CN" sz="4800" b="1" dirty="0" err="1">
                <a:solidFill>
                  <a:srgbClr val="E71F19"/>
                </a:solidFill>
                <a:latin typeface="Cambria" panose="02040503050406030204" pitchFamily="18" charset="0"/>
                <a:ea typeface="Cambria" panose="02040503050406030204" pitchFamily="18" charset="0"/>
              </a:rPr>
              <a:t>thanh</a:t>
            </a:r>
            <a:endParaRPr lang="zh-CN" altLang="en-US" sz="4800" b="1" dirty="0">
              <a:solidFill>
                <a:srgbClr val="E71F19"/>
              </a:solidFill>
              <a:latin typeface="Cambria" panose="02040503050406030204" pitchFamily="18"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2983" y="2401368"/>
            <a:ext cx="7122502" cy="4626329"/>
          </a:xfrm>
          <a:prstGeom prst="rect">
            <a:avLst/>
          </a:prstGeom>
        </p:spPr>
      </p:pic>
      <p:sp>
        <p:nvSpPr>
          <p:cNvPr id="23" name="Rounded Rectangular Callout 22"/>
          <p:cNvSpPr/>
          <p:nvPr/>
        </p:nvSpPr>
        <p:spPr>
          <a:xfrm>
            <a:off x="5795689" y="2667737"/>
            <a:ext cx="6225075" cy="2306789"/>
          </a:xfrm>
          <a:prstGeom prst="wedgeRoundRectCallout">
            <a:avLst>
              <a:gd name="adj1" fmla="val -55239"/>
              <a:gd name="adj2" fmla="val 11984"/>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5795688" y="2886129"/>
            <a:ext cx="6276448" cy="1846659"/>
          </a:xfrm>
          <a:prstGeom prst="rect">
            <a:avLst/>
          </a:prstGeom>
          <a:noFill/>
        </p:spPr>
        <p:txBody>
          <a:bodyPr wrap="square" lIns="0" tIns="0" rIns="0" bIns="0">
            <a:spAutoFit/>
          </a:bodyPr>
          <a:lstStyle/>
          <a:p>
            <a:pPr algn="ctr" defTabSz="913256"/>
            <a:r>
              <a:rPr lang="en-US" altLang="en-US" sz="4000" b="1" dirty="0" err="1">
                <a:solidFill>
                  <a:srgbClr val="FF0000"/>
                </a:solidFill>
                <a:latin typeface="Arial" panose="020B0604020202020204" pitchFamily="34" charset="0"/>
                <a:cs typeface="Arial" panose="020B0604020202020204" pitchFamily="34" charset="0"/>
              </a:rPr>
              <a:t>Các</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bạn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ngồi</a:t>
            </a:r>
            <a:r>
              <a:rPr lang="en-US" altLang="en-US" sz="4000" b="1" dirty="0">
                <a:solidFill>
                  <a:srgbClr val="FF0000"/>
                </a:solidFill>
                <a:latin typeface="Arial" panose="020B0604020202020204" pitchFamily="34" charset="0"/>
                <a:cs typeface="Arial" panose="020B0604020202020204" pitchFamily="34" charset="0"/>
              </a:rPr>
              <a:t> ở </a:t>
            </a:r>
            <a:r>
              <a:rPr lang="en-US" altLang="en-US" sz="4000" b="1" dirty="0" err="1">
                <a:solidFill>
                  <a:srgbClr val="FF0000"/>
                </a:solidFill>
                <a:latin typeface="Arial" panose="020B0604020202020204" pitchFamily="34" charset="0"/>
                <a:cs typeface="Arial" panose="020B0604020202020204" pitchFamily="34" charset="0"/>
              </a:rPr>
              <a:t>bàn</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nào</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nghe</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thấy</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tiếng</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tích</a:t>
            </a: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Arial" panose="020B0604020202020204" pitchFamily="34" charset="0"/>
                <a:cs typeface="Arial" panose="020B0604020202020204" pitchFamily="34" charset="0"/>
              </a:rPr>
              <a:t>tắc</a:t>
            </a:r>
            <a:r>
              <a:rPr lang="en-US" altLang="en-US" sz="4000" b="1" dirty="0">
                <a:solidFill>
                  <a:srgbClr val="FF0000"/>
                </a:solidFill>
                <a:latin typeface="Arial" panose="020B0604020202020204" pitchFamily="34" charset="0"/>
                <a:cs typeface="Arial" panose="020B0604020202020204" pitchFamily="34" charset="0"/>
              </a:rPr>
              <a:t> to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nhỏ </a:t>
            </a:r>
            <a:r>
              <a:rPr lang="en-US" altLang="en-US" sz="4000" b="1" dirty="0" err="1">
                <a:solidFill>
                  <a:srgbClr val="FF0000"/>
                </a:solidFill>
                <a:latin typeface="Arial" panose="020B0604020202020204" pitchFamily="34" charset="0"/>
                <a:cs typeface="Arial" panose="020B0604020202020204" pitchFamily="34" charset="0"/>
              </a:rPr>
              <a:t>nhất</a:t>
            </a:r>
            <a:r>
              <a:rPr lang="en-US" altLang="en-US" sz="4000" b="1" dirty="0">
                <a:solidFill>
                  <a:srgbClr val="FF0000"/>
                </a:solidFill>
                <a:latin typeface="Arial" panose="020B0604020202020204" pitchFamily="34" charset="0"/>
                <a:cs typeface="Arial" panose="020B0604020202020204" pitchFamily="34" charset="0"/>
              </a:rPr>
              <a:t>? </a:t>
            </a:r>
            <a:endParaRPr lang="vi-VN" altLang="en-US" sz="4000" b="1" dirty="0">
              <a:solidFill>
                <a:srgbClr val="FF0000"/>
              </a:solidFill>
              <a:latin typeface="Arial" panose="020B0604020202020204" pitchFamily="34" charset="0"/>
              <a:cs typeface="Arial" panose="020B0604020202020204" pitchFamily="34" charset="0"/>
            </a:endParaRPr>
          </a:p>
        </p:txBody>
      </p:sp>
      <p:sp>
        <p:nvSpPr>
          <p:cNvPr id="10" name="Rounded Rectangular Callout 9"/>
          <p:cNvSpPr/>
          <p:nvPr/>
        </p:nvSpPr>
        <p:spPr>
          <a:xfrm>
            <a:off x="1026260" y="364038"/>
            <a:ext cx="10118932" cy="139284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sz="3732" b="1" dirty="0" err="1">
                <a:solidFill>
                  <a:srgbClr val="4472C4">
                    <a:lumMod val="50000"/>
                  </a:srgbClr>
                </a:solidFill>
                <a:latin typeface="Arial" panose="020B0604020202020204" pitchFamily="34" charset="0"/>
                <a:cs typeface="Arial" panose="020B0604020202020204" pitchFamily="34" charset="0"/>
              </a:rPr>
              <a:t>Đặt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một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chiếc</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đồng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hồ</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đang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hoạt</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động</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trên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bàn</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giáo</a:t>
            </a:r>
            <a:r>
              <a:rPr lang="en-US" sz="3732" b="1" dirty="0">
                <a:solidFill>
                  <a:srgbClr val="4472C4">
                    <a:lumMod val="50000"/>
                  </a:srgbClr>
                </a:solidFill>
                <a:latin typeface="Arial" panose="020B0604020202020204" pitchFamily="34" charset="0"/>
                <a:cs typeface="Arial" panose="020B0604020202020204" pitchFamily="34" charset="0"/>
              </a:rPr>
              <a:t> </a:t>
            </a:r>
            <a:r>
              <a:rPr lang="en-US" sz="3732" b="1" dirty="0" err="1">
                <a:solidFill>
                  <a:srgbClr val="4472C4">
                    <a:lumMod val="50000"/>
                  </a:srgbClr>
                </a:solidFill>
                <a:latin typeface="Arial" panose="020B0604020202020204" pitchFamily="34" charset="0"/>
                <a:cs typeface="Arial" panose="020B0604020202020204" pitchFamily="34" charset="0"/>
              </a:rPr>
              <a:t>viên</a:t>
            </a:r>
            <a:r>
              <a:rPr lang="en-US" sz="3732" b="1" dirty="0">
                <a:solidFill>
                  <a:srgbClr val="4472C4">
                    <a:lumMod val="50000"/>
                  </a:srgbClr>
                </a:solidFill>
                <a:latin typeface="Arial" panose="020B0604020202020204" pitchFamily="34" charset="0"/>
                <a:cs typeface="Arial" panose="020B0604020202020204" pitchFamily="34" charset="0"/>
              </a:rPr>
              <a:t>.</a:t>
            </a:r>
            <a:endParaRPr lang="vi-VN" sz="3732" b="1" dirty="0">
              <a:solidFill>
                <a:srgbClr val="4472C4">
                  <a:lumMod val="50000"/>
                </a:srgb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1ACFB5-80E8-F9B9-FDDE-4A58D46E6666}"/>
              </a:ext>
            </a:extLst>
          </p:cNvPr>
          <p:cNvPicPr>
            <a:picLocks noChangeAspect="1"/>
          </p:cNvPicPr>
          <p:nvPr/>
        </p:nvPicPr>
        <p:blipFill>
          <a:blip r:embed="rId7"/>
          <a:stretch>
            <a:fillRect/>
          </a:stretch>
        </p:blipFill>
        <p:spPr>
          <a:xfrm>
            <a:off x="189429" y="2586679"/>
            <a:ext cx="4991100" cy="2486025"/>
          </a:xfrm>
          <a:prstGeom prst="rect">
            <a:avLst/>
          </a:prstGeom>
        </p:spPr>
      </p:pic>
      <p:pic>
        <p:nvPicPr>
          <p:cNvPr id="5" name="tieng-dong-ho-tich-tac-trong-dem-mp3">
            <a:hlinkClick r:id="" action="ppaction://media"/>
            <a:extLst>
              <a:ext uri="{FF2B5EF4-FFF2-40B4-BE49-F238E27FC236}">
                <a16:creationId xmlns:a16="http://schemas.microsoft.com/office/drawing/2014/main" id="{52E3D90F-48FF-D3DE-FB92-07050A0C1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7271" y="2202948"/>
            <a:ext cx="771704" cy="771704"/>
          </a:xfrm>
          <a:prstGeom prst="rect">
            <a:avLst/>
          </a:prstGeom>
        </p:spPr>
      </p:pic>
      <p:sp>
        <p:nvSpPr>
          <p:cNvPr id="6" name="Rectangle 5">
            <a:extLst>
              <a:ext uri="{FF2B5EF4-FFF2-40B4-BE49-F238E27FC236}">
                <a16:creationId xmlns:a16="http://schemas.microsoft.com/office/drawing/2014/main" id="{23C8F770-2418-FB83-DB19-1C6A58EEDB04}"/>
              </a:ext>
            </a:extLst>
          </p:cNvPr>
          <p:cNvSpPr/>
          <p:nvPr/>
        </p:nvSpPr>
        <p:spPr>
          <a:xfrm>
            <a:off x="1273996" y="5565203"/>
            <a:ext cx="10633752" cy="120032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913256"/>
            <a:r>
              <a:rPr lang="vi-VN" altLang="en-US" sz="3600" b="1" dirty="0">
                <a:solidFill>
                  <a:srgbClr val="FF0000"/>
                </a:solidFill>
                <a:latin typeface="Calibri" panose="020F0502020204030204" pitchFamily="34" charset="0"/>
                <a:cs typeface="Calibri" panose="020F0502020204030204" pitchFamily="34" charset="0"/>
              </a:rPr>
              <a:t>Các bạn ngồi bàn đầu nghe tiếng tích tắc to nhất, ở bàn cuối cùng nghe thấy nhỏ nhất.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87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3" grpId="0" animBg="1"/>
      <p:bldP spid="2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Qua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nghiệm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thấy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truyền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mạnh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lên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hay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yếu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vì</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sao</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03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sp>
        <p:nvSpPr>
          <p:cNvPr id="39" name="Rounded Rectangular Callout 38"/>
          <p:cNvSpPr/>
          <p:nvPr/>
        </p:nvSpPr>
        <p:spPr>
          <a:xfrm>
            <a:off x="2842451" y="757232"/>
            <a:ext cx="8883354" cy="3321607"/>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r>
              <a:rPr lang="en-US" altLang="en-US" sz="5332" b="1" u="sng" dirty="0" err="1">
                <a:solidFill>
                  <a:srgbClr val="002060"/>
                </a:solidFill>
                <a:latin typeface="Cambria" panose="02040503050406030204" pitchFamily="18" charset="0"/>
                <a:ea typeface="Cambria" panose="02040503050406030204" pitchFamily="18" charset="0"/>
              </a:rPr>
              <a:t>Kết</a:t>
            </a:r>
            <a:r>
              <a:rPr lang="en-US" altLang="en-US" sz="5332" b="1" u="sng" dirty="0">
                <a:solidFill>
                  <a:srgbClr val="002060"/>
                </a:solidFill>
                <a:latin typeface="Cambria" panose="02040503050406030204" pitchFamily="18" charset="0"/>
                <a:ea typeface="Cambria" panose="02040503050406030204" pitchFamily="18" charset="0"/>
              </a:rPr>
              <a:t> </a:t>
            </a:r>
            <a:r>
              <a:rPr lang="en-US" altLang="en-US" sz="5332" b="1" u="sng" dirty="0" err="1">
                <a:solidFill>
                  <a:srgbClr val="002060"/>
                </a:solidFill>
                <a:latin typeface="Cambria" panose="02040503050406030204" pitchFamily="18" charset="0"/>
                <a:ea typeface="Cambria" panose="02040503050406030204" pitchFamily="18" charset="0"/>
              </a:rPr>
              <a:t>luận</a:t>
            </a:r>
            <a:endParaRPr lang="en-US" altLang="en-US" sz="5332" b="1" u="sng" dirty="0">
              <a:solidFill>
                <a:srgbClr val="002060"/>
              </a:solidFill>
              <a:latin typeface="Cambria" panose="02040503050406030204" pitchFamily="18" charset="0"/>
              <a:ea typeface="Cambria" panose="02040503050406030204" pitchFamily="18" charset="0"/>
            </a:endParaRPr>
          </a:p>
          <a:p>
            <a:pPr algn="ctr" defTabSz="913256"/>
            <a:r>
              <a:rPr lang="vi-VN" altLang="en-US" sz="5332" dirty="0">
                <a:solidFill>
                  <a:srgbClr val="FF0000"/>
                </a:solidFill>
                <a:latin typeface="Cambria" panose="02040503050406030204" pitchFamily="18" charset="0"/>
                <a:ea typeface="Cambria" panose="02040503050406030204" pitchFamily="18" charset="0"/>
              </a:rPr>
              <a:t>Khi ở gần nguồn âm sẽ nghe thấy âm thanh to hơn khi ở xa nguồn âm. </a:t>
            </a:r>
            <a:endParaRPr lang="en-US" altLang="en-US" sz="5332"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4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0" y="2272493"/>
            <a:ext cx="3722354" cy="4839061"/>
          </a:xfrm>
          <a:prstGeom prst="rect">
            <a:avLst/>
          </a:prstGeom>
        </p:spPr>
      </p:pic>
    </p:spTree>
    <p:extLst>
      <p:ext uri="{BB962C8B-B14F-4D97-AF65-F5344CB8AC3E}">
        <p14:creationId xmlns:p14="http://schemas.microsoft.com/office/powerpoint/2010/main" val="275525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3522DD-C490-A6A4-EE7C-C02568C0424B}"/>
              </a:ext>
            </a:extLst>
          </p:cNvPr>
          <p:cNvPicPr>
            <a:picLocks noChangeAspect="1"/>
          </p:cNvPicPr>
          <p:nvPr/>
        </p:nvPicPr>
        <p:blipFill>
          <a:blip r:embed="rId3"/>
          <a:stretch>
            <a:fillRect/>
          </a:stretch>
        </p:blipFill>
        <p:spPr>
          <a:xfrm>
            <a:off x="366674" y="2301412"/>
            <a:ext cx="3631458" cy="2948683"/>
          </a:xfrm>
          <a:prstGeom prst="rect">
            <a:avLst/>
          </a:prstGeom>
        </p:spPr>
      </p:pic>
      <p:sp>
        <p:nvSpPr>
          <p:cNvPr id="3" name="Rounded Rectangular Callout 1">
            <a:extLst>
              <a:ext uri="{FF2B5EF4-FFF2-40B4-BE49-F238E27FC236}">
                <a16:creationId xmlns:a16="http://schemas.microsoft.com/office/drawing/2014/main" id="{B756FC08-C9E8-A5E1-21C6-4B10C57ED923}"/>
              </a:ext>
            </a:extLst>
          </p:cNvPr>
          <p:cNvSpPr/>
          <p:nvPr/>
        </p:nvSpPr>
        <p:spPr>
          <a:xfrm>
            <a:off x="3308277" y="929173"/>
            <a:ext cx="8599471" cy="1064013"/>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Bạn nào nghe tiếng còi tàu to hơn?</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4" name="Rounded Rectangular Callout 1">
            <a:extLst>
              <a:ext uri="{FF2B5EF4-FFF2-40B4-BE49-F238E27FC236}">
                <a16:creationId xmlns:a16="http://schemas.microsoft.com/office/drawing/2014/main" id="{4980E240-91A7-EAD5-5937-B6E148E32A9D}"/>
              </a:ext>
            </a:extLst>
          </p:cNvPr>
          <p:cNvSpPr/>
          <p:nvPr/>
        </p:nvSpPr>
        <p:spPr>
          <a:xfrm>
            <a:off x="4284322" y="2562764"/>
            <a:ext cx="7541233" cy="1731834"/>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defTabSz="913256"/>
            <a:r>
              <a:rPr lang="vi-VN" sz="3732" b="1" dirty="0">
                <a:solidFill>
                  <a:srgbClr val="4472C4">
                    <a:lumMod val="50000"/>
                  </a:srgbClr>
                </a:solidFill>
                <a:cs typeface="Arial" panose="020B0604020202020204" pitchFamily="34" charset="0"/>
              </a:rPr>
              <a:t>Âm thanh nghe được to hơn hay nhỏ hơn khi di chuyển nguồn âm ra xa?</a:t>
            </a:r>
            <a:endPar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53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30157" y="497659"/>
            <a:ext cx="9354794" cy="2014482"/>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Nêu</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ví</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dụ</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độ</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to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thanh</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thay</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đổi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khi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lại</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gần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hoặc</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nguồn</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3732"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âm</a:t>
            </a:r>
            <a:r>
              <a:rPr kumimoji="0" lang="en-US" sz="3732"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p>
        </p:txBody>
      </p:sp>
      <p:pic>
        <p:nvPicPr>
          <p:cNvPr id="10244"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3044893" y="2337773"/>
            <a:ext cx="4951761" cy="49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2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482810" y="1725556"/>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2342116" y="2203328"/>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gà</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gáy</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2052" name="Picture 4" descr="Hình ảnh Vòi Nước Lớn được Tweet, Gà Mái, Gà Con, Thịt Gà miễn phí tải tập  tin PNG PSDComment và Vecto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94" b="90000" l="0" r="93750">
                        <a14:foregroundMark x1="78750" y1="25313" x2="75625" y2="25781"/>
                        <a14:foregroundMark x1="75938" y1="33281" x2="74063" y2="32656"/>
                        <a14:foregroundMark x1="75625" y1="42344" x2="70469" y2="42969"/>
                      </a14:backgroundRemoval>
                    </a14:imgEffect>
                  </a14:imgLayer>
                </a14:imgProps>
              </a:ext>
              <a:ext uri="{28A0092B-C50C-407E-A947-70E740481C1C}">
                <a14:useLocalDpi xmlns:a14="http://schemas.microsoft.com/office/drawing/2010/main" val="0"/>
              </a:ext>
            </a:extLst>
          </a:blip>
          <a:srcRect/>
          <a:stretch>
            <a:fillRect/>
          </a:stretch>
        </p:blipFill>
        <p:spPr bwMode="auto">
          <a:xfrm rot="200363" flipH="1">
            <a:off x="7249448" y="2810516"/>
            <a:ext cx="4872072" cy="4460206"/>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Tieng-Ga-gay-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841014" y="7648647"/>
            <a:ext cx="812549" cy="812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3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par>
                                <p:cTn id="17" presetID="3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fltVal val="0"/>
                                          </p:val>
                                        </p:tav>
                                        <p:tav tm="100000">
                                          <p:val>
                                            <p:strVal val="#ppt_w"/>
                                          </p:val>
                                        </p:tav>
                                      </p:tavLst>
                                    </p:anim>
                                    <p:anim calcmode="lin" valueType="num">
                                      <p:cBhvr>
                                        <p:cTn id="20" dur="1000" fill="hold"/>
                                        <p:tgtEl>
                                          <p:spTgt spid="37"/>
                                        </p:tgtEl>
                                        <p:attrNameLst>
                                          <p:attrName>ppt_h</p:attrName>
                                        </p:attrNameLst>
                                      </p:cBhvr>
                                      <p:tavLst>
                                        <p:tav tm="0">
                                          <p:val>
                                            <p:fltVal val="0"/>
                                          </p:val>
                                        </p:tav>
                                        <p:tav tm="100000">
                                          <p:val>
                                            <p:strVal val="#ppt_h"/>
                                          </p:val>
                                        </p:tav>
                                      </p:tavLst>
                                    </p:anim>
                                    <p:anim calcmode="lin" valueType="num">
                                      <p:cBhvr>
                                        <p:cTn id="21" dur="1000" fill="hold"/>
                                        <p:tgtEl>
                                          <p:spTgt spid="37"/>
                                        </p:tgtEl>
                                        <p:attrNameLst>
                                          <p:attrName>style.rotation</p:attrName>
                                        </p:attrNameLst>
                                      </p:cBhvr>
                                      <p:tavLst>
                                        <p:tav tm="0">
                                          <p:val>
                                            <p:fltVal val="90"/>
                                          </p:val>
                                        </p:tav>
                                        <p:tav tm="100000">
                                          <p:val>
                                            <p:fltVal val="0"/>
                                          </p:val>
                                        </p:tav>
                                      </p:tavLst>
                                    </p:anim>
                                    <p:animEffect transition="in" filter="fade">
                                      <p:cBhvr>
                                        <p:cTn id="22" dur="1000"/>
                                        <p:tgtEl>
                                          <p:spTgt spid="37"/>
                                        </p:tgtEl>
                                      </p:cBhvr>
                                    </p:animEffect>
                                  </p:childTnLst>
                                </p:cTn>
                              </p:par>
                              <p:par>
                                <p:cTn id="23" presetID="14" presetClass="entr" presetSubtype="1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additive="base">
                                        <p:cTn id="30" dur="500" fill="hold"/>
                                        <p:tgtEl>
                                          <p:spTgt spid="2052"/>
                                        </p:tgtEl>
                                        <p:attrNameLst>
                                          <p:attrName>ppt_x</p:attrName>
                                        </p:attrNameLst>
                                      </p:cBhvr>
                                      <p:tavLst>
                                        <p:tav tm="0">
                                          <p:val>
                                            <p:strVal val="1+#ppt_w/2"/>
                                          </p:val>
                                        </p:tav>
                                        <p:tav tm="100000">
                                          <p:val>
                                            <p:strVal val="#ppt_x"/>
                                          </p:val>
                                        </p:tav>
                                      </p:tavLst>
                                    </p:anim>
                                    <p:anim calcmode="lin" valueType="num">
                                      <p:cBhvr additive="base">
                                        <p:cTn id="31" dur="500" fill="hold"/>
                                        <p:tgtEl>
                                          <p:spTgt spid="20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Yeah.wav"/>
                                        </p:tgtEl>
                                      </p:cMediaNode>
                                    </p:audio>
                                  </p:subTnLst>
                                </p:cTn>
                              </p:par>
                            </p:childTnLst>
                          </p:cTn>
                        </p:par>
                        <p:par>
                          <p:cTn id="32" fill="hold">
                            <p:stCondLst>
                              <p:cond delay="500"/>
                            </p:stCondLst>
                            <p:childTnLst>
                              <p:par>
                                <p:cTn id="33" presetID="47"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42"/>
                                        </p:tgtEl>
                                        <p:attrNameLst>
                                          <p:attrName>style.visibility</p:attrName>
                                        </p:attrNameLst>
                                      </p:cBhvr>
                                      <p:to>
                                        <p:strVal val="visible"/>
                                      </p:to>
                                    </p:set>
                                    <p:anim calcmode="lin" valueType="num">
                                      <p:cBhvr>
                                        <p:cTn id="40" dur="25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42"/>
                                        </p:tgtEl>
                                        <p:attrNameLst>
                                          <p:attrName>ppt_y</p:attrName>
                                        </p:attrNameLst>
                                      </p:cBhvr>
                                      <p:tavLst>
                                        <p:tav tm="0">
                                          <p:val>
                                            <p:strVal val="#ppt_y"/>
                                          </p:val>
                                        </p:tav>
                                        <p:tav tm="100000">
                                          <p:val>
                                            <p:strVal val="#ppt_y"/>
                                          </p:val>
                                        </p:tav>
                                      </p:tavLst>
                                    </p:anim>
                                    <p:anim calcmode="lin" valueType="num">
                                      <p:cBhvr>
                                        <p:cTn id="42" dur="25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seq concurrent="1" nextAc="seek">
              <p:cTn id="46" restart="whenNotActive" fill="hold" evtFilter="cancelBubble" nodeType="interactiveSeq">
                <p:stCondLst>
                  <p:cond evt="onClick" delay="0">
                    <p:tgtEl>
                      <p:spTgt spid="205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068"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รูปฮอร์น PNG, ภาพฮอร์นPSD, ดาวน์โหลดฟรี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3219992" y="1526200"/>
            <a:ext cx="6435866" cy="1424028"/>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2140762" y="1745924"/>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trống</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4098" name="Picture 2" descr="Khóa học Trống, Khóa học trống acoustic, trống điện cho trẻ em, người lớ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82001" y="3075926"/>
            <a:ext cx="3947712" cy="3725653"/>
          </a:xfrm>
          <a:prstGeom prst="rect">
            <a:avLst/>
          </a:prstGeom>
          <a:noFill/>
          <a:extLst>
            <a:ext uri="{909E8E84-426E-40DD-AFC4-6F175D3DCCD1}">
              <a14:hiddenFill xmlns:a14="http://schemas.microsoft.com/office/drawing/2010/main">
                <a:solidFill>
                  <a:srgbClr val="FFFFFF"/>
                </a:solidFill>
              </a14:hiddenFill>
            </a:ext>
          </a:extLst>
        </p:spPr>
      </p:pic>
      <p:pic>
        <p:nvPicPr>
          <p:cNvPr id="2" name="Hieu-ung-am-thanh-drum-roll-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9655857" y="7373121"/>
            <a:ext cx="812549" cy="812549"/>
          </a:xfrm>
          <a:prstGeom prst="rect">
            <a:avLst/>
          </a:prstGeom>
        </p:spPr>
      </p:pic>
    </p:spTree>
    <p:extLst>
      <p:ext uri="{BB962C8B-B14F-4D97-AF65-F5344CB8AC3E}">
        <p14:creationId xmlns:p14="http://schemas.microsoft.com/office/powerpoint/2010/main" val="4123299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Yeah.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seq concurrent="1" nextAc="seek">
              <p:cTn id="27" restart="whenNotActive" fill="hold" evtFilter="cancelBubble" nodeType="interactiveSeq">
                <p:stCondLst>
                  <p:cond evt="onClick" delay="0">
                    <p:tgtEl>
                      <p:spTgt spid="205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52"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378" y="2335635"/>
            <a:ext cx="7122502" cy="4626329"/>
          </a:xfrm>
          <a:prstGeom prst="rect">
            <a:avLst/>
          </a:prstGeom>
        </p:spPr>
      </p:pic>
      <p:pic>
        <p:nvPicPr>
          <p:cNvPr id="2050" name="Picture 2" descr="รูปฮอร์น PNG, ภาพฮอร์นPSD, ดาวน์โหลดฟรี | Pngtre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444" l="0" r="94722">
                        <a14:foregroundMark x1="24444" y1="8056" x2="27500" y2="13611"/>
                        <a14:foregroundMark x1="40278" y1="10556" x2="38333" y2="14167"/>
                        <a14:foregroundMark x1="17222" y1="17778" x2="22222" y2="208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4366" y="2622862"/>
            <a:ext cx="4750258" cy="4750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7107" y="214324"/>
            <a:ext cx="1196321" cy="637827"/>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6555" y="-362786"/>
            <a:ext cx="2283461" cy="2389101"/>
          </a:xfrm>
          <a:prstGeom prst="rect">
            <a:avLst/>
          </a:prstGeom>
        </p:spPr>
      </p:pic>
      <p:sp>
        <p:nvSpPr>
          <p:cNvPr id="41" name="Rounded Rectangular Callout 40"/>
          <p:cNvSpPr/>
          <p:nvPr/>
        </p:nvSpPr>
        <p:spPr>
          <a:xfrm>
            <a:off x="2901773" y="832011"/>
            <a:ext cx="6435866" cy="2339794"/>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42" name="MH_Others_2"/>
          <p:cNvSpPr txBox="1"/>
          <p:nvPr>
            <p:custDataLst>
              <p:tags r:id="rId1"/>
            </p:custDataLst>
          </p:nvPr>
        </p:nvSpPr>
        <p:spPr>
          <a:xfrm>
            <a:off x="1761079" y="1309784"/>
            <a:ext cx="8717251" cy="984565"/>
          </a:xfrm>
          <a:prstGeom prst="rect">
            <a:avLst/>
          </a:prstGeom>
          <a:noFill/>
        </p:spPr>
        <p:txBody>
          <a:bodyPr wrap="square" lIns="0" tIns="0" rIns="0" bIns="0">
            <a:spAutoFit/>
          </a:bodyPr>
          <a:lstStyle/>
          <a:p>
            <a:pPr algn="ctr" defTabSz="913256">
              <a:defRPr/>
            </a:pP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Tiếng</a:t>
            </a:r>
            <a:r>
              <a:rPr lang="en-US" altLang="zh-CN"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 </a:t>
            </a:r>
            <a:r>
              <a:rPr lang="en-US" altLang="zh-CN" sz="6398" b="1" dirty="0" err="1">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cười</a:t>
            </a:r>
            <a:endParaRPr lang="zh-CN" altLang="en-US" sz="6398" b="1" dirty="0">
              <a:solidFill>
                <a:srgbClr val="70AD47">
                  <a:lumMod val="75000"/>
                </a:srgbClr>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pic>
        <p:nvPicPr>
          <p:cNvPr id="3078" name="Picture 6" descr="Kinderen Kinderen Lachen Samen Vector Stockvectorkunst en meer beelden van  Kind - iStock"/>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9279">
                        <a14:foregroundMark x1="33413" y1="28606" x2="21875" y2="41587"/>
                        <a14:foregroundMark x1="62740" y1="13702" x2="64663" y2="13942"/>
                        <a14:foregroundMark x1="67308" y1="16827" x2="68510" y2="16827"/>
                        <a14:foregroundMark x1="53846" y1="28606" x2="55529" y2="28606"/>
                        <a14:foregroundMark x1="56490" y1="27644" x2="58894" y2="27163"/>
                        <a14:foregroundMark x1="50240" y1="43269" x2="52644" y2="43029"/>
                        <a14:foregroundMark x1="85337" y1="56731" x2="80769" y2="59375"/>
                      </a14:backgroundRemoval>
                    </a14:imgEffect>
                  </a14:imgLayer>
                </a14:imgProps>
              </a:ext>
              <a:ext uri="{28A0092B-C50C-407E-A947-70E740481C1C}">
                <a14:useLocalDpi xmlns:a14="http://schemas.microsoft.com/office/drawing/2010/main" val="0"/>
              </a:ext>
            </a:extLst>
          </a:blip>
          <a:srcRect/>
          <a:stretch>
            <a:fillRect/>
          </a:stretch>
        </p:blipFill>
        <p:spPr bwMode="auto">
          <a:xfrm>
            <a:off x="5135378" y="2094062"/>
            <a:ext cx="5689380" cy="5689381"/>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uoi-khan-gia-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50384" y="7013157"/>
            <a:ext cx="1257271" cy="1257271"/>
          </a:xfrm>
          <a:prstGeom prst="rect">
            <a:avLst/>
          </a:prstGeom>
        </p:spPr>
      </p:pic>
    </p:spTree>
    <p:extLst>
      <p:ext uri="{BB962C8B-B14F-4D97-AF65-F5344CB8AC3E}">
        <p14:creationId xmlns:p14="http://schemas.microsoft.com/office/powerpoint/2010/main" val="8667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Yeah.wav"/>
                                        </p:tgtEl>
                                      </p:cMediaNode>
                                    </p:audio>
                                  </p:sub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fade">
                                      <p:cBhvr>
                                        <p:cTn id="26" dur="1000"/>
                                        <p:tgtEl>
                                          <p:spTgt spid="3078"/>
                                        </p:tgtEl>
                                      </p:cBhvr>
                                    </p:animEffect>
                                    <p:anim calcmode="lin" valueType="num">
                                      <p:cBhvr>
                                        <p:cTn id="27" dur="1000" fill="hold"/>
                                        <p:tgtEl>
                                          <p:spTgt spid="3078"/>
                                        </p:tgtEl>
                                        <p:attrNameLst>
                                          <p:attrName>ppt_x</p:attrName>
                                        </p:attrNameLst>
                                      </p:cBhvr>
                                      <p:tavLst>
                                        <p:tav tm="0">
                                          <p:val>
                                            <p:strVal val="#ppt_x"/>
                                          </p:val>
                                        </p:tav>
                                        <p:tav tm="100000">
                                          <p:val>
                                            <p:strVal val="#ppt_x"/>
                                          </p:val>
                                        </p:tav>
                                      </p:tavLst>
                                    </p:anim>
                                    <p:anim calcmode="lin" valueType="num">
                                      <p:cBhvr>
                                        <p:cTn id="2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2050"/>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093" fill="hold"/>
                                        <p:tgtEl>
                                          <p:spTgt spid="2"/>
                                        </p:tgtEl>
                                      </p:cBhvr>
                                    </p:cmd>
                                  </p:childTnLst>
                                </p:cTn>
                              </p:par>
                            </p:childTnLst>
                          </p:cTn>
                        </p:par>
                      </p:childTnLst>
                    </p:cTn>
                  </p:par>
                </p:childTnLst>
              </p:cTn>
              <p:nextCondLst>
                <p:cond evt="onClick" delay="0">
                  <p:tgtEl>
                    <p:spTgt spid="2050"/>
                  </p:tgtEl>
                </p:cond>
              </p:nextCondLst>
            </p:seq>
          </p:childTnLst>
        </p:cTn>
      </p:par>
    </p:tnLst>
    <p:bldLst>
      <p:bldP spid="4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 y="2825557"/>
            <a:ext cx="9268607" cy="405657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2079" y="1251471"/>
            <a:ext cx="1681686" cy="896602"/>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1522" y="141459"/>
            <a:ext cx="1196321" cy="637827"/>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026" y="390722"/>
            <a:ext cx="1318214" cy="751383"/>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894" y="558654"/>
            <a:ext cx="2047195" cy="116690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2834" y="-60625"/>
            <a:ext cx="2283461" cy="2389101"/>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1" y="3476103"/>
            <a:ext cx="12188238" cy="3381898"/>
          </a:xfrm>
          <a:prstGeom prst="rect">
            <a:avLst/>
          </a:prstGeom>
        </p:spPr>
      </p:pic>
      <p:pic>
        <p:nvPicPr>
          <p:cNvPr id="37" name="图片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553" y="5225692"/>
            <a:ext cx="4959861" cy="1560702"/>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1404" y="1056806"/>
            <a:ext cx="1169166" cy="105737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207092" y="2716759"/>
            <a:ext cx="1418032" cy="1104077"/>
          </a:xfrm>
          <a:prstGeom prst="rect">
            <a:avLst/>
          </a:prstGeom>
        </p:spPr>
      </p:pic>
      <p:pic>
        <p:nvPicPr>
          <p:cNvPr id="2" name="Picture 1">
            <a:extLst>
              <a:ext uri="{FF2B5EF4-FFF2-40B4-BE49-F238E27FC236}">
                <a16:creationId xmlns:a16="http://schemas.microsoft.com/office/drawing/2014/main" id="{6C13E5B8-D9E3-8591-BAC9-60568A724768}"/>
              </a:ext>
            </a:extLst>
          </p:cNvPr>
          <p:cNvPicPr>
            <a:picLocks noChangeAspect="1"/>
          </p:cNvPicPr>
          <p:nvPr/>
        </p:nvPicPr>
        <p:blipFill>
          <a:blip r:embed="rId13"/>
          <a:stretch>
            <a:fillRect/>
          </a:stretch>
        </p:blipFill>
        <p:spPr>
          <a:xfrm>
            <a:off x="-118555" y="-208251"/>
            <a:ext cx="3737172" cy="1438781"/>
          </a:xfrm>
          <a:prstGeom prst="rect">
            <a:avLst/>
          </a:prstGeom>
        </p:spPr>
      </p:pic>
      <p:pic>
        <p:nvPicPr>
          <p:cNvPr id="6" name="Picture 5">
            <a:extLst>
              <a:ext uri="{FF2B5EF4-FFF2-40B4-BE49-F238E27FC236}">
                <a16:creationId xmlns:a16="http://schemas.microsoft.com/office/drawing/2014/main" id="{69B4CB5E-7FB0-ABCB-7974-CF27AFF97410}"/>
              </a:ext>
            </a:extLst>
          </p:cNvPr>
          <p:cNvPicPr>
            <a:picLocks noChangeAspect="1"/>
          </p:cNvPicPr>
          <p:nvPr/>
        </p:nvPicPr>
        <p:blipFill>
          <a:blip r:embed="rId14"/>
          <a:stretch>
            <a:fillRect/>
          </a:stretch>
        </p:blipFill>
        <p:spPr>
          <a:xfrm>
            <a:off x="1568648" y="1667522"/>
            <a:ext cx="8931414" cy="1755800"/>
          </a:xfrm>
          <a:prstGeom prst="rect">
            <a:avLst/>
          </a:prstGeom>
        </p:spPr>
      </p:pic>
      <p:sp>
        <p:nvSpPr>
          <p:cNvPr id="7" name="TextBox 6">
            <a:extLst>
              <a:ext uri="{FF2B5EF4-FFF2-40B4-BE49-F238E27FC236}">
                <a16:creationId xmlns:a16="http://schemas.microsoft.com/office/drawing/2014/main" id="{ACA3165B-AAFB-3636-6D91-627714DD79D2}"/>
              </a:ext>
            </a:extLst>
          </p:cNvPr>
          <p:cNvSpPr txBox="1"/>
          <p:nvPr/>
        </p:nvSpPr>
        <p:spPr>
          <a:xfrm>
            <a:off x="4869951" y="3513762"/>
            <a:ext cx="2630184"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0120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1000" fill="hold"/>
                                        <p:tgtEl>
                                          <p:spTgt spid="48"/>
                                        </p:tgtEl>
                                        <p:attrNameLst>
                                          <p:attrName>ppt_w</p:attrName>
                                        </p:attrNameLst>
                                      </p:cBhvr>
                                      <p:tavLst>
                                        <p:tav tm="0">
                                          <p:val>
                                            <p:fltVal val="0"/>
                                          </p:val>
                                        </p:tav>
                                        <p:tav tm="100000">
                                          <p:val>
                                            <p:strVal val="#ppt_w"/>
                                          </p:val>
                                        </p:tav>
                                      </p:tavLst>
                                    </p:anim>
                                    <p:anim calcmode="lin" valueType="num">
                                      <p:cBhvr>
                                        <p:cTn id="11" dur="1000" fill="hold"/>
                                        <p:tgtEl>
                                          <p:spTgt spid="48"/>
                                        </p:tgtEl>
                                        <p:attrNameLst>
                                          <p:attrName>ppt_h</p:attrName>
                                        </p:attrNameLst>
                                      </p:cBhvr>
                                      <p:tavLst>
                                        <p:tav tm="0">
                                          <p:val>
                                            <p:fltVal val="0"/>
                                          </p:val>
                                        </p:tav>
                                        <p:tav tm="100000">
                                          <p:val>
                                            <p:strVal val="#ppt_h"/>
                                          </p:val>
                                        </p:tav>
                                      </p:tavLst>
                                    </p:anim>
                                    <p:anim calcmode="lin" valueType="num">
                                      <p:cBhvr>
                                        <p:cTn id="12" dur="1000" fill="hold"/>
                                        <p:tgtEl>
                                          <p:spTgt spid="48"/>
                                        </p:tgtEl>
                                        <p:attrNameLst>
                                          <p:attrName>style.rotation</p:attrName>
                                        </p:attrNameLst>
                                      </p:cBhvr>
                                      <p:tavLst>
                                        <p:tav tm="0">
                                          <p:val>
                                            <p:fltVal val="90"/>
                                          </p:val>
                                        </p:tav>
                                        <p:tav tm="100000">
                                          <p:val>
                                            <p:fltVal val="0"/>
                                          </p:val>
                                        </p:tav>
                                      </p:tavLst>
                                    </p:anim>
                                    <p:animEffect transition="in" filter="fade">
                                      <p:cBhvr>
                                        <p:cTn id="13" dur="1000"/>
                                        <p:tgtEl>
                                          <p:spTgt spid="48"/>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p:cTn id="24" dur="1000" fill="hold"/>
                                        <p:tgtEl>
                                          <p:spTgt spid="45"/>
                                        </p:tgtEl>
                                        <p:attrNameLst>
                                          <p:attrName>ppt_w</p:attrName>
                                        </p:attrNameLst>
                                      </p:cBhvr>
                                      <p:tavLst>
                                        <p:tav tm="0">
                                          <p:val>
                                            <p:fltVal val="0"/>
                                          </p:val>
                                        </p:tav>
                                        <p:tav tm="100000">
                                          <p:val>
                                            <p:strVal val="#ppt_w"/>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style.rotation</p:attrName>
                                        </p:attrNameLst>
                                      </p:cBhvr>
                                      <p:tavLst>
                                        <p:tav tm="0">
                                          <p:val>
                                            <p:fltVal val="90"/>
                                          </p:val>
                                        </p:tav>
                                        <p:tav tm="100000">
                                          <p:val>
                                            <p:fltVal val="0"/>
                                          </p:val>
                                        </p:tav>
                                      </p:tavLst>
                                    </p:anim>
                                    <p:animEffect transition="in" filter="fade">
                                      <p:cBhvr>
                                        <p:cTn id="27" dur="1000"/>
                                        <p:tgtEl>
                                          <p:spTgt spid="45"/>
                                        </p:tgtEl>
                                      </p:cBhvr>
                                    </p:animEffec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par>
                                <p:cTn id="35" presetID="12" presetClass="entr" presetSubtype="2"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0"/>
                                        <p:tgtEl>
                                          <p:spTgt spid="37"/>
                                        </p:tgtEl>
                                        <p:attrNameLst>
                                          <p:attrName>ppt_x</p:attrName>
                                        </p:attrNameLst>
                                      </p:cBhvr>
                                      <p:tavLst>
                                        <p:tav tm="0">
                                          <p:val>
                                            <p:strVal val="#ppt_x+#ppt_w*1.125000"/>
                                          </p:val>
                                        </p:tav>
                                        <p:tav tm="100000">
                                          <p:val>
                                            <p:strVal val="#ppt_x"/>
                                          </p:val>
                                        </p:tav>
                                      </p:tavLst>
                                    </p:anim>
                                    <p:animEffect transition="in" filter="wipe(left)">
                                      <p:cBhvr>
                                        <p:cTn id="38" dur="3000"/>
                                        <p:tgtEl>
                                          <p:spTgt spid="37"/>
                                        </p:tgtEl>
                                      </p:cBhvr>
                                    </p:animEffect>
                                  </p:childTnLst>
                                </p:cTn>
                              </p:par>
                            </p:childTnLst>
                          </p:cTn>
                        </p:par>
                        <p:par>
                          <p:cTn id="39" fill="hold">
                            <p:stCondLst>
                              <p:cond delay="60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childTnLst>
                          </p:cTn>
                        </p:par>
                        <p:par>
                          <p:cTn id="46" fill="hold">
                            <p:stCondLst>
                              <p:cond delay="7000"/>
                            </p:stCondLst>
                            <p:childTnLst>
                              <p:par>
                                <p:cTn id="47" presetID="31"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27" y="2231671"/>
            <a:ext cx="7122502" cy="462632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 y="2801423"/>
            <a:ext cx="9268607" cy="405657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461" y="265725"/>
            <a:ext cx="11357065" cy="3883305"/>
          </a:xfrm>
          <a:prstGeom prst="rect">
            <a:avLst/>
          </a:prstGeom>
        </p:spPr>
      </p:pic>
      <p:sp>
        <p:nvSpPr>
          <p:cNvPr id="21" name="矩形 20"/>
          <p:cNvSpPr/>
          <p:nvPr/>
        </p:nvSpPr>
        <p:spPr>
          <a:xfrm>
            <a:off x="1330340" y="1828586"/>
            <a:ext cx="9710875" cy="1846659"/>
          </a:xfrm>
          <a:prstGeom prst="rect">
            <a:avLst/>
          </a:prstGeom>
          <a:noFill/>
          <a:ln>
            <a:noFill/>
          </a:ln>
        </p:spPr>
        <p:txBody>
          <a:bodyPr vert="horz" wrap="square" lIns="0" tIns="0" rIns="0" bIns="0" numCol="1" anchor="t" anchorCtr="0" compatLnSpc="1">
            <a:spAutoFit/>
          </a:bodyPr>
          <a:lstStyle/>
          <a:p>
            <a:pPr algn="ctr" defTabSz="913256" fontAlgn="base">
              <a:spcBef>
                <a:spcPct val="0"/>
              </a:spcBef>
              <a:spcAft>
                <a:spcPct val="0"/>
              </a:spcAft>
              <a:defRPr/>
            </a:pPr>
            <a:r>
              <a:rPr lang="en-US" altLang="zh-CN" sz="6000" b="1" dirty="0" err="1">
                <a:solidFill>
                  <a:srgbClr val="E71F19"/>
                </a:solidFill>
                <a:latin typeface="Cambria" panose="02040503050406030204" pitchFamily="18" charset="0"/>
                <a:ea typeface="Cambria" panose="02040503050406030204" pitchFamily="18" charset="0"/>
              </a:rPr>
              <a:t>Hoạt</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động</a:t>
            </a:r>
            <a:r>
              <a:rPr lang="en-US" altLang="zh-CN" sz="6000" b="1" dirty="0">
                <a:solidFill>
                  <a:srgbClr val="E71F19"/>
                </a:solidFill>
                <a:latin typeface="Cambria" panose="02040503050406030204" pitchFamily="18" charset="0"/>
                <a:ea typeface="Cambria" panose="02040503050406030204" pitchFamily="18" charset="0"/>
              </a:rPr>
              <a:t> 2: </a:t>
            </a:r>
            <a:r>
              <a:rPr lang="en-US" altLang="zh-CN" sz="6000" b="1" dirty="0" err="1">
                <a:solidFill>
                  <a:srgbClr val="E71F19"/>
                </a:solidFill>
                <a:latin typeface="Cambria" panose="02040503050406030204" pitchFamily="18" charset="0"/>
                <a:ea typeface="Cambria" panose="02040503050406030204" pitchFamily="18" charset="0"/>
              </a:rPr>
              <a:t>Sự</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lan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truyền</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âm</a:t>
            </a:r>
            <a:r>
              <a:rPr lang="en-US" altLang="zh-CN" sz="6000" b="1" dirty="0">
                <a:solidFill>
                  <a:srgbClr val="E71F19"/>
                </a:solidFill>
                <a:latin typeface="Cambria" panose="02040503050406030204" pitchFamily="18" charset="0"/>
                <a:ea typeface="Cambria" panose="02040503050406030204" pitchFamily="18" charset="0"/>
              </a:rPr>
              <a:t> </a:t>
            </a:r>
            <a:r>
              <a:rPr lang="en-US" altLang="zh-CN" sz="6000" b="1" dirty="0" err="1">
                <a:solidFill>
                  <a:srgbClr val="E71F19"/>
                </a:solidFill>
                <a:latin typeface="Cambria" panose="02040503050406030204" pitchFamily="18" charset="0"/>
                <a:ea typeface="Cambria" panose="02040503050406030204" pitchFamily="18" charset="0"/>
              </a:rPr>
              <a:t>thanh</a:t>
            </a:r>
            <a:endParaRPr lang="zh-CN" altLang="en-US" sz="6000" b="1" dirty="0">
              <a:solidFill>
                <a:srgbClr val="E71F19"/>
              </a:solidFill>
              <a:latin typeface="Cambria" panose="02040503050406030204" pitchFamily="18"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1574468"/>
            <a:ext cx="5413431" cy="3261623"/>
          </a:xfrm>
          <a:prstGeom prst="wedgeRoundRectCallout">
            <a:avLst>
              <a:gd name="adj1" fmla="val -66374"/>
              <a:gd name="adj2" fmla="val -4224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913256"/>
            <a:endParaRPr lang="en-US" sz="1799">
              <a:solidFill>
                <a:prstClr val="black"/>
              </a:solidFill>
              <a:latin typeface="Calibri"/>
            </a:endParaRPr>
          </a:p>
        </p:txBody>
      </p:sp>
      <p:sp>
        <p:nvSpPr>
          <p:cNvPr id="24" name="MH_Others_2"/>
          <p:cNvSpPr txBox="1"/>
          <p:nvPr>
            <p:custDataLst>
              <p:tags r:id="rId1"/>
            </p:custDataLst>
          </p:nvPr>
        </p:nvSpPr>
        <p:spPr>
          <a:xfrm>
            <a:off x="6309367" y="2089563"/>
            <a:ext cx="5131538" cy="2215030"/>
          </a:xfrm>
          <a:prstGeom prst="rect">
            <a:avLst/>
          </a:prstGeom>
          <a:noFill/>
        </p:spPr>
        <p:txBody>
          <a:bodyPr wrap="square" lIns="0" tIns="0" rIns="0" bIns="0">
            <a:spAutoFit/>
          </a:bodyPr>
          <a:lstStyle/>
          <a:p>
            <a:pPr algn="ctr" defTabSz="913256"/>
            <a:r>
              <a:rPr lang="en-US" altLang="en-US" sz="4798" dirty="0" err="1">
                <a:solidFill>
                  <a:prstClr val="black"/>
                </a:solidFill>
                <a:latin typeface="Arial" panose="020B0604020202020204" pitchFamily="34" charset="0"/>
                <a:cs typeface="Arial" panose="020B0604020202020204" pitchFamily="34" charset="0"/>
              </a:rPr>
              <a:t>Âm</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thanh</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đồng</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hồ</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reo</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truyền</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đến</a:t>
            </a:r>
            <a:r>
              <a:rPr lang="en-US" altLang="en-US" sz="4798" dirty="0">
                <a:solidFill>
                  <a:prstClr val="black"/>
                </a:solidFill>
                <a:latin typeface="Arial" panose="020B0604020202020204" pitchFamily="34" charset="0"/>
                <a:cs typeface="Arial" panose="020B0604020202020204" pitchFamily="34" charset="0"/>
              </a:rPr>
              <a:t> tai </a:t>
            </a:r>
            <a:r>
              <a:rPr lang="en-US" altLang="en-US" sz="4798" dirty="0" err="1">
                <a:solidFill>
                  <a:prstClr val="black"/>
                </a:solidFill>
                <a:latin typeface="Arial" panose="020B0604020202020204" pitchFamily="34" charset="0"/>
                <a:cs typeface="Arial" panose="020B0604020202020204" pitchFamily="34" charset="0"/>
              </a:rPr>
              <a:t>em</a:t>
            </a:r>
            <a:r>
              <a:rPr lang="en-US" altLang="en-US" sz="4798" dirty="0">
                <a:solidFill>
                  <a:prstClr val="black"/>
                </a:solidFill>
                <a:latin typeface="Arial" panose="020B0604020202020204" pitchFamily="34" charset="0"/>
                <a:cs typeface="Arial" panose="020B0604020202020204" pitchFamily="34" charset="0"/>
              </a:rPr>
              <a:t> qua </a:t>
            </a:r>
            <a:r>
              <a:rPr lang="en-US" altLang="en-US" sz="4798" dirty="0" err="1">
                <a:solidFill>
                  <a:prstClr val="black"/>
                </a:solidFill>
                <a:latin typeface="Arial" panose="020B0604020202020204" pitchFamily="34" charset="0"/>
                <a:cs typeface="Arial" panose="020B0604020202020204" pitchFamily="34" charset="0"/>
              </a:rPr>
              <a:t>chất</a:t>
            </a:r>
            <a:r>
              <a:rPr lang="en-US" altLang="en-US" sz="4798" dirty="0">
                <a:solidFill>
                  <a:prstClr val="black"/>
                </a:solidFill>
                <a:latin typeface="Arial" panose="020B0604020202020204" pitchFamily="34" charset="0"/>
                <a:cs typeface="Arial" panose="020B0604020202020204" pitchFamily="34" charset="0"/>
              </a:rPr>
              <a:t> </a:t>
            </a:r>
            <a:r>
              <a:rPr lang="en-US" altLang="en-US" sz="4798" dirty="0" err="1">
                <a:solidFill>
                  <a:prstClr val="black"/>
                </a:solidFill>
                <a:latin typeface="Arial" panose="020B0604020202020204" pitchFamily="34" charset="0"/>
                <a:cs typeface="Arial" panose="020B0604020202020204" pitchFamily="34" charset="0"/>
              </a:rPr>
              <a:t>khí</a:t>
            </a:r>
            <a:r>
              <a:rPr lang="en-US" altLang="en-US" sz="4798" dirty="0">
                <a:solidFill>
                  <a:prstClr val="black"/>
                </a:solidFill>
                <a:latin typeface="Arial" panose="020B0604020202020204" pitchFamily="34" charset="0"/>
                <a:cs typeface="Arial" panose="020B0604020202020204" pitchFamily="34" charset="0"/>
              </a:rPr>
              <a:t>.</a:t>
            </a:r>
          </a:p>
        </p:txBody>
      </p:sp>
      <p:pic>
        <p:nvPicPr>
          <p:cNvPr id="5" name="Picture 4" descr="A red and yellow alarm clock&#10;&#10;Description automatically generated">
            <a:extLst>
              <a:ext uri="{FF2B5EF4-FFF2-40B4-BE49-F238E27FC236}">
                <a16:creationId xmlns:a16="http://schemas.microsoft.com/office/drawing/2014/main" id="{ED54D42A-100A-D344-5041-D76A375C7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82" y="698643"/>
            <a:ext cx="4926458" cy="4926458"/>
          </a:xfrm>
          <a:prstGeom prst="rect">
            <a:avLst/>
          </a:prstGeom>
        </p:spPr>
      </p:pic>
    </p:spTree>
    <p:extLst>
      <p:ext uri="{BB962C8B-B14F-4D97-AF65-F5344CB8AC3E}">
        <p14:creationId xmlns:p14="http://schemas.microsoft.com/office/powerpoint/2010/main" val="330402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322293" y="255503"/>
            <a:ext cx="11627755" cy="1110960"/>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r>
              <a:rPr kumimoji="0" lang="vi-VN" sz="3599"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Bình thuỷ tinh chứa nước, đồng hồ báo thức, túi ni-lông phân huỷ sinh học.</a:t>
            </a:r>
          </a:p>
        </p:txBody>
      </p:sp>
      <p:pic>
        <p:nvPicPr>
          <p:cNvPr id="3" name="Picture 2">
            <a:extLst>
              <a:ext uri="{FF2B5EF4-FFF2-40B4-BE49-F238E27FC236}">
                <a16:creationId xmlns:a16="http://schemas.microsoft.com/office/drawing/2014/main" id="{B122043B-E336-55C1-8DAE-8F6BC2E6B6D1}"/>
              </a:ext>
            </a:extLst>
          </p:cNvPr>
          <p:cNvPicPr>
            <a:picLocks noChangeAspect="1"/>
          </p:cNvPicPr>
          <p:nvPr/>
        </p:nvPicPr>
        <p:blipFill>
          <a:blip r:embed="rId3"/>
          <a:stretch>
            <a:fillRect/>
          </a:stretch>
        </p:blipFill>
        <p:spPr>
          <a:xfrm>
            <a:off x="806895" y="1774861"/>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ounded Rectangular Callout 35">
            <a:extLst>
              <a:ext uri="{FF2B5EF4-FFF2-40B4-BE49-F238E27FC236}">
                <a16:creationId xmlns:a16="http://schemas.microsoft.com/office/drawing/2014/main" id="{149A6A72-A37A-B2D9-0E55-F9B8FE20878E}"/>
              </a:ext>
            </a:extLst>
          </p:cNvPr>
          <p:cNvSpPr/>
          <p:nvPr/>
        </p:nvSpPr>
        <p:spPr>
          <a:xfrm>
            <a:off x="5054885" y="1736333"/>
            <a:ext cx="6953074" cy="4917568"/>
          </a:xfrm>
          <a:prstGeom prst="wedgeRoundRectCallout">
            <a:avLst>
              <a:gd name="adj1" fmla="val 26363"/>
              <a:gd name="adj2" fmla="val 50115"/>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altLang="en-US" sz="3200" dirty="0">
                <a:solidFill>
                  <a:srgbClr val="002060"/>
                </a:solidFill>
                <a:latin typeface="Calibri" panose="020F0502020204030204" pitchFamily="34" charset="0"/>
                <a:cs typeface="Calibri" panose="020F0502020204030204" pitchFamily="34" charset="0"/>
              </a:rPr>
              <a:t>- Đưa đồng hồ đang đổ chuông vào túi ni-lông, buộc chặt túi rồi thả vào bình nước (Hình 3). Áp một tai vào thành bình, tại kia được bịt lại. </a:t>
            </a:r>
            <a:r>
              <a:rPr lang="vi-VN" altLang="en-US" sz="3200" b="1" dirty="0">
                <a:solidFill>
                  <a:srgbClr val="002060"/>
                </a:solidFill>
                <a:latin typeface="Calibri" panose="020F0502020204030204" pitchFamily="34" charset="0"/>
                <a:cs typeface="Calibri" panose="020F0502020204030204" pitchFamily="34" charset="0"/>
              </a:rPr>
              <a:t>Em có nghe tiếng chuông đồng hồ không? Âm thanh truyền đến tai em qua</a:t>
            </a:r>
            <a:r>
              <a:rPr lang="vi-VN" altLang="en-US" sz="3200" dirty="0">
                <a:solidFill>
                  <a:srgbClr val="002060"/>
                </a:solidFill>
                <a:latin typeface="Calibri" panose="020F0502020204030204" pitchFamily="34" charset="0"/>
                <a:cs typeface="Calibri" panose="020F0502020204030204" pitchFamily="34" charset="0"/>
              </a:rPr>
              <a:t> những chất nào?</a:t>
            </a:r>
          </a:p>
          <a:p>
            <a:pPr algn="just" defTabSz="913256"/>
            <a:r>
              <a:rPr lang="vi-VN" altLang="en-US" sz="3200" dirty="0">
                <a:solidFill>
                  <a:srgbClr val="002060"/>
                </a:solidFill>
                <a:latin typeface="Calibri" panose="020F0502020204030204" pitchFamily="34" charset="0"/>
                <a:cs typeface="Calibri" panose="020F0502020204030204" pitchFamily="34" charset="0"/>
              </a:rPr>
              <a:t>Từ kết quả thí nghiệm rút ra nhận xét.</a:t>
            </a:r>
            <a:endParaRPr lang="en-US" alt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13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618" y="2231671"/>
            <a:ext cx="7122502" cy="4626329"/>
          </a:xfrm>
          <a:prstGeom prst="rect">
            <a:avLst/>
          </a:prstGeom>
        </p:spPr>
      </p:pic>
      <p:sp>
        <p:nvSpPr>
          <p:cNvPr id="23" name="Rounded Rectangular Callout 22"/>
          <p:cNvSpPr/>
          <p:nvPr/>
        </p:nvSpPr>
        <p:spPr>
          <a:xfrm>
            <a:off x="6247737" y="729465"/>
            <a:ext cx="5690834" cy="5188449"/>
          </a:xfrm>
          <a:prstGeom prst="wedgeRoundRectCallout">
            <a:avLst>
              <a:gd name="adj1" fmla="val -71429"/>
              <a:gd name="adj2" fmla="val -7199"/>
              <a:gd name="adj3" fmla="val 16667"/>
            </a:avLst>
          </a:prstGeom>
          <a:solidFill>
            <a:srgbClr val="FFFF00"/>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325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a:ea typeface="+mn-ea"/>
              <a:cs typeface="+mn-cs"/>
            </a:endParaRPr>
          </a:p>
        </p:txBody>
      </p:sp>
      <p:sp>
        <p:nvSpPr>
          <p:cNvPr id="24" name="MH_Others_2"/>
          <p:cNvSpPr txBox="1"/>
          <p:nvPr>
            <p:custDataLst>
              <p:tags r:id="rId1"/>
            </p:custDataLst>
          </p:nvPr>
        </p:nvSpPr>
        <p:spPr>
          <a:xfrm>
            <a:off x="6566221" y="1031324"/>
            <a:ext cx="5131538" cy="4708981"/>
          </a:xfrm>
          <a:prstGeom prst="rect">
            <a:avLst/>
          </a:prstGeom>
          <a:noFill/>
        </p:spPr>
        <p:txBody>
          <a:bodyPr wrap="square" lIns="0" tIns="0" rIns="0" bIns="0">
            <a:spAutoFit/>
          </a:bodyPr>
          <a:lstStyle/>
          <a:p>
            <a:pPr lvl="0" algn="just" defTabSz="913256"/>
            <a:r>
              <a:rPr lang="vi-VN" altLang="en-US" sz="3400" dirty="0">
                <a:solidFill>
                  <a:prstClr val="black"/>
                </a:solidFill>
                <a:latin typeface="Calibri" panose="020F0502020204030204" pitchFamily="34" charset="0"/>
                <a:cs typeface="Calibri" panose="020F0502020204030204" pitchFamily="34" charset="0"/>
              </a:rPr>
              <a:t>Khi đã buộc chặt đồng hồ trong túi nilon rồi thả vào chậu nước ta vẫn nghe thấy tiếng chuông khi áp tai vào thành chậu là do </a:t>
            </a:r>
            <a:r>
              <a:rPr lang="vi-VN" altLang="en-US" sz="3400" b="1" dirty="0">
                <a:solidFill>
                  <a:prstClr val="black"/>
                </a:solidFill>
                <a:latin typeface="Calibri" panose="020F0502020204030204" pitchFamily="34" charset="0"/>
                <a:cs typeface="Calibri" panose="020F0502020204030204" pitchFamily="34" charset="0"/>
              </a:rPr>
              <a:t>tiếng chuông đồng hồ lan truyền qua túi nilon, qua nước, qua thành chậu và lan truyền tới tai ta.</a:t>
            </a:r>
            <a:endParaRPr kumimoji="0" lang="en-US" altLang="en-US" sz="3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112653E-B78B-9157-6D08-E65579BC1D17}"/>
              </a:ext>
            </a:extLst>
          </p:cNvPr>
          <p:cNvPicPr>
            <a:picLocks noChangeAspect="1"/>
          </p:cNvPicPr>
          <p:nvPr/>
        </p:nvPicPr>
        <p:blipFill>
          <a:blip r:embed="rId5"/>
          <a:stretch>
            <a:fillRect/>
          </a:stretch>
        </p:blipFill>
        <p:spPr>
          <a:xfrm>
            <a:off x="950733" y="809090"/>
            <a:ext cx="3816476" cy="456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588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788</Words>
  <Application>Microsoft Office PowerPoint</Application>
  <PresentationFormat>Widescreen</PresentationFormat>
  <Paragraphs>65</Paragraphs>
  <Slides>19</Slides>
  <Notes>14</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等线</vt:lpstr>
      <vt:lpstr>宋体</vt:lpstr>
      <vt:lpstr>Arial</vt:lpstr>
      <vt:lpstr>Calibri</vt:lpstr>
      <vt:lpstr>Calibri Light</vt:lpstr>
      <vt:lpstr>Cambria</vt:lpstr>
      <vt:lpstr>Times New Roman</vt:lpstr>
      <vt:lpstr>Wingdings</vt:lpstr>
      <vt:lpstr>华康俪金黑W8(P)</vt:lpstr>
      <vt:lpstr>方正粗谭黑简体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37</cp:revision>
  <dcterms:created xsi:type="dcterms:W3CDTF">2023-08-22T01:03:33Z</dcterms:created>
  <dcterms:modified xsi:type="dcterms:W3CDTF">2025-12-19T15:30:19Z</dcterms:modified>
</cp:coreProperties>
</file>