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8" r:id="rId3"/>
  </p:sldMasterIdLst>
  <p:notesMasterIdLst>
    <p:notesMasterId r:id="rId21"/>
  </p:notesMasterIdLst>
  <p:sldIdLst>
    <p:sldId id="381" r:id="rId4"/>
    <p:sldId id="257" r:id="rId5"/>
    <p:sldId id="260" r:id="rId6"/>
    <p:sldId id="274" r:id="rId7"/>
    <p:sldId id="275" r:id="rId8"/>
    <p:sldId id="276" r:id="rId9"/>
    <p:sldId id="288" r:id="rId10"/>
    <p:sldId id="292" r:id="rId11"/>
    <p:sldId id="293" r:id="rId12"/>
    <p:sldId id="294" r:id="rId13"/>
    <p:sldId id="295" r:id="rId14"/>
    <p:sldId id="296" r:id="rId15"/>
    <p:sldId id="297" r:id="rId16"/>
    <p:sldId id="298" r:id="rId17"/>
    <p:sldId id="446" r:id="rId18"/>
    <p:sldId id="447" r:id="rId19"/>
    <p:sldId id="44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40" autoAdjust="0"/>
  </p:normalViewPr>
  <p:slideViewPr>
    <p:cSldViewPr snapToGrid="0">
      <p:cViewPr varScale="1">
        <p:scale>
          <a:sx n="59" d="100"/>
          <a:sy n="59"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9628A-FC89-46DE-921F-37D27C67346B}" type="datetimeFigureOut">
              <a:rPr lang="en-US" smtClean="0"/>
              <a:t>19/12/2025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056B7-353F-4605-A0A2-46AB4DCF1893}" type="slidenum">
              <a:rPr lang="en-US" smtClean="0"/>
              <a:t>‹#›</a:t>
            </a:fld>
            <a:endParaRPr lang="en-US"/>
          </a:p>
        </p:txBody>
      </p:sp>
    </p:spTree>
    <p:extLst>
      <p:ext uri="{BB962C8B-B14F-4D97-AF65-F5344CB8AC3E}">
        <p14:creationId xmlns:p14="http://schemas.microsoft.com/office/powerpoint/2010/main" val="153413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PHẦN KHỞI ĐỘNG</a:t>
            </a:r>
          </a:p>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enter </a:t>
            </a:r>
            <a:r>
              <a:rPr lang="en-US" dirty="0" err="1"/>
              <a:t>để</a:t>
            </a:r>
            <a:r>
              <a:rPr lang="en-US" dirty="0"/>
              <a:t> </a:t>
            </a:r>
            <a:r>
              <a:rPr lang="en-US" dirty="0" err="1"/>
              <a:t>mất</a:t>
            </a:r>
            <a:r>
              <a:rPr lang="en-US" dirty="0"/>
              <a:t> </a:t>
            </a:r>
            <a:r>
              <a:rPr lang="en-US" dirty="0" err="1"/>
              <a:t>bông</a:t>
            </a:r>
            <a:r>
              <a:rPr lang="en-US" dirty="0"/>
              <a:t> </a:t>
            </a:r>
            <a:r>
              <a:rPr lang="en-US" dirty="0" err="1"/>
              <a:t>hoa</a:t>
            </a:r>
            <a:endParaRPr lang="en-US" dirty="0"/>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2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MŨI TÊN ĐỂ QUAY LẠI SL3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8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20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9</a:t>
            </a:fld>
            <a:endParaRPr lang="en-US"/>
          </a:p>
        </p:txBody>
      </p:sp>
    </p:spTree>
    <p:extLst>
      <p:ext uri="{BB962C8B-B14F-4D97-AF65-F5344CB8AC3E}">
        <p14:creationId xmlns:p14="http://schemas.microsoft.com/office/powerpoint/2010/main" val="3005606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43301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84894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498232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1764765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395572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538137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9434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57508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3812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59740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41054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17838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847782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00286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86570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513078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7120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84752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66692732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10827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465443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11579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409144158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153576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073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836705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2693116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586205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01576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138500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75255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76362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26789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069798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513879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837172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57705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85255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298333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528555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2608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2025/12/19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38724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9403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32551635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98489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642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450731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52593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83516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066699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38533909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3.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3400104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4975586"/>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1115083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47.png"/><Relationship Id="rId5" Type="http://schemas.openxmlformats.org/officeDocument/2006/relationships/slide" Target="slide17.xml"/><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8.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0.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svg"/><Relationship Id="rId18" Type="http://schemas.openxmlformats.org/officeDocument/2006/relationships/image" Target="../media/image23.svg"/><Relationship Id="rId3" Type="http://schemas.openxmlformats.org/officeDocument/2006/relationships/image" Target="../media/image11.png"/><Relationship Id="rId21" Type="http://schemas.openxmlformats.org/officeDocument/2006/relationships/slide" Target="slide5.xml"/><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image" Target="../media/image25.svg"/><Relationship Id="rId1" Type="http://schemas.openxmlformats.org/officeDocument/2006/relationships/slideLayout" Target="../slideLayouts/slideLayout3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13.svg"/><Relationship Id="rId15" Type="http://schemas.openxmlformats.org/officeDocument/2006/relationships/image" Target="../media/image21.svg"/><Relationship Id="rId23" Type="http://schemas.openxmlformats.org/officeDocument/2006/relationships/image" Target="../media/image27.svg"/><Relationship Id="rId10" Type="http://schemas.openxmlformats.org/officeDocument/2006/relationships/image" Target="../media/image17.svg"/><Relationship Id="rId19"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0.png"/><Relationship Id="rId22"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slide" Target="slide3.xml"/><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800" y="2658955"/>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Thực vật cần gì để sống?(T3)</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7504F9E7-DEE6-3874-D371-8882E5EDDAFA}"/>
              </a:ext>
            </a:extLst>
          </p:cNvPr>
          <p:cNvGrpSpPr/>
          <p:nvPr/>
        </p:nvGrpSpPr>
        <p:grpSpPr>
          <a:xfrm>
            <a:off x="1184300" y="2445745"/>
            <a:ext cx="2913974" cy="2733187"/>
            <a:chOff x="5021490" y="2462034"/>
            <a:chExt cx="3152954" cy="3010683"/>
          </a:xfrm>
        </p:grpSpPr>
        <p:pic>
          <p:nvPicPr>
            <p:cNvPr id="3" name="Graphic 2">
              <a:extLst>
                <a:ext uri="{FF2B5EF4-FFF2-40B4-BE49-F238E27FC236}">
                  <a16:creationId xmlns:a16="http://schemas.microsoft.com/office/drawing/2014/main" id="{F5F06AA8-28CC-41EF-E29B-6E18F1B4CE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1490" y="2462034"/>
              <a:ext cx="3152954" cy="2890208"/>
            </a:xfrm>
            <a:prstGeom prst="rect">
              <a:avLst/>
            </a:prstGeom>
          </p:spPr>
        </p:pic>
        <p:sp>
          <p:nvSpPr>
            <p:cNvPr id="11" name="TextBox 10">
              <a:extLst>
                <a:ext uri="{FF2B5EF4-FFF2-40B4-BE49-F238E27FC236}">
                  <a16:creationId xmlns:a16="http://schemas.microsoft.com/office/drawing/2014/main" id="{116DDFBC-611D-171F-96F6-FA841BB7976F}"/>
                </a:ext>
              </a:extLst>
            </p:cNvPr>
            <p:cNvSpPr txBox="1"/>
            <p:nvPr/>
          </p:nvSpPr>
          <p:spPr>
            <a:xfrm>
              <a:off x="5171440" y="3594462"/>
              <a:ext cx="3003004" cy="1878255"/>
            </a:xfrm>
            <a:prstGeom prst="rect">
              <a:avLst/>
            </a:prstGeom>
            <a:noFill/>
          </p:spPr>
          <p:txBody>
            <a:bodyPr wrap="square" rtlCol="0">
              <a:spAutoFit/>
            </a:bodyPr>
            <a:lstStyle/>
            <a:p>
              <a:pPr algn="ctr" defTabSz="914400">
                <a:lnSpc>
                  <a:spcPct val="130000"/>
                </a:lnSpc>
              </a:pPr>
              <a:r>
                <a:rPr lang="en-US" sz="3600"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2" name="Speech Bubble: Rectangle with Corners Rounded 11">
            <a:extLst>
              <a:ext uri="{FF2B5EF4-FFF2-40B4-BE49-F238E27FC236}">
                <a16:creationId xmlns:a16="http://schemas.microsoft.com/office/drawing/2014/main" id="{0669C549-FEF0-CB2F-59CD-C3447306807E}"/>
              </a:ext>
            </a:extLst>
          </p:cNvPr>
          <p:cNvSpPr/>
          <p:nvPr/>
        </p:nvSpPr>
        <p:spPr>
          <a:xfrm>
            <a:off x="4690569" y="1487278"/>
            <a:ext cx="5797488" cy="1747008"/>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trưa nắng mùa hè đứng dưới bóng cây lại cảm thấy mát mẻ?</a:t>
            </a:r>
            <a:endParaRPr lang="en-US" sz="3200" dirty="0">
              <a:solidFill>
                <a:srgbClr val="002060"/>
              </a:solidFill>
            </a:endParaRPr>
          </a:p>
        </p:txBody>
      </p:sp>
      <p:sp>
        <p:nvSpPr>
          <p:cNvPr id="13" name="Speech Bubble: Rectangle with Corners Rounded 12">
            <a:extLst>
              <a:ext uri="{FF2B5EF4-FFF2-40B4-BE49-F238E27FC236}">
                <a16:creationId xmlns:a16="http://schemas.microsoft.com/office/drawing/2014/main" id="{E48CF538-6BD6-2698-2ACD-F5987C984088}"/>
              </a:ext>
            </a:extLst>
          </p:cNvPr>
          <p:cNvSpPr/>
          <p:nvPr/>
        </p:nvSpPr>
        <p:spPr>
          <a:xfrm>
            <a:off x="4877856" y="4021157"/>
            <a:ext cx="5797488" cy="2038120"/>
          </a:xfrm>
          <a:prstGeom prst="wedgeRoundRectCallout">
            <a:avLst>
              <a:gd name="adj1" fmla="val -62610"/>
              <a:gd name="adj2" fmla="val 5875"/>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ngày nắng nóng vào sáng sớm và chiều tối cần phải tưới nhiều nước hơn cho cây trồng?</a:t>
            </a:r>
            <a:endParaRPr lang="en-US" sz="3200" dirty="0">
              <a:solidFill>
                <a:srgbClr val="002060"/>
              </a:solidFill>
            </a:endParaRPr>
          </a:p>
        </p:txBody>
      </p:sp>
    </p:spTree>
    <p:extLst>
      <p:ext uri="{BB962C8B-B14F-4D97-AF65-F5344CB8AC3E}">
        <p14:creationId xmlns:p14="http://schemas.microsoft.com/office/powerpoint/2010/main" val="1491055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2025" y="20748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410159" y="991229"/>
            <a:ext cx="9199084"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trưa nắng mùa hè đứng dưới bóng cây lại cảm thấy mát mẻ?</a:t>
            </a:r>
          </a:p>
        </p:txBody>
      </p:sp>
      <p:sp>
        <p:nvSpPr>
          <p:cNvPr id="6" name="TextBox 5">
            <a:extLst>
              <a:ext uri="{FF2B5EF4-FFF2-40B4-BE49-F238E27FC236}">
                <a16:creationId xmlns:a16="http://schemas.microsoft.com/office/drawing/2014/main" id="{B09FEA08-8F6B-1BB6-2324-9AF97F803C75}"/>
              </a:ext>
            </a:extLst>
          </p:cNvPr>
          <p:cNvSpPr txBox="1"/>
          <p:nvPr/>
        </p:nvSpPr>
        <p:spPr>
          <a:xfrm>
            <a:off x="2596046" y="2778150"/>
            <a:ext cx="8288619" cy="2862322"/>
          </a:xfrm>
          <a:custGeom>
            <a:avLst/>
            <a:gdLst>
              <a:gd name="connsiteX0" fmla="*/ 0 w 8288619"/>
              <a:gd name="connsiteY0" fmla="*/ 0 h 2862322"/>
              <a:gd name="connsiteX1" fmla="*/ 8288619 w 8288619"/>
              <a:gd name="connsiteY1" fmla="*/ 0 h 2862322"/>
              <a:gd name="connsiteX2" fmla="*/ 8288619 w 8288619"/>
              <a:gd name="connsiteY2" fmla="*/ 2862322 h 2862322"/>
              <a:gd name="connsiteX3" fmla="*/ 0 w 8288619"/>
              <a:gd name="connsiteY3" fmla="*/ 2862322 h 2862322"/>
              <a:gd name="connsiteX4" fmla="*/ 0 w 828861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619" h="2862322" fill="none" extrusionOk="0">
                <a:moveTo>
                  <a:pt x="0" y="0"/>
                </a:moveTo>
                <a:cubicBezTo>
                  <a:pt x="2062840" y="5222"/>
                  <a:pt x="5446693" y="24918"/>
                  <a:pt x="8288619" y="0"/>
                </a:cubicBezTo>
                <a:cubicBezTo>
                  <a:pt x="8127374" y="942177"/>
                  <a:pt x="8244859" y="1869700"/>
                  <a:pt x="8288619" y="2862322"/>
                </a:cubicBezTo>
                <a:cubicBezTo>
                  <a:pt x="4455579" y="2697561"/>
                  <a:pt x="874797" y="2980472"/>
                  <a:pt x="0" y="2862322"/>
                </a:cubicBezTo>
                <a:cubicBezTo>
                  <a:pt x="-55725" y="1471564"/>
                  <a:pt x="17072" y="1108071"/>
                  <a:pt x="0" y="0"/>
                </a:cubicBezTo>
                <a:close/>
              </a:path>
              <a:path w="8288619" h="2862322" stroke="0" extrusionOk="0">
                <a:moveTo>
                  <a:pt x="0" y="0"/>
                </a:moveTo>
                <a:cubicBezTo>
                  <a:pt x="926028" y="11849"/>
                  <a:pt x="5980739" y="-161459"/>
                  <a:pt x="8288619" y="0"/>
                </a:cubicBezTo>
                <a:cubicBezTo>
                  <a:pt x="8291749" y="1124090"/>
                  <a:pt x="8187443" y="1755093"/>
                  <a:pt x="8288619" y="2862322"/>
                </a:cubicBezTo>
                <a:cubicBezTo>
                  <a:pt x="6681633" y="2716462"/>
                  <a:pt x="3140857"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cây có sự thoát hơi nước trao đổi với môi trường qua lá. Trời càng nắng sự thoát hơi nước càng mạnh, hơi nước làm cho không khí xung quanh trở nên mát mẻ hơn.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458938" y="22166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9338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189822" y="616655"/>
            <a:ext cx="9199084" cy="175432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ngày nắng nóng vào sáng sớm và chiều tối cần phải tưới nhiều nước hơn cho cây trồng?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B09FEA08-8F6B-1BB6-2324-9AF97F803C75}"/>
              </a:ext>
            </a:extLst>
          </p:cNvPr>
          <p:cNvSpPr txBox="1"/>
          <p:nvPr/>
        </p:nvSpPr>
        <p:spPr>
          <a:xfrm>
            <a:off x="2243506" y="2811201"/>
            <a:ext cx="8949631" cy="2862322"/>
          </a:xfrm>
          <a:custGeom>
            <a:avLst/>
            <a:gdLst>
              <a:gd name="connsiteX0" fmla="*/ 0 w 8949631"/>
              <a:gd name="connsiteY0" fmla="*/ 0 h 2862322"/>
              <a:gd name="connsiteX1" fmla="*/ 8949631 w 8949631"/>
              <a:gd name="connsiteY1" fmla="*/ 0 h 2862322"/>
              <a:gd name="connsiteX2" fmla="*/ 8949631 w 8949631"/>
              <a:gd name="connsiteY2" fmla="*/ 2862322 h 2862322"/>
              <a:gd name="connsiteX3" fmla="*/ 0 w 8949631"/>
              <a:gd name="connsiteY3" fmla="*/ 2862322 h 2862322"/>
              <a:gd name="connsiteX4" fmla="*/ 0 w 894963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khi nắng nóng cây thoát hơi nước nhiều nên mất hơi nước nhiều, vì vậy cần tưới nhiều nước cho cây. Tưới vào sáng sớm và chiều tối để nước không bị bốc hơi nhiều do nắng.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117415" y="240397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91113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10" name="图片 4">
            <a:extLst>
              <a:ext uri="{FF2B5EF4-FFF2-40B4-BE49-F238E27FC236}">
                <a16:creationId xmlns:a16="http://schemas.microsoft.com/office/drawing/2014/main" id="{3C9C326E-5593-5942-3674-C99FB1802905}"/>
              </a:ext>
            </a:extLst>
          </p:cNvPr>
          <p:cNvPicPr>
            <a:picLocks noChangeAspect="1"/>
          </p:cNvPicPr>
          <p:nvPr/>
        </p:nvPicPr>
        <p:blipFill rotWithShape="1">
          <a:blip r:embed="rId2"/>
          <a:srcRect l="8537" t="9279" b="12603"/>
          <a:stretch/>
        </p:blipFill>
        <p:spPr>
          <a:xfrm>
            <a:off x="9757895" y="3393195"/>
            <a:ext cx="2145356" cy="3304358"/>
          </a:xfrm>
          <a:prstGeom prst="rect">
            <a:avLst/>
          </a:prstGeom>
        </p:spPr>
      </p:pic>
      <p:pic>
        <p:nvPicPr>
          <p:cNvPr id="11" name="图片 10">
            <a:extLst>
              <a:ext uri="{FF2B5EF4-FFF2-40B4-BE49-F238E27FC236}">
                <a16:creationId xmlns:a16="http://schemas.microsoft.com/office/drawing/2014/main" id="{596ECB7C-9147-5DA8-21BC-3F4691A1430F}"/>
              </a:ext>
            </a:extLst>
          </p:cNvPr>
          <p:cNvPicPr>
            <a:picLocks noChangeAspect="1"/>
          </p:cNvPicPr>
          <p:nvPr/>
        </p:nvPicPr>
        <p:blipFill rotWithShape="1">
          <a:blip r:embed="rId3"/>
          <a:srcRect t="8771" r="39144" b="11847"/>
          <a:stretch/>
        </p:blipFill>
        <p:spPr>
          <a:xfrm>
            <a:off x="226889" y="3400695"/>
            <a:ext cx="2615463" cy="3411643"/>
          </a:xfrm>
          <a:prstGeom prst="rect">
            <a:avLst/>
          </a:prstGeom>
        </p:spPr>
      </p:pic>
      <p:grpSp>
        <p:nvGrpSpPr>
          <p:cNvPr id="13" name="Group 12">
            <a:extLst>
              <a:ext uri="{FF2B5EF4-FFF2-40B4-BE49-F238E27FC236}">
                <a16:creationId xmlns:a16="http://schemas.microsoft.com/office/drawing/2014/main" id="{70EED949-7E89-B349-7670-A8BCBC57BDA2}"/>
              </a:ext>
            </a:extLst>
          </p:cNvPr>
          <p:cNvGrpSpPr/>
          <p:nvPr/>
        </p:nvGrpSpPr>
        <p:grpSpPr>
          <a:xfrm>
            <a:off x="150991" y="-82537"/>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1399142" y="1355075"/>
            <a:ext cx="10025350" cy="2308324"/>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mbria" panose="02040503050406030204" pitchFamily="18" charset="0"/>
                <a:ea typeface="Cambria" panose="02040503050406030204" pitchFamily="18" charset="0"/>
              </a:rPr>
              <a:t>Đất trồng tốt, màu mỡ khi chứa nước, không khí và chất khoảng,... với tỉ lệ thích hợp. Việc bón phân nhằm cung cấp thêm các chất khoáng cần thiết cho cây phát triển tốt.</a:t>
            </a:r>
            <a:endParaRPr lang="vi-VN" sz="36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2060154" y="524089"/>
              <a:ext cx="9740050" cy="160043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hô hấp, thực vật hấp thụ khí nào sau đây?</a:t>
              </a: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8075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bô</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níc</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7"/>
            <a:ext cx="8541915" cy="1482664"/>
            <a:chOff x="1000675" y="2134893"/>
            <a:chExt cx="8541915" cy="1249990"/>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ô xi</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88538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tơ</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bô</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níc</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ô xi</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tơ</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thực vật hấp thụ khí nào sau đây?</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Nước</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c</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hất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khoáng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Ánh</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sáng</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nhiệt</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độ</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2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đáp</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án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đúng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spcBef>
                  <a:spcPts val="0"/>
                </a:spcBef>
                <a:spcAft>
                  <a:spcPts val="0"/>
                </a:spcAft>
              </a:pP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rau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cải</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3" name="Picture 2">
            <a:extLst>
              <a:ext uri="{FF2B5EF4-FFF2-40B4-BE49-F238E27FC236}">
                <a16:creationId xmlns:a16="http://schemas.microsoft.com/office/drawing/2014/main" id="{3A5F6225-B849-66D2-A7C9-552F54A1C834}"/>
              </a:ext>
            </a:extLst>
          </p:cNvPr>
          <p:cNvPicPr>
            <a:picLocks noChangeAspect="1"/>
          </p:cNvPicPr>
          <p:nvPr/>
        </p:nvPicPr>
        <p:blipFill>
          <a:blip r:embed="rId6"/>
          <a:stretch>
            <a:fillRect/>
          </a:stretch>
        </p:blipFill>
        <p:spPr>
          <a:xfrm>
            <a:off x="4422115" y="772274"/>
            <a:ext cx="3109229" cy="1457070"/>
          </a:xfrm>
          <a:prstGeom prst="rect">
            <a:avLst/>
          </a:prstGeom>
        </p:spPr>
      </p:pic>
      <p:pic>
        <p:nvPicPr>
          <p:cNvPr id="5" name="Picture 4">
            <a:extLst>
              <a:ext uri="{FF2B5EF4-FFF2-40B4-BE49-F238E27FC236}">
                <a16:creationId xmlns:a16="http://schemas.microsoft.com/office/drawing/2014/main" id="{ED7C2089-B053-60EC-1492-3327C4EA0031}"/>
              </a:ext>
            </a:extLst>
          </p:cNvPr>
          <p:cNvPicPr>
            <a:picLocks noChangeAspect="1"/>
          </p:cNvPicPr>
          <p:nvPr/>
        </p:nvPicPr>
        <p:blipFill>
          <a:blip r:embed="rId7"/>
          <a:stretch>
            <a:fillRect/>
          </a:stretch>
        </p:blipFill>
        <p:spPr>
          <a:xfrm>
            <a:off x="2190121" y="1951406"/>
            <a:ext cx="7632854" cy="2517866"/>
          </a:xfrm>
          <a:prstGeom prst="rect">
            <a:avLst/>
          </a:prstGeom>
        </p:spPr>
      </p:pic>
      <p:sp>
        <p:nvSpPr>
          <p:cNvPr id="6" name="TextBox 5">
            <a:extLst>
              <a:ext uri="{FF2B5EF4-FFF2-40B4-BE49-F238E27FC236}">
                <a16:creationId xmlns:a16="http://schemas.microsoft.com/office/drawing/2014/main" id="{12E97BE9-0E73-CF19-1159-C2CAFB6C36F6}"/>
              </a:ext>
            </a:extLst>
          </p:cNvPr>
          <p:cNvSpPr txBox="1"/>
          <p:nvPr/>
        </p:nvSpPr>
        <p:spPr>
          <a:xfrm>
            <a:off x="5198165" y="4154557"/>
            <a:ext cx="2037522"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3"/>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23" y="0"/>
            <a:ext cx="1010905" cy="771964"/>
          </a:xfrm>
          <a:prstGeom prst="rect">
            <a:avLst/>
          </a:prstGeom>
        </p:spPr>
      </p:pic>
      <p:pic>
        <p:nvPicPr>
          <p:cNvPr id="260" name="Picture 259">
            <a:hlinkClick r:id="rId6"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pic>
        <p:nvPicPr>
          <p:cNvPr id="17" name="Picture 16">
            <a:extLst>
              <a:ext uri="{FF2B5EF4-FFF2-40B4-BE49-F238E27FC236}">
                <a16:creationId xmlns:a16="http://schemas.microsoft.com/office/drawing/2014/main" id="{A852403F-0464-4F34-B577-727AF1467EC0}"/>
              </a:ext>
            </a:extLst>
          </p:cNvPr>
          <p:cNvPicPr>
            <a:picLocks noChangeAspect="1"/>
          </p:cNvPicPr>
          <p:nvPr/>
        </p:nvPicPr>
        <p:blipFill>
          <a:blip r:embed="rId8"/>
          <a:stretch>
            <a:fillRect/>
          </a:stretch>
        </p:blipFill>
        <p:spPr>
          <a:xfrm>
            <a:off x="3297507" y="82050"/>
            <a:ext cx="6078239" cy="1121761"/>
          </a:xfrm>
          <a:prstGeom prst="rect">
            <a:avLst/>
          </a:prstGeom>
        </p:spPr>
      </p:pic>
      <p:grpSp>
        <p:nvGrpSpPr>
          <p:cNvPr id="21" name="Group 20">
            <a:extLst>
              <a:ext uri="{FF2B5EF4-FFF2-40B4-BE49-F238E27FC236}">
                <a16:creationId xmlns:a16="http://schemas.microsoft.com/office/drawing/2014/main" id="{02AFE129-8F86-4C0F-A059-F14A91B351B7}"/>
              </a:ext>
            </a:extLst>
          </p:cNvPr>
          <p:cNvGrpSpPr/>
          <p:nvPr/>
        </p:nvGrpSpPr>
        <p:grpSpPr>
          <a:xfrm>
            <a:off x="833711" y="1276950"/>
            <a:ext cx="3258931" cy="2886689"/>
            <a:chOff x="1168972" y="1677523"/>
            <a:chExt cx="3078775" cy="2836321"/>
          </a:xfrm>
        </p:grpSpPr>
        <p:pic>
          <p:nvPicPr>
            <p:cNvPr id="159" name="Picture 2">
              <a:extLst>
                <a:ext uri="{FF2B5EF4-FFF2-40B4-BE49-F238E27FC236}">
                  <a16:creationId xmlns:a16="http://schemas.microsoft.com/office/drawing/2014/main" id="{AE6F3958-7AAD-41D9-915E-BD4BE494C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8972" y="1677523"/>
              <a:ext cx="3078775" cy="2836321"/>
            </a:xfrm>
            <a:prstGeom prst="rect">
              <a:avLst/>
            </a:prstGeom>
          </p:spPr>
        </p:pic>
        <p:pic>
          <p:nvPicPr>
            <p:cNvPr id="162" name="Picture 2">
              <a:hlinkClick r:id="rId11" action="ppaction://hlinksldjump"/>
              <a:extLst>
                <a:ext uri="{FF2B5EF4-FFF2-40B4-BE49-F238E27FC236}">
                  <a16:creationId xmlns:a16="http://schemas.microsoft.com/office/drawing/2014/main" id="{1507AA6F-C0BA-4679-84C7-8E458D76B3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5505" y="1773898"/>
              <a:ext cx="2869547" cy="2643570"/>
            </a:xfrm>
            <a:prstGeom prst="rect">
              <a:avLst/>
            </a:prstGeom>
          </p:spPr>
        </p:pic>
      </p:grpSp>
      <p:grpSp>
        <p:nvGrpSpPr>
          <p:cNvPr id="23" name="Group 22">
            <a:extLst>
              <a:ext uri="{FF2B5EF4-FFF2-40B4-BE49-F238E27FC236}">
                <a16:creationId xmlns:a16="http://schemas.microsoft.com/office/drawing/2014/main" id="{8E5B3FD8-D43D-4B45-8668-A311E514B3A4}"/>
              </a:ext>
            </a:extLst>
          </p:cNvPr>
          <p:cNvGrpSpPr/>
          <p:nvPr/>
        </p:nvGrpSpPr>
        <p:grpSpPr>
          <a:xfrm>
            <a:off x="8099360" y="1276950"/>
            <a:ext cx="2961550" cy="3114189"/>
            <a:chOff x="8355573" y="1625875"/>
            <a:chExt cx="3167634" cy="3299619"/>
          </a:xfrm>
        </p:grpSpPr>
        <p:pic>
          <p:nvPicPr>
            <p:cNvPr id="160" name="Picture 3">
              <a:extLst>
                <a:ext uri="{FF2B5EF4-FFF2-40B4-BE49-F238E27FC236}">
                  <a16:creationId xmlns:a16="http://schemas.microsoft.com/office/drawing/2014/main" id="{24817705-A8BC-4F42-B11B-3570ABB380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55573" y="1625875"/>
              <a:ext cx="3167634" cy="3299619"/>
            </a:xfrm>
            <a:prstGeom prst="rect">
              <a:avLst/>
            </a:prstGeom>
          </p:spPr>
        </p:pic>
        <p:pic>
          <p:nvPicPr>
            <p:cNvPr id="163" name="Picture 3">
              <a:hlinkClick r:id="rId16" action="ppaction://hlinksldjump"/>
              <a:extLst>
                <a:ext uri="{FF2B5EF4-FFF2-40B4-BE49-F238E27FC236}">
                  <a16:creationId xmlns:a16="http://schemas.microsoft.com/office/drawing/2014/main" id="{1D5308CA-6094-4930-9973-F1474E25F1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62111" y="1736852"/>
              <a:ext cx="2954557" cy="3077663"/>
            </a:xfrm>
            <a:prstGeom prst="rect">
              <a:avLst/>
            </a:prstGeom>
          </p:spPr>
        </p:pic>
      </p:grpSp>
      <p:grpSp>
        <p:nvGrpSpPr>
          <p:cNvPr id="22" name="Group 21">
            <a:extLst>
              <a:ext uri="{FF2B5EF4-FFF2-40B4-BE49-F238E27FC236}">
                <a16:creationId xmlns:a16="http://schemas.microsoft.com/office/drawing/2014/main" id="{6AD9EAEA-367A-471A-BAB5-5B9F360F99DC}"/>
              </a:ext>
            </a:extLst>
          </p:cNvPr>
          <p:cNvGrpSpPr/>
          <p:nvPr/>
        </p:nvGrpSpPr>
        <p:grpSpPr>
          <a:xfrm rot="2985290">
            <a:off x="4477938" y="2860215"/>
            <a:ext cx="3236122" cy="3114767"/>
            <a:chOff x="4477939" y="3418435"/>
            <a:chExt cx="3236122" cy="3114767"/>
          </a:xfrm>
        </p:grpSpPr>
        <p:pic>
          <p:nvPicPr>
            <p:cNvPr id="161" name="Picture 5">
              <a:extLst>
                <a:ext uri="{FF2B5EF4-FFF2-40B4-BE49-F238E27FC236}">
                  <a16:creationId xmlns:a16="http://schemas.microsoft.com/office/drawing/2014/main" id="{30FB876D-3FED-4114-A0F5-09CFD31481E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477939" y="3418435"/>
              <a:ext cx="3236122" cy="3114767"/>
            </a:xfrm>
            <a:prstGeom prst="rect">
              <a:avLst/>
            </a:prstGeom>
          </p:spPr>
        </p:pic>
        <p:pic>
          <p:nvPicPr>
            <p:cNvPr id="164" name="Picture 5">
              <a:hlinkClick r:id="rId21" action="ppaction://hlinksldjump"/>
              <a:extLst>
                <a:ext uri="{FF2B5EF4-FFF2-40B4-BE49-F238E27FC236}">
                  <a16:creationId xmlns:a16="http://schemas.microsoft.com/office/drawing/2014/main" id="{CFCE5213-50AF-4C02-9FD0-BD1EB7A472E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572886" y="3524888"/>
              <a:ext cx="3046228" cy="2931994"/>
            </a:xfrm>
            <a:prstGeom prst="rect">
              <a:avLst/>
            </a:prstGeom>
          </p:spPr>
        </p:pic>
      </p:grpSp>
    </p:spTree>
    <p:extLst>
      <p:ext uri="{BB962C8B-B14F-4D97-AF65-F5344CB8AC3E}">
        <p14:creationId xmlns:p14="http://schemas.microsoft.com/office/powerpoint/2010/main" val="14053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1000"/>
                            </p:stCondLst>
                            <p:childTnLst>
                              <p:par>
                                <p:cTn id="25" presetID="8" presetClass="emph" presetSubtype="0" fill="hold" nodeType="afterEffect">
                                  <p:stCondLst>
                                    <p:cond delay="0"/>
                                  </p:stCondLst>
                                  <p:childTnLst>
                                    <p:animRot by="21600000">
                                      <p:cBhvr>
                                        <p:cTn id="26" dur="2000" fill="hold"/>
                                        <p:tgtEl>
                                          <p:spTgt spid="21"/>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2"/>
                                        </p:tgtEl>
                                      </p:cBhvr>
                                    </p:animEffect>
                                    <p:animScale>
                                      <p:cBhvr>
                                        <p:cTn id="37" dur="250" autoRev="1" fill="hold"/>
                                        <p:tgtEl>
                                          <p:spTgt spid="22"/>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1"/>
                                        </p:tgtEl>
                                        <p:attrNameLst>
                                          <p:attrName>ppt_w</p:attrName>
                                        </p:attrNameLst>
                                      </p:cBhvr>
                                      <p:tavLst>
                                        <p:tav tm="0">
                                          <p:val>
                                            <p:strVal val="ppt_w"/>
                                          </p:val>
                                        </p:tav>
                                        <p:tav tm="100000">
                                          <p:val>
                                            <p:fltVal val="0"/>
                                          </p:val>
                                        </p:tav>
                                      </p:tavLst>
                                    </p:anim>
                                    <p:anim calcmode="lin" valueType="num">
                                      <p:cBhvr>
                                        <p:cTn id="45" dur="500"/>
                                        <p:tgtEl>
                                          <p:spTgt spid="21"/>
                                        </p:tgtEl>
                                        <p:attrNameLst>
                                          <p:attrName>ppt_h</p:attrName>
                                        </p:attrNameLst>
                                      </p:cBhvr>
                                      <p:tavLst>
                                        <p:tav tm="0">
                                          <p:val>
                                            <p:strVal val="ppt_h"/>
                                          </p:val>
                                        </p:tav>
                                        <p:tav tm="100000">
                                          <p:val>
                                            <p:fltVal val="0"/>
                                          </p:val>
                                        </p:tav>
                                      </p:tavLst>
                                    </p:anim>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5" presetClass="exit" presetSubtype="0" fill="hold" nodeType="clickEffect">
                                  <p:stCondLst>
                                    <p:cond delay="0"/>
                                  </p:stCondLst>
                                  <p:childTnLst>
                                    <p:animEffect transition="out" filter="fade">
                                      <p:cBhvr>
                                        <p:cTn id="51" dur="2000"/>
                                        <p:tgtEl>
                                          <p:spTgt spid="22"/>
                                        </p:tgtEl>
                                      </p:cBhvr>
                                    </p:animEffect>
                                    <p:anim calcmode="lin" valueType="num">
                                      <p:cBhvr>
                                        <p:cTn id="52"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22"/>
                                        </p:tgtEl>
                                        <p:attrNameLst>
                                          <p:attrName>ppt_h</p:attrName>
                                        </p:attrNameLst>
                                      </p:cBhvr>
                                      <p:tavLst>
                                        <p:tav tm="0">
                                          <p:val>
                                            <p:strVal val="ppt_h"/>
                                          </p:val>
                                        </p:tav>
                                        <p:tav tm="100000">
                                          <p:val>
                                            <p:strVal val="ppt_h"/>
                                          </p:val>
                                        </p:tav>
                                      </p:tavLst>
                                    </p:anim>
                                    <p:set>
                                      <p:cBhvr>
                                        <p:cTn id="54" dur="1" fill="hold">
                                          <p:stCondLst>
                                            <p:cond delay="19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ppt_x"/>
                                          </p:val>
                                        </p:tav>
                                      </p:tavLst>
                                    </p:anim>
                                    <p:anim calcmode="lin" valueType="num">
                                      <p:cBhvr additive="base">
                                        <p:cTn id="59" dur="500"/>
                                        <p:tgtEl>
                                          <p:spTgt spid="23"/>
                                        </p:tgtEl>
                                        <p:attrNameLst>
                                          <p:attrName>ppt_y</p:attrName>
                                        </p:attrNameLst>
                                      </p:cBhvr>
                                      <p:tavLst>
                                        <p:tav tm="0">
                                          <p:val>
                                            <p:strVal val="ppt_y"/>
                                          </p:val>
                                        </p:tav>
                                        <p:tav tm="100000">
                                          <p:val>
                                            <p:strVal val="1+ppt_h/2"/>
                                          </p:val>
                                        </p:tav>
                                      </p:tavLst>
                                    </p:anim>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147A5329-48E6-4B02-90BB-40D645DFA620}"/>
              </a:ext>
            </a:extLst>
          </p:cNvPr>
          <p:cNvGrpSpPr/>
          <p:nvPr/>
        </p:nvGrpSpPr>
        <p:grpSpPr>
          <a:xfrm>
            <a:off x="316506" y="0"/>
            <a:ext cx="1687402" cy="1687244"/>
            <a:chOff x="1168972" y="1677523"/>
            <a:chExt cx="3078775" cy="2836321"/>
          </a:xfrm>
        </p:grpSpPr>
        <p:pic>
          <p:nvPicPr>
            <p:cNvPr id="3" name="Picture 2">
              <a:extLst>
                <a:ext uri="{FF2B5EF4-FFF2-40B4-BE49-F238E27FC236}">
                  <a16:creationId xmlns:a16="http://schemas.microsoft.com/office/drawing/2014/main" id="{373C18B1-A14C-4691-9A75-2EEA5B878C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8972" y="1677523"/>
              <a:ext cx="3078775" cy="2836321"/>
            </a:xfrm>
            <a:prstGeom prst="rect">
              <a:avLst/>
            </a:prstGeom>
          </p:spPr>
        </p:pic>
        <p:pic>
          <p:nvPicPr>
            <p:cNvPr id="4" name="Picture 2">
              <a:extLst>
                <a:ext uri="{FF2B5EF4-FFF2-40B4-BE49-F238E27FC236}">
                  <a16:creationId xmlns:a16="http://schemas.microsoft.com/office/drawing/2014/main" id="{BD9C9212-267E-40E3-80EC-ABE11D2BE7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5505" y="1773898"/>
              <a:ext cx="2869547" cy="2643570"/>
            </a:xfrm>
            <a:prstGeom prst="rect">
              <a:avLst/>
            </a:prstGeom>
          </p:spPr>
        </p:pic>
      </p:grpSp>
      <p:grpSp>
        <p:nvGrpSpPr>
          <p:cNvPr id="6" name="Group 5">
            <a:extLst>
              <a:ext uri="{FF2B5EF4-FFF2-40B4-BE49-F238E27FC236}">
                <a16:creationId xmlns:a16="http://schemas.microsoft.com/office/drawing/2014/main" id="{EA763F3F-751C-496F-9DD6-F311EE8E10CB}"/>
              </a:ext>
            </a:extLst>
          </p:cNvPr>
          <p:cNvGrpSpPr/>
          <p:nvPr/>
        </p:nvGrpSpPr>
        <p:grpSpPr>
          <a:xfrm>
            <a:off x="1980951" y="1928832"/>
            <a:ext cx="8412399" cy="1633517"/>
            <a:chOff x="2590456" y="3469209"/>
            <a:chExt cx="3630312" cy="1005311"/>
          </a:xfrm>
        </p:grpSpPr>
        <p:sp>
          <p:nvSpPr>
            <p:cNvPr id="7" name="Rectangle: Rounded Corners 6">
              <a:extLst>
                <a:ext uri="{FF2B5EF4-FFF2-40B4-BE49-F238E27FC236}">
                  <a16:creationId xmlns:a16="http://schemas.microsoft.com/office/drawing/2014/main" id="{F2AED846-32AA-4475-82A0-0B90402CB05D}"/>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id="{5D20A2F1-BAFB-4F8E-8292-3147414547E1}"/>
                </a:ext>
              </a:extLst>
            </p:cNvPr>
            <p:cNvSpPr txBox="1"/>
            <p:nvPr/>
          </p:nvSpPr>
          <p:spPr>
            <a:xfrm>
              <a:off x="2771423" y="3584891"/>
              <a:ext cx="3399340" cy="791001"/>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Khả năng tự tổng hợp chất diệp lục từ khí các-bô-níc và ánh sáng mặt trời.</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02A0515F-3C20-49BE-B9BC-C5E600E5812C}"/>
              </a:ext>
            </a:extLst>
          </p:cNvPr>
          <p:cNvSpPr txBox="1"/>
          <p:nvPr/>
        </p:nvSpPr>
        <p:spPr>
          <a:xfrm>
            <a:off x="2071249" y="553877"/>
            <a:ext cx="8535540" cy="707886"/>
          </a:xfrm>
          <a:prstGeom prst="rect">
            <a:avLst/>
          </a:prstGeom>
          <a:noFill/>
        </p:spPr>
        <p:txBody>
          <a:bodyPr wrap="square" rtlCol="0">
            <a:spAutoFit/>
          </a:bodyPr>
          <a:lstStyle/>
          <a:p>
            <a:pPr algn="ctr"/>
            <a:r>
              <a:rPr lang="nl-NL" sz="4000" dirty="0">
                <a:solidFill>
                  <a:srgbClr val="002060"/>
                </a:solidFill>
                <a:latin typeface="Calibri" panose="020F0502020204030204" pitchFamily="34" charset="0"/>
                <a:ea typeface="Cambria" panose="02040503050406030204" pitchFamily="18" charset="0"/>
                <a:cs typeface="Calibri" panose="020F0502020204030204" pitchFamily="34" charset="0"/>
              </a:rPr>
              <a:t>Em hãy nêu khả năng kì diệu của lá cây?</a:t>
            </a:r>
            <a:endParaRPr lang="en-US" sz="40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a:hlinkClick r:id="rId8"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9049" y="5092175"/>
            <a:ext cx="3054312" cy="1090998"/>
          </a:xfrm>
          <a:prstGeom prst="rect">
            <a:avLst/>
          </a:prstGeom>
        </p:spPr>
      </p:pic>
    </p:spTree>
    <p:extLst>
      <p:ext uri="{BB962C8B-B14F-4D97-AF65-F5344CB8AC3E}">
        <p14:creationId xmlns:p14="http://schemas.microsoft.com/office/powerpoint/2010/main" val="1192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26" presetClass="emph" presetSubtype="0" fill="hold"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1875855" y="357543"/>
            <a:ext cx="8535540" cy="1200329"/>
          </a:xfrm>
          <a:prstGeom prst="rect">
            <a:avLst/>
          </a:prstGeom>
          <a:noFill/>
        </p:spPr>
        <p:txBody>
          <a:bodyPr wrap="square" rtlCol="0">
            <a:spAutoFit/>
          </a:bodyPr>
          <a:lstStyle/>
          <a:p>
            <a:pPr marL="0" marR="0" algn="ctr">
              <a:spcBef>
                <a:spcPts val="0"/>
              </a:spcBef>
              <a:spcAft>
                <a:spcPts val="0"/>
              </a:spcAft>
            </a:pPr>
            <a:r>
              <a:rPr lang="nl-NL"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Mô tả sự trao đổi khí qua quá trình quang hợp của thực vật?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hlinkClick r:id="rId4"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844" y="5315858"/>
            <a:ext cx="3054312" cy="1090998"/>
          </a:xfrm>
          <a:prstGeom prst="rect">
            <a:avLst/>
          </a:prstGeom>
        </p:spPr>
      </p:pic>
      <p:grpSp>
        <p:nvGrpSpPr>
          <p:cNvPr id="14" name="Group 13">
            <a:extLst>
              <a:ext uri="{FF2B5EF4-FFF2-40B4-BE49-F238E27FC236}">
                <a16:creationId xmlns:a16="http://schemas.microsoft.com/office/drawing/2014/main" id="{89A8F663-A70E-476C-AE36-68CC254809B8}"/>
              </a:ext>
            </a:extLst>
          </p:cNvPr>
          <p:cNvGrpSpPr/>
          <p:nvPr/>
        </p:nvGrpSpPr>
        <p:grpSpPr>
          <a:xfrm rot="2985290">
            <a:off x="250627" y="-183523"/>
            <a:ext cx="1901817" cy="2052939"/>
            <a:chOff x="4477939" y="3418435"/>
            <a:chExt cx="3236122" cy="3114767"/>
          </a:xfrm>
        </p:grpSpPr>
        <p:pic>
          <p:nvPicPr>
            <p:cNvPr id="15" name="Picture 5">
              <a:extLst>
                <a:ext uri="{FF2B5EF4-FFF2-40B4-BE49-F238E27FC236}">
                  <a16:creationId xmlns:a16="http://schemas.microsoft.com/office/drawing/2014/main" id="{75E80FEC-B64D-4B95-BBF7-D808D6567D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77939" y="3418435"/>
              <a:ext cx="3236122" cy="3114767"/>
            </a:xfrm>
            <a:prstGeom prst="rect">
              <a:avLst/>
            </a:prstGeom>
          </p:spPr>
        </p:pic>
        <p:pic>
          <p:nvPicPr>
            <p:cNvPr id="16" name="Picture 5">
              <a:extLst>
                <a:ext uri="{FF2B5EF4-FFF2-40B4-BE49-F238E27FC236}">
                  <a16:creationId xmlns:a16="http://schemas.microsoft.com/office/drawing/2014/main" id="{1FFC8325-36A8-4964-B0CB-544A3C991A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886" y="3524888"/>
              <a:ext cx="3046228" cy="2931994"/>
            </a:xfrm>
            <a:prstGeom prst="rect">
              <a:avLst/>
            </a:prstGeom>
          </p:spPr>
        </p:pic>
      </p:grpSp>
      <p:grpSp>
        <p:nvGrpSpPr>
          <p:cNvPr id="2" name="Group 1">
            <a:extLst>
              <a:ext uri="{FF2B5EF4-FFF2-40B4-BE49-F238E27FC236}">
                <a16:creationId xmlns:a16="http://schemas.microsoft.com/office/drawing/2014/main" id="{E7632F36-99B4-E493-DA6E-8C43120F5788}"/>
              </a:ext>
            </a:extLst>
          </p:cNvPr>
          <p:cNvGrpSpPr/>
          <p:nvPr/>
        </p:nvGrpSpPr>
        <p:grpSpPr>
          <a:xfrm>
            <a:off x="1952376" y="2128857"/>
            <a:ext cx="8412399" cy="3119418"/>
            <a:chOff x="2590456" y="3469209"/>
            <a:chExt cx="3630312" cy="1292145"/>
          </a:xfrm>
        </p:grpSpPr>
        <p:sp>
          <p:nvSpPr>
            <p:cNvPr id="3" name="Rectangle: Rounded Corners 2">
              <a:extLst>
                <a:ext uri="{FF2B5EF4-FFF2-40B4-BE49-F238E27FC236}">
                  <a16:creationId xmlns:a16="http://schemas.microsoft.com/office/drawing/2014/main" id="{0F6E00D4-A1EC-D825-32C0-10B32E98BAAF}"/>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DB038755-7080-1DBE-9487-2696002BA0A9}"/>
                </a:ext>
              </a:extLst>
            </p:cNvPr>
            <p:cNvSpPr txBox="1"/>
            <p:nvPr/>
          </p:nvSpPr>
          <p:spPr>
            <a:xfrm>
              <a:off x="2763202" y="3561218"/>
              <a:ext cx="3399340" cy="1200136"/>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quang hợp thực vật lấy khí các-bô-níc và thải ra khí ô-xi. Quá trình này chỉ diễn ra ở lá và vào ban ngày.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77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8" presetClass="emph" presetSubtype="0" fill="hold" nodeType="withEffect">
                                  <p:stCondLst>
                                    <p:cond delay="0"/>
                                  </p:stCondLst>
                                  <p:childTnLst>
                                    <p:animRot by="21600000">
                                      <p:cBhvr>
                                        <p:cTn id="11" dur="2000" fill="hold"/>
                                        <p:tgtEl>
                                          <p:spTgt spid="14"/>
                                        </p:tgtEl>
                                        <p:attrNameLst>
                                          <p:attrName>r</p:attrName>
                                        </p:attrNameLst>
                                      </p:cBhvr>
                                    </p:animRot>
                                  </p:childTnLst>
                                </p:cTn>
                              </p:par>
                              <p:par>
                                <p:cTn id="12" presetID="26" presetClass="emph" presetSubtype="0" fill="hold" nodeType="with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2047875" y="319443"/>
            <a:ext cx="84397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Mô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tả</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trao</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đổi</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khí</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qua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trình</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hấp</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vật</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9444593E-C86C-4501-8423-2AD1AA6F66D7}"/>
              </a:ext>
            </a:extLst>
          </p:cNvPr>
          <p:cNvGrpSpPr/>
          <p:nvPr/>
        </p:nvGrpSpPr>
        <p:grpSpPr>
          <a:xfrm>
            <a:off x="182051" y="0"/>
            <a:ext cx="2192594" cy="2172053"/>
            <a:chOff x="8355573" y="1625875"/>
            <a:chExt cx="3167634" cy="3299619"/>
          </a:xfrm>
        </p:grpSpPr>
        <p:pic>
          <p:nvPicPr>
            <p:cNvPr id="19" name="Picture 3">
              <a:extLst>
                <a:ext uri="{FF2B5EF4-FFF2-40B4-BE49-F238E27FC236}">
                  <a16:creationId xmlns:a16="http://schemas.microsoft.com/office/drawing/2014/main" id="{ADEBF57D-0A97-4736-AC5F-EEB6F20B7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55573" y="1625875"/>
              <a:ext cx="3167634" cy="3299619"/>
            </a:xfrm>
            <a:prstGeom prst="rect">
              <a:avLst/>
            </a:prstGeom>
          </p:spPr>
        </p:pic>
        <p:pic>
          <p:nvPicPr>
            <p:cNvPr id="21" name="Picture 3">
              <a:extLst>
                <a:ext uri="{FF2B5EF4-FFF2-40B4-BE49-F238E27FC236}">
                  <a16:creationId xmlns:a16="http://schemas.microsoft.com/office/drawing/2014/main" id="{225B1061-57B5-4E7F-AC85-FAECBA512F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62111" y="1736852"/>
              <a:ext cx="2954557" cy="3077663"/>
            </a:xfrm>
            <a:prstGeom prst="rect">
              <a:avLst/>
            </a:prstGeom>
          </p:spPr>
        </p:pic>
      </p:grpSp>
      <p:pic>
        <p:nvPicPr>
          <p:cNvPr id="3" name="Picture 2">
            <a:hlinkClick r:id="rId8" action="ppaction://hlinksldjump"/>
            <a:extLst>
              <a:ext uri="{FF2B5EF4-FFF2-40B4-BE49-F238E27FC236}">
                <a16:creationId xmlns:a16="http://schemas.microsoft.com/office/drawing/2014/main" id="{E48AF1BB-5B69-5FB3-9BFC-90E42C0C3A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3033" y="5597911"/>
            <a:ext cx="3054312" cy="1090998"/>
          </a:xfrm>
          <a:prstGeom prst="rect">
            <a:avLst/>
          </a:prstGeom>
        </p:spPr>
      </p:pic>
      <p:grpSp>
        <p:nvGrpSpPr>
          <p:cNvPr id="12" name="Group 11">
            <a:extLst>
              <a:ext uri="{FF2B5EF4-FFF2-40B4-BE49-F238E27FC236}">
                <a16:creationId xmlns:a16="http://schemas.microsoft.com/office/drawing/2014/main" id="{4D16142E-899F-5F61-2F26-D9B44A6F3762}"/>
              </a:ext>
            </a:extLst>
          </p:cNvPr>
          <p:cNvGrpSpPr/>
          <p:nvPr/>
        </p:nvGrpSpPr>
        <p:grpSpPr>
          <a:xfrm>
            <a:off x="1952376" y="2128858"/>
            <a:ext cx="8925174" cy="2837005"/>
            <a:chOff x="2590456" y="3469209"/>
            <a:chExt cx="3630312" cy="1175162"/>
          </a:xfrm>
        </p:grpSpPr>
        <p:sp>
          <p:nvSpPr>
            <p:cNvPr id="13" name="Rectangle: Rounded Corners 12">
              <a:extLst>
                <a:ext uri="{FF2B5EF4-FFF2-40B4-BE49-F238E27FC236}">
                  <a16:creationId xmlns:a16="http://schemas.microsoft.com/office/drawing/2014/main" id="{02F45B50-0683-7998-6144-746A0A5FD54C}"/>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BB4E307C-CDA4-DE9B-8940-C2D83B039F43}"/>
                </a:ext>
              </a:extLst>
            </p:cNvPr>
            <p:cNvSpPr txBox="1"/>
            <p:nvPr/>
          </p:nvSpPr>
          <p:spPr>
            <a:xfrm>
              <a:off x="2672773" y="3561218"/>
              <a:ext cx="3489769" cy="10831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hô hấp thực vật lấy khí ô-xi và thải ra khí các-bô-níc. Quá trình này diễn ra cả ngày và đêm và ở tất cả các bộ phận của cây.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85161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800"/>
                                  </p:stCondLst>
                                  <p:childTnLst>
                                    <p:animRot by="21600000">
                                      <p:cBhvr>
                                        <p:cTn id="6" dur="2000" fill="hold"/>
                                        <p:tgtEl>
                                          <p:spTgt spid="17"/>
                                        </p:tgtEl>
                                        <p:attrNameLst>
                                          <p:attrName>r</p:attrName>
                                        </p:attrNameLst>
                                      </p:cBhvr>
                                    </p:animRot>
                                  </p:childTnLst>
                                </p:cTn>
                              </p:par>
                              <p:par>
                                <p:cTn id="7" presetID="26" presetClass="emph" presetSubtype="0" fill="hold" nodeType="withEffect">
                                  <p:stCondLst>
                                    <p:cond delay="800"/>
                                  </p:stCondLst>
                                  <p:childTnLst>
                                    <p:animEffect transition="out" filter="fade">
                                      <p:cBhvr>
                                        <p:cTn id="8" dur="500" tmFilter="0, 0; .2, .5; .8, .5; 1, 0"/>
                                        <p:tgtEl>
                                          <p:spTgt spid="17"/>
                                        </p:tgtEl>
                                      </p:cBhvr>
                                    </p:animEffect>
                                    <p:animScale>
                                      <p:cBhvr>
                                        <p:cTn id="9" dur="25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id="{A40BB9EE-AB8D-887C-6054-D83E2749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774" y="549312"/>
            <a:ext cx="8822976" cy="4290317"/>
          </a:xfrm>
          <a:prstGeom prst="rect">
            <a:avLst/>
          </a:prstGeom>
        </p:spPr>
      </p:pic>
      <p:pic>
        <p:nvPicPr>
          <p:cNvPr id="6" name="图片 20">
            <a:extLst>
              <a:ext uri="{FF2B5EF4-FFF2-40B4-BE49-F238E27FC236}">
                <a16:creationId xmlns:a16="http://schemas.microsoft.com/office/drawing/2014/main" id="{CE47507C-C4A2-3F68-59C9-3B87A08C8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6" t="35081" r="11227" b="7419"/>
          <a:stretch/>
        </p:blipFill>
        <p:spPr>
          <a:xfrm>
            <a:off x="8758516" y="3096676"/>
            <a:ext cx="2346699" cy="3680050"/>
          </a:xfrm>
          <a:prstGeom prst="rect">
            <a:avLst/>
          </a:prstGeom>
        </p:spPr>
      </p:pic>
      <p:sp>
        <p:nvSpPr>
          <p:cNvPr id="7" name="TextBox 6">
            <a:extLst>
              <a:ext uri="{FF2B5EF4-FFF2-40B4-BE49-F238E27FC236}">
                <a16:creationId xmlns:a16="http://schemas.microsoft.com/office/drawing/2014/main" id="{1F783F10-0FF3-CB03-820F-504930E65428}"/>
              </a:ext>
            </a:extLst>
          </p:cNvPr>
          <p:cNvSpPr txBox="1"/>
          <p:nvPr/>
        </p:nvSpPr>
        <p:spPr>
          <a:xfrm>
            <a:off x="2207941" y="1762684"/>
            <a:ext cx="6411952" cy="1938992"/>
          </a:xfrm>
          <a:prstGeom prst="rect">
            <a:avLst/>
          </a:prstGeom>
          <a:noFill/>
        </p:spPr>
        <p:txBody>
          <a:bodyPr wrap="square" rtlCol="0">
            <a:spAutoFit/>
          </a:bodyPr>
          <a:lstStyle/>
          <a:p>
            <a:pPr algn="ctr" defTabSz="685800"/>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Hoạt động 1: Thực vật trao đổi nước và chất khoáng với môi trường. </a:t>
            </a:r>
            <a:endPar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56345" cy="1485796"/>
            <a:chOff x="5569152" y="4815954"/>
            <a:chExt cx="11156345" cy="1485796"/>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356101"/>
              <a:chOff x="7698203" y="4402256"/>
              <a:chExt cx="10328198" cy="1356101"/>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073265"/>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21016" y="5224532"/>
              <a:ext cx="10604481" cy="1077218"/>
            </a:xfrm>
            <a:prstGeom prst="rect">
              <a:avLst/>
            </a:prstGeom>
            <a:noFill/>
          </p:spPr>
          <p:txBody>
            <a:bodyPr wrap="square" rtlCol="0">
              <a:spAutoFit/>
            </a:bodyPr>
            <a:lstStyle/>
            <a:p>
              <a:pPr marL="0" marR="0" algn="just">
                <a:spcBef>
                  <a:spcPts val="0"/>
                </a:spcBef>
                <a:spcAft>
                  <a:spcPts val="0"/>
                </a:spcAft>
              </a:pP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Quan sát hình 11, mô tả sự trao đổi nước và chất khoáng của thực vật với môi trường.</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E514A409-3FD3-3563-7374-1CA8B4C75901}"/>
              </a:ext>
            </a:extLst>
          </p:cNvPr>
          <p:cNvPicPr>
            <a:picLocks noChangeAspect="1"/>
          </p:cNvPicPr>
          <p:nvPr/>
        </p:nvPicPr>
        <p:blipFill>
          <a:blip r:embed="rId3"/>
          <a:stretch>
            <a:fillRect/>
          </a:stretch>
        </p:blipFill>
        <p:spPr>
          <a:xfrm>
            <a:off x="6805960" y="1567211"/>
            <a:ext cx="3709640" cy="457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peech Bubble: Rectangle with Corners Rounded 11">
            <a:extLst>
              <a:ext uri="{FF2B5EF4-FFF2-40B4-BE49-F238E27FC236}">
                <a16:creationId xmlns:a16="http://schemas.microsoft.com/office/drawing/2014/main" id="{583561D2-818C-BB69-D94F-EC6557FF7AFB}"/>
              </a:ext>
            </a:extLst>
          </p:cNvPr>
          <p:cNvSpPr/>
          <p:nvPr/>
        </p:nvSpPr>
        <p:spPr>
          <a:xfrm>
            <a:off x="814039" y="1817649"/>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1: Rễ hút nước và các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3" name="Speech Bubble: Rectangle with Corners Rounded 12">
            <a:extLst>
              <a:ext uri="{FF2B5EF4-FFF2-40B4-BE49-F238E27FC236}">
                <a16:creationId xmlns:a16="http://schemas.microsoft.com/office/drawing/2014/main" id="{7C3D9D51-6D07-70C4-2BEA-B984B8A00CCC}"/>
              </a:ext>
            </a:extLst>
          </p:cNvPr>
          <p:cNvSpPr/>
          <p:nvPr/>
        </p:nvSpPr>
        <p:spPr>
          <a:xfrm>
            <a:off x="802888" y="3445727"/>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2: Thân vận chuyển nước, chất khoáng lên lá và các bộ phận khác.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4" name="Speech Bubble: Rectangle with Corners Rounded 13">
            <a:extLst>
              <a:ext uri="{FF2B5EF4-FFF2-40B4-BE49-F238E27FC236}">
                <a16:creationId xmlns:a16="http://schemas.microsoft.com/office/drawing/2014/main" id="{F2AF6ED3-DBA0-9291-A6B8-AA6768B03F14}"/>
              </a:ext>
            </a:extLst>
          </p:cNvPr>
          <p:cNvSpPr/>
          <p:nvPr/>
        </p:nvSpPr>
        <p:spPr>
          <a:xfrm>
            <a:off x="702528" y="5252224"/>
            <a:ext cx="5079895" cy="1058386"/>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3: Lá thoát hơi nước.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18006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45194" cy="1657184"/>
            <a:chOff x="5569152" y="4815954"/>
            <a:chExt cx="11145194" cy="1657184"/>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657184"/>
              <a:chOff x="7698203" y="4402256"/>
              <a:chExt cx="10328198" cy="165718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37434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09865" y="5302591"/>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Vẽ và chia sẻ với bạn sơ đồ thể hiện sự trao đổi nước và chất khoáng của thực vật với môi trường theo gợi ý sau: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 name="Oval 3">
            <a:extLst>
              <a:ext uri="{FF2B5EF4-FFF2-40B4-BE49-F238E27FC236}">
                <a16:creationId xmlns:a16="http://schemas.microsoft.com/office/drawing/2014/main" id="{00E04580-A73C-ED1B-A681-E4D6F8447BE4}"/>
              </a:ext>
            </a:extLst>
          </p:cNvPr>
          <p:cNvSpPr>
            <a:spLocks noChangeArrowheads="1"/>
          </p:cNvSpPr>
          <p:nvPr/>
        </p:nvSpPr>
        <p:spPr bwMode="auto">
          <a:xfrm>
            <a:off x="5029200" y="3511357"/>
            <a:ext cx="2174488" cy="1082946"/>
          </a:xfrm>
          <a:prstGeom prst="ellipse">
            <a:avLst/>
          </a:prstGeom>
          <a:solidFill>
            <a:srgbClr val="66FF33"/>
          </a:solidFill>
          <a:ln w="38100">
            <a:solidFill>
              <a:srgbClr val="0033CC"/>
            </a:solidFill>
            <a:round/>
            <a:headEnd/>
            <a:tailEnd/>
          </a:ln>
        </p:spPr>
        <p:txBody>
          <a:bodyPr wrap="square" anchor="ctr">
            <a:noAutofit/>
          </a:bodyPr>
          <a:lstStyle/>
          <a:p>
            <a:pPr marL="0" marR="0" algn="ctr" eaLnBrk="0" hangingPunct="0">
              <a:spcBef>
                <a:spcPts val="0"/>
              </a:spcBef>
              <a:spcAft>
                <a:spcPts val="0"/>
              </a:spcAft>
            </a:pPr>
            <a:r>
              <a:rPr lang="en-US" sz="2800" b="1" kern="1200" dirty="0">
                <a:solidFill>
                  <a:srgbClr val="CC0000"/>
                </a:solidFill>
                <a:effectLst/>
                <a:latin typeface="Times New Roman" panose="02020603050405020304" pitchFamily="18" charset="0"/>
                <a:ea typeface="MS Mincho" panose="02020609040205080304" pitchFamily="49" charset="-128"/>
                <a:cs typeface="Times New Roman" panose="02020603050405020304" pitchFamily="18" charset="0"/>
              </a:rPr>
              <a:t>THỰC VẬT</a:t>
            </a:r>
            <a:endParaRPr lang="en-US" sz="2800" dirty="0">
              <a:effectLst/>
              <a:latin typeface="Times New Roman" panose="02020603050405020304" pitchFamily="18" charset="0"/>
              <a:ea typeface="MS Mincho" panose="02020609040205080304" pitchFamily="49" charset="-128"/>
            </a:endParaRPr>
          </a:p>
        </p:txBody>
      </p:sp>
      <p:sp>
        <p:nvSpPr>
          <p:cNvPr id="15" name="AutoShape 28">
            <a:extLst>
              <a:ext uri="{FF2B5EF4-FFF2-40B4-BE49-F238E27FC236}">
                <a16:creationId xmlns:a16="http://schemas.microsoft.com/office/drawing/2014/main" id="{4B4F1CA1-2031-7989-7654-9F2B281C4B9A}"/>
              </a:ext>
            </a:extLst>
          </p:cNvPr>
          <p:cNvSpPr>
            <a:spLocks noChangeArrowheads="1"/>
          </p:cNvSpPr>
          <p:nvPr/>
        </p:nvSpPr>
        <p:spPr bwMode="auto">
          <a:xfrm>
            <a:off x="2631688" y="2665141"/>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16" name="AutoShape 28">
            <a:extLst>
              <a:ext uri="{FF2B5EF4-FFF2-40B4-BE49-F238E27FC236}">
                <a16:creationId xmlns:a16="http://schemas.microsoft.com/office/drawing/2014/main" id="{1BA43AF9-833B-08BF-E78A-BA259C951B58}"/>
              </a:ext>
            </a:extLst>
          </p:cNvPr>
          <p:cNvSpPr>
            <a:spLocks noChangeArrowheads="1"/>
          </p:cNvSpPr>
          <p:nvPr/>
        </p:nvSpPr>
        <p:spPr bwMode="auto">
          <a:xfrm>
            <a:off x="2308303" y="4641254"/>
            <a:ext cx="2490036" cy="1012128"/>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Chất</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khoáng</a:t>
            </a:r>
            <a:endParaRPr lang="en-US" sz="3200" dirty="0">
              <a:effectLst/>
              <a:latin typeface="Times New Roman" panose="02020603050405020304" pitchFamily="18" charset="0"/>
              <a:ea typeface="MS Mincho" panose="02020609040205080304" pitchFamily="49" charset="-128"/>
            </a:endParaRPr>
          </a:p>
        </p:txBody>
      </p:sp>
      <p:cxnSp>
        <p:nvCxnSpPr>
          <p:cNvPr id="17" name="Line 36">
            <a:extLst>
              <a:ext uri="{FF2B5EF4-FFF2-40B4-BE49-F238E27FC236}">
                <a16:creationId xmlns:a16="http://schemas.microsoft.com/office/drawing/2014/main" id="{12C04859-2205-14C5-546E-DA608BFC001C}"/>
              </a:ext>
            </a:extLst>
          </p:cNvPr>
          <p:cNvCxnSpPr>
            <a:cxnSpLocks/>
            <a:stCxn id="16" idx="3"/>
            <a:endCxn id="4" idx="3"/>
          </p:cNvCxnSpPr>
          <p:nvPr/>
        </p:nvCxnSpPr>
        <p:spPr bwMode="auto">
          <a:xfrm flipV="1">
            <a:off x="4798339" y="4435709"/>
            <a:ext cx="549307" cy="7116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Line 36">
            <a:extLst>
              <a:ext uri="{FF2B5EF4-FFF2-40B4-BE49-F238E27FC236}">
                <a16:creationId xmlns:a16="http://schemas.microsoft.com/office/drawing/2014/main" id="{B082C01E-0798-9EE6-CD4E-EACC4CD1EF04}"/>
              </a:ext>
            </a:extLst>
          </p:cNvPr>
          <p:cNvCxnSpPr>
            <a:cxnSpLocks/>
            <a:endCxn id="4" idx="1"/>
          </p:cNvCxnSpPr>
          <p:nvPr/>
        </p:nvCxnSpPr>
        <p:spPr bwMode="auto">
          <a:xfrm>
            <a:off x="4683512" y="3133492"/>
            <a:ext cx="664134" cy="5364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id="{D7BA7525-3374-464E-04FF-A830118899F5}"/>
              </a:ext>
            </a:extLst>
          </p:cNvPr>
          <p:cNvSpPr txBox="1"/>
          <p:nvPr/>
        </p:nvSpPr>
        <p:spPr>
          <a:xfrm>
            <a:off x="2921620" y="3824868"/>
            <a:ext cx="1962614" cy="584775"/>
          </a:xfrm>
          <a:prstGeom prst="rect">
            <a:avLst/>
          </a:prstGeom>
          <a:noFill/>
        </p:spPr>
        <p:txBody>
          <a:bodyPr wrap="square" rtlCol="0">
            <a:spAutoFit/>
          </a:bodyPr>
          <a:lstStyle/>
          <a:p>
            <a:r>
              <a:rPr lang="en-US" sz="3200" b="1" dirty="0" err="1">
                <a:solidFill>
                  <a:srgbClr val="FF0000"/>
                </a:solidFill>
              </a:rPr>
              <a:t>Lấy</a:t>
            </a:r>
            <a:r>
              <a:rPr lang="en-US" sz="3200" b="1" dirty="0">
                <a:solidFill>
                  <a:srgbClr val="FF0000"/>
                </a:solidFill>
              </a:rPr>
              <a:t> </a:t>
            </a:r>
            <a:r>
              <a:rPr lang="en-US" sz="3200" b="1" dirty="0" err="1">
                <a:solidFill>
                  <a:srgbClr val="FF0000"/>
                </a:solidFill>
              </a:rPr>
              <a:t>vào</a:t>
            </a:r>
            <a:endParaRPr lang="en-US" sz="3200" b="1" dirty="0">
              <a:solidFill>
                <a:srgbClr val="FF0000"/>
              </a:solidFill>
            </a:endParaRPr>
          </a:p>
        </p:txBody>
      </p:sp>
      <p:cxnSp>
        <p:nvCxnSpPr>
          <p:cNvPr id="27" name="Line 36">
            <a:extLst>
              <a:ext uri="{FF2B5EF4-FFF2-40B4-BE49-F238E27FC236}">
                <a16:creationId xmlns:a16="http://schemas.microsoft.com/office/drawing/2014/main" id="{137AEFC3-AC8D-20E9-BEA8-7375AA0E41A8}"/>
              </a:ext>
            </a:extLst>
          </p:cNvPr>
          <p:cNvCxnSpPr>
            <a:cxnSpLocks/>
          </p:cNvCxnSpPr>
          <p:nvPr/>
        </p:nvCxnSpPr>
        <p:spPr bwMode="auto">
          <a:xfrm>
            <a:off x="7181385" y="4003287"/>
            <a:ext cx="122663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 name="AutoShape 28">
            <a:extLst>
              <a:ext uri="{FF2B5EF4-FFF2-40B4-BE49-F238E27FC236}">
                <a16:creationId xmlns:a16="http://schemas.microsoft.com/office/drawing/2014/main" id="{4B2CD9D4-1907-D2AF-A32C-1E9D56B96A09}"/>
              </a:ext>
            </a:extLst>
          </p:cNvPr>
          <p:cNvSpPr>
            <a:spLocks noChangeArrowheads="1"/>
          </p:cNvSpPr>
          <p:nvPr/>
        </p:nvSpPr>
        <p:spPr bwMode="auto">
          <a:xfrm>
            <a:off x="8441474" y="3512634"/>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Hơi</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30" name="TextBox 29">
            <a:extLst>
              <a:ext uri="{FF2B5EF4-FFF2-40B4-BE49-F238E27FC236}">
                <a16:creationId xmlns:a16="http://schemas.microsoft.com/office/drawing/2014/main" id="{AA01D53E-0994-C691-DC6E-53FDC695FC71}"/>
              </a:ext>
            </a:extLst>
          </p:cNvPr>
          <p:cNvSpPr txBox="1"/>
          <p:nvPr/>
        </p:nvSpPr>
        <p:spPr>
          <a:xfrm>
            <a:off x="7092175" y="3233853"/>
            <a:ext cx="1962614" cy="584775"/>
          </a:xfrm>
          <a:prstGeom prst="rect">
            <a:avLst/>
          </a:prstGeom>
          <a:noFill/>
        </p:spPr>
        <p:txBody>
          <a:bodyPr wrap="square" rtlCol="0">
            <a:spAutoFit/>
          </a:bodyPr>
          <a:lstStyle/>
          <a:p>
            <a:r>
              <a:rPr lang="en-US" sz="3200" b="1" dirty="0" err="1">
                <a:solidFill>
                  <a:srgbClr val="FF0000"/>
                </a:solidFill>
              </a:rPr>
              <a:t>Thải</a:t>
            </a:r>
            <a:r>
              <a:rPr lang="en-US" sz="3200" b="1" dirty="0">
                <a:solidFill>
                  <a:srgbClr val="FF0000"/>
                </a:solidFill>
              </a:rPr>
              <a:t> </a:t>
            </a:r>
            <a:r>
              <a:rPr lang="en-US" sz="3200" b="1" dirty="0" err="1">
                <a:solidFill>
                  <a:srgbClr val="FF0000"/>
                </a:solidFill>
              </a:rPr>
              <a:t>ra</a:t>
            </a:r>
            <a:endParaRPr lang="en-US" sz="3200" b="1" dirty="0">
              <a:solidFill>
                <a:srgbClr val="FF0000"/>
              </a:solidFill>
            </a:endParaRPr>
          </a:p>
        </p:txBody>
      </p:sp>
    </p:spTree>
    <p:extLst>
      <p:ext uri="{BB962C8B-B14F-4D97-AF65-F5344CB8AC3E}">
        <p14:creationId xmlns:p14="http://schemas.microsoft.com/office/powerpoint/2010/main" val="19478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26" grpId="0"/>
      <p:bldP spid="29" grpId="0" animBg="1"/>
      <p:bldP spid="30" grpId="0"/>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758</Words>
  <Application>Microsoft Office PowerPoint</Application>
  <PresentationFormat>Widescreen</PresentationFormat>
  <Paragraphs>64</Paragraphs>
  <Slides>17</Slides>
  <Notes>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17</vt:i4>
      </vt:variant>
    </vt:vector>
  </HeadingPairs>
  <TitlesOfParts>
    <vt:vector size="35" baseType="lpstr">
      <vt:lpstr>等线</vt:lpstr>
      <vt:lpstr>微软雅黑</vt:lpstr>
      <vt:lpstr>MS Mincho</vt:lpstr>
      <vt:lpstr>#9Slide02 Noi dung dai</vt:lpstr>
      <vt:lpstr>Anaheim</vt:lpstr>
      <vt:lpstr>Arial</vt:lpstr>
      <vt:lpstr>Calibri</vt:lpstr>
      <vt:lpstr>Cambria</vt:lpstr>
      <vt:lpstr>Georgia</vt:lpstr>
      <vt:lpstr>Nunito</vt:lpstr>
      <vt:lpstr>Ranchers</vt:lpstr>
      <vt:lpstr>Tahoma</vt:lpstr>
      <vt:lpstr>Times New Roman</vt:lpstr>
      <vt:lpstr>思源黑体 CN</vt:lpstr>
      <vt:lpstr>思源黑体 CN Bold</vt:lpstr>
      <vt:lpstr>Science Subject for Pre-K: Observe insect life by Slidesgo</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31</cp:revision>
  <dcterms:created xsi:type="dcterms:W3CDTF">2023-10-02T12:19:13Z</dcterms:created>
  <dcterms:modified xsi:type="dcterms:W3CDTF">2025-12-19T06:19:57Z</dcterms:modified>
</cp:coreProperties>
</file>