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8" r:id="rId5"/>
    <p:sldMasterId id="2147483700" r:id="rId6"/>
    <p:sldMasterId id="2147483713" r:id="rId7"/>
    <p:sldMasterId id="2147483725" r:id="rId8"/>
    <p:sldMasterId id="2147483737" r:id="rId9"/>
    <p:sldMasterId id="2147483749" r:id="rId10"/>
  </p:sldMasterIdLst>
  <p:notesMasterIdLst>
    <p:notesMasterId r:id="rId53"/>
  </p:notesMasterIdLst>
  <p:sldIdLst>
    <p:sldId id="447" r:id="rId11"/>
    <p:sldId id="290" r:id="rId12"/>
    <p:sldId id="312" r:id="rId13"/>
    <p:sldId id="313" r:id="rId14"/>
    <p:sldId id="264" r:id="rId15"/>
    <p:sldId id="311" r:id="rId16"/>
    <p:sldId id="321" r:id="rId17"/>
    <p:sldId id="330" r:id="rId18"/>
    <p:sldId id="302" r:id="rId19"/>
    <p:sldId id="266" r:id="rId20"/>
    <p:sldId id="333" r:id="rId21"/>
    <p:sldId id="334" r:id="rId22"/>
    <p:sldId id="320" r:id="rId23"/>
    <p:sldId id="335" r:id="rId24"/>
    <p:sldId id="336" r:id="rId25"/>
    <p:sldId id="294" r:id="rId26"/>
    <p:sldId id="337" r:id="rId27"/>
    <p:sldId id="338" r:id="rId28"/>
    <p:sldId id="339" r:id="rId29"/>
    <p:sldId id="340" r:id="rId30"/>
    <p:sldId id="341" r:id="rId31"/>
    <p:sldId id="342" r:id="rId32"/>
    <p:sldId id="343" r:id="rId33"/>
    <p:sldId id="344" r:id="rId34"/>
    <p:sldId id="325" r:id="rId35"/>
    <p:sldId id="345" r:id="rId36"/>
    <p:sldId id="346" r:id="rId37"/>
    <p:sldId id="269" r:id="rId38"/>
    <p:sldId id="295" r:id="rId39"/>
    <p:sldId id="296" r:id="rId40"/>
    <p:sldId id="297" r:id="rId41"/>
    <p:sldId id="288" r:id="rId42"/>
    <p:sldId id="298" r:id="rId43"/>
    <p:sldId id="430" r:id="rId44"/>
    <p:sldId id="421" r:id="rId45"/>
    <p:sldId id="265" r:id="rId46"/>
    <p:sldId id="280" r:id="rId47"/>
    <p:sldId id="444" r:id="rId48"/>
    <p:sldId id="443" r:id="rId49"/>
    <p:sldId id="445" r:id="rId50"/>
    <p:sldId id="446" r:id="rId51"/>
    <p:sldId id="30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82A08-B174-4CBA-B83F-97E34DD4BCBB}"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7DBE5C-FE1A-43DA-894A-B0CF6F7D13D2}" type="slidenum">
              <a:rPr lang="en-US" smtClean="0"/>
              <a:t>‹#›</a:t>
            </a:fld>
            <a:endParaRPr lang="en-US"/>
          </a:p>
        </p:txBody>
      </p:sp>
    </p:spTree>
    <p:extLst>
      <p:ext uri="{BB962C8B-B14F-4D97-AF65-F5344CB8AC3E}">
        <p14:creationId xmlns:p14="http://schemas.microsoft.com/office/powerpoint/2010/main" val="132312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892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51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33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57893"/>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81669772"/>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20/12/2025</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6679962"/>
      </p:ext>
    </p:extLst>
  </p:cSld>
  <p:clrMapOvr>
    <a:masterClrMapping/>
  </p:clrMapOvr>
  <p:transition spd="slow">
    <p:cover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021477"/>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660790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729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14136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355337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208788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044064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31740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82909690"/>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144387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390020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933382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94739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20/12/2025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041214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54FC4B5-B240-77C2-E4CB-C85A7D654B66}"/>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5" name="Footer Placeholder 4">
            <a:extLst>
              <a:ext uri="{FF2B5EF4-FFF2-40B4-BE49-F238E27FC236}">
                <a16:creationId xmlns:a16="http://schemas.microsoft.com/office/drawing/2014/main" xmlns=""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898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5DACC-D05E-49F2-8E22-C74CECB2CF22}"/>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5" name="Footer Placeholder 4">
            <a:extLst>
              <a:ext uri="{FF2B5EF4-FFF2-40B4-BE49-F238E27FC236}">
                <a16:creationId xmlns:a16="http://schemas.microsoft.com/office/drawing/2014/main" xmlns=""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xmlns="" id="{27458831-37E3-A2C0-8857-F12970EB5B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16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840D9CE-68FD-7370-93CB-EA95C5B8B2BE}"/>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5" name="Footer Placeholder 4">
            <a:extLst>
              <a:ext uri="{FF2B5EF4-FFF2-40B4-BE49-F238E27FC236}">
                <a16:creationId xmlns:a16="http://schemas.microsoft.com/office/drawing/2014/main" xmlns=""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169093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A1F59D-BECA-CB7B-49EE-FC0ED2D974E2}"/>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6" name="Footer Placeholder 5">
            <a:extLst>
              <a:ext uri="{FF2B5EF4-FFF2-40B4-BE49-F238E27FC236}">
                <a16:creationId xmlns:a16="http://schemas.microsoft.com/office/drawing/2014/main" xmlns=""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901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884E9A-F4DB-5E7C-CFDA-6162FE508640}"/>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8" name="Footer Placeholder 7">
            <a:extLst>
              <a:ext uri="{FF2B5EF4-FFF2-40B4-BE49-F238E27FC236}">
                <a16:creationId xmlns:a16="http://schemas.microsoft.com/office/drawing/2014/main" xmlns=""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96937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20/12/2025</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6814559"/>
      </p:ext>
    </p:extLst>
  </p:cSld>
  <p:clrMapOvr>
    <a:masterClrMapping/>
  </p:clrMapOvr>
  <p:transition spd="slow">
    <p:cover dir="l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1E1A3E0-F986-E38F-7219-F8F1513F14FF}"/>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4" name="Footer Placeholder 3">
            <a:extLst>
              <a:ext uri="{FF2B5EF4-FFF2-40B4-BE49-F238E27FC236}">
                <a16:creationId xmlns:a16="http://schemas.microsoft.com/office/drawing/2014/main" xmlns=""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438977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6A4BD3-D90C-337C-4BBD-971778484E1C}"/>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3" name="Footer Placeholder 2">
            <a:extLst>
              <a:ext uri="{FF2B5EF4-FFF2-40B4-BE49-F238E27FC236}">
                <a16:creationId xmlns:a16="http://schemas.microsoft.com/office/drawing/2014/main" xmlns=""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47430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C9C1A0-DFED-5B47-EEEE-E626729C9F5F}"/>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6" name="Footer Placeholder 5">
            <a:extLst>
              <a:ext uri="{FF2B5EF4-FFF2-40B4-BE49-F238E27FC236}">
                <a16:creationId xmlns:a16="http://schemas.microsoft.com/office/drawing/2014/main" xmlns=""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28329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9DFF73-55E3-DC00-F8F7-E94CAE635401}"/>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6" name="Footer Placeholder 5">
            <a:extLst>
              <a:ext uri="{FF2B5EF4-FFF2-40B4-BE49-F238E27FC236}">
                <a16:creationId xmlns:a16="http://schemas.microsoft.com/office/drawing/2014/main" xmlns=""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18043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07183E-37F9-456F-BE9B-112D702B059D}"/>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5" name="Footer Placeholder 4">
            <a:extLst>
              <a:ext uri="{FF2B5EF4-FFF2-40B4-BE49-F238E27FC236}">
                <a16:creationId xmlns:a16="http://schemas.microsoft.com/office/drawing/2014/main" xmlns=""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12361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82B5B8-FAA8-2332-1072-E4664882B7E8}"/>
              </a:ext>
            </a:extLst>
          </p:cNvPr>
          <p:cNvSpPr>
            <a:spLocks noGrp="1"/>
          </p:cNvSpPr>
          <p:nvPr>
            <p:ph type="dt" sz="half" idx="10"/>
          </p:nvPr>
        </p:nvSpPr>
        <p:spPr/>
        <p:txBody>
          <a:bodyPr/>
          <a:lstStyle/>
          <a:p>
            <a:fld id="{0199D882-3121-4548-B59D-9CEBC2377A2A}" type="datetimeFigureOut">
              <a:rPr lang="en-US" smtClean="0"/>
              <a:t>12/20/2025</a:t>
            </a:fld>
            <a:endParaRPr lang="en-US"/>
          </a:p>
        </p:txBody>
      </p:sp>
      <p:sp>
        <p:nvSpPr>
          <p:cNvPr id="5" name="Footer Placeholder 4">
            <a:extLst>
              <a:ext uri="{FF2B5EF4-FFF2-40B4-BE49-F238E27FC236}">
                <a16:creationId xmlns:a16="http://schemas.microsoft.com/office/drawing/2014/main" xmlns=""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3258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2671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3251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68088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680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071009"/>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7261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31327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474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3332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0492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69517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0365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8740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A8C639CA-7306-C1A4-E0A2-3D6A1DD43354}"/>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42251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2550FF9-71AF-517E-5B87-7C1534B8D9F5}"/>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65156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785121"/>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C44D47D3-314B-A128-A2C2-EB706970F583}"/>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875067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20009509-9046-DFF7-DBE4-94D39CCBEBE9}"/>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6" name="Chỗ dành sẵn cho Chân trang 5">
            <a:extLst>
              <a:ext uri="{FF2B5EF4-FFF2-40B4-BE49-F238E27FC236}">
                <a16:creationId xmlns:a16="http://schemas.microsoft.com/office/drawing/2014/main" xmlns=""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80313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8B151C40-9D78-878E-DCF2-C4C60019D65B}"/>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8" name="Chỗ dành sẵn cho Chân trang 7">
            <a:extLst>
              <a:ext uri="{FF2B5EF4-FFF2-40B4-BE49-F238E27FC236}">
                <a16:creationId xmlns:a16="http://schemas.microsoft.com/office/drawing/2014/main" xmlns=""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860952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9F01568A-3D65-3764-DBE3-800EDA6A59EA}"/>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4" name="Chỗ dành sẵn cho Chân trang 3">
            <a:extLst>
              <a:ext uri="{FF2B5EF4-FFF2-40B4-BE49-F238E27FC236}">
                <a16:creationId xmlns:a16="http://schemas.microsoft.com/office/drawing/2014/main" xmlns=""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41301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FC71415-47CB-3C9D-4F8D-4C6EDE7998EB}"/>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3" name="Chỗ dành sẵn cho Chân trang 2">
            <a:extLst>
              <a:ext uri="{FF2B5EF4-FFF2-40B4-BE49-F238E27FC236}">
                <a16:creationId xmlns:a16="http://schemas.microsoft.com/office/drawing/2014/main" xmlns=""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72632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9ED8A64-98BB-3460-36F1-2B9608FC4F8A}"/>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6" name="Chỗ dành sẵn cho Chân trang 5">
            <a:extLst>
              <a:ext uri="{FF2B5EF4-FFF2-40B4-BE49-F238E27FC236}">
                <a16:creationId xmlns:a16="http://schemas.microsoft.com/office/drawing/2014/main" xmlns=""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0862304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A8E3CA5-42A1-6CA6-C021-181884480D54}"/>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6" name="Chỗ dành sẵn cho Chân trang 5">
            <a:extLst>
              <a:ext uri="{FF2B5EF4-FFF2-40B4-BE49-F238E27FC236}">
                <a16:creationId xmlns:a16="http://schemas.microsoft.com/office/drawing/2014/main" xmlns=""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695640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32630F-BFE6-558C-A158-4C72752FDE76}"/>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9401729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B36D1B9-37A7-F196-2070-11ED5721610C}"/>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23622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7369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3630832"/>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7668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4258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0865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58209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2393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6023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8039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26032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7884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4493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20/12/2025</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5499633"/>
      </p:ext>
    </p:extLst>
  </p:cSld>
  <p:clrMapOvr>
    <a:masterClrMapping/>
  </p:clrMapOvr>
  <p:transition spd="slow">
    <p:cover dir="l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149408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12402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735540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20/12/2025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556664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20/12/2025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6192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20/12/2025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193975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20/12/2025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818710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20/12/2025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363795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20/12/2025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0064240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3984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315921606"/>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1713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1116190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6699920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5291063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975144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403036970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5113126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0436311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9777902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9368980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069413"/>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407940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8575709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9.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1.jpe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6.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8.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EEF0171-407E-4939-A8C3-483732C1F49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220"/>
          <a:stretch/>
        </p:blipFill>
        <p:spPr>
          <a:xfrm>
            <a:off x="0" y="0"/>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xmlns="" id="{81F41F02-9C7D-D1B3-CA93-B4A799D526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04976" y="142874"/>
            <a:ext cx="1571625" cy="1571625"/>
          </a:xfrm>
          <a:prstGeom prst="rect">
            <a:avLst/>
          </a:prstGeom>
        </p:spPr>
      </p:pic>
    </p:spTree>
    <p:extLst>
      <p:ext uri="{BB962C8B-B14F-4D97-AF65-F5344CB8AC3E}">
        <p14:creationId xmlns:p14="http://schemas.microsoft.com/office/powerpoint/2010/main" val="2664206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a16="http://schemas.microsoft.com/office/drawing/2014/main" xmlns=""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258593329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pic>
        <p:nvPicPr>
          <p:cNvPr id="2" name="Picture 1" descr="A pink background with white leaves and black text&#10;&#10;Description automatically generated">
            <a:extLst>
              <a:ext uri="{FF2B5EF4-FFF2-40B4-BE49-F238E27FC236}">
                <a16:creationId xmlns:a16="http://schemas.microsoft.com/office/drawing/2014/main" xmlns="" id="{12663F87-0D71-16B4-877B-BA658C1CE1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04976" y="142874"/>
            <a:ext cx="1571625" cy="1571625"/>
          </a:xfrm>
          <a:prstGeom prst="rect">
            <a:avLst/>
          </a:prstGeom>
        </p:spPr>
      </p:pic>
    </p:spTree>
    <p:extLst>
      <p:ext uri="{BB962C8B-B14F-4D97-AF65-F5344CB8AC3E}">
        <p14:creationId xmlns:p14="http://schemas.microsoft.com/office/powerpoint/2010/main" val="257361474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19474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xmlns="" id="{031379C7-DB5D-0746-BC9B-9BDC03F64F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35125" y="256952"/>
            <a:ext cx="1746840" cy="1746840"/>
          </a:xfrm>
          <a:prstGeom prst="rect">
            <a:avLst/>
          </a:prstGeom>
        </p:spPr>
      </p:pic>
    </p:spTree>
    <p:extLst>
      <p:ext uri="{BB962C8B-B14F-4D97-AF65-F5344CB8AC3E}">
        <p14:creationId xmlns:p14="http://schemas.microsoft.com/office/powerpoint/2010/main" val="7596887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12/20/2025</a:t>
            </a:fld>
            <a:endParaRPr lang="en-US"/>
          </a:p>
        </p:txBody>
      </p:sp>
      <p:sp>
        <p:nvSpPr>
          <p:cNvPr id="5" name="Footer Placeholder 4">
            <a:extLst>
              <a:ext uri="{FF2B5EF4-FFF2-40B4-BE49-F238E27FC236}">
                <a16:creationId xmlns:a16="http://schemas.microsoft.com/office/drawing/2014/main" xmlns=""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40734374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48279409"/>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379181290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65509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20/12/2025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pic>
        <p:nvPicPr>
          <p:cNvPr id="8" name="Picture 7" descr="A picture containing shape&#10;&#10;Description automatically generated">
            <a:extLst>
              <a:ext uri="{FF2B5EF4-FFF2-40B4-BE49-F238E27FC236}">
                <a16:creationId xmlns:a16="http://schemas.microsoft.com/office/drawing/2014/main" xmlns="" id="{9AA0EF16-FF05-5AA3-1DF0-A2BB32D910C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4026" y="466724"/>
            <a:ext cx="1457325" cy="1457325"/>
          </a:xfrm>
          <a:prstGeom prst="rect">
            <a:avLst/>
          </a:prstGeom>
        </p:spPr>
      </p:pic>
    </p:spTree>
    <p:extLst>
      <p:ext uri="{BB962C8B-B14F-4D97-AF65-F5344CB8AC3E}">
        <p14:creationId xmlns:p14="http://schemas.microsoft.com/office/powerpoint/2010/main" val="354733286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82.xml"/><Relationship Id="rId5" Type="http://schemas.openxmlformats.org/officeDocument/2006/relationships/image" Target="../media/image1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jpg"/><Relationship Id="rId1" Type="http://schemas.openxmlformats.org/officeDocument/2006/relationships/slideLayout" Target="../slideLayouts/slideLayout1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g"/><Relationship Id="rId1" Type="http://schemas.openxmlformats.org/officeDocument/2006/relationships/slideLayout" Target="../slideLayouts/slideLayout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9.jpg"/><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4.wdp"/><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49.xml"/><Relationship Id="rId6" Type="http://schemas.microsoft.com/office/2007/relationships/hdphoto" Target="../media/hdphoto6.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9.xml"/><Relationship Id="rId5" Type="http://schemas.openxmlformats.org/officeDocument/2006/relationships/image" Target="../media/image68.pn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49.xml"/><Relationship Id="rId6" Type="http://schemas.microsoft.com/office/2007/relationships/hdphoto" Target="../media/hdphoto10.wdp"/><Relationship Id="rId5" Type="http://schemas.openxmlformats.org/officeDocument/2006/relationships/image" Target="../media/image71.png"/><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9.xml"/><Relationship Id="rId5" Type="http://schemas.openxmlformats.org/officeDocument/2006/relationships/image" Target="../media/image68.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9.xml"/><Relationship Id="rId5" Type="http://schemas.openxmlformats.org/officeDocument/2006/relationships/image" Target="../media/image68.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49.xml"/><Relationship Id="rId6" Type="http://schemas.microsoft.com/office/2007/relationships/hdphoto" Target="../media/hdphoto10.wdp"/><Relationship Id="rId5" Type="http://schemas.openxmlformats.org/officeDocument/2006/relationships/image" Target="../media/image71.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0.jpeg"/><Relationship Id="rId1" Type="http://schemas.openxmlformats.org/officeDocument/2006/relationships/slideLayout" Target="../slideLayouts/slideLayout49.xml"/><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49.xml"/><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60.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jpeg"/><Relationship Id="rId1" Type="http://schemas.openxmlformats.org/officeDocument/2006/relationships/slideLayout" Target="../slideLayouts/slideLayout71.xml"/><Relationship Id="rId4" Type="http://schemas.openxmlformats.org/officeDocument/2006/relationships/image" Target="../media/image83.emf"/></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6.xml"/><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jpeg"/><Relationship Id="rId1" Type="http://schemas.openxmlformats.org/officeDocument/2006/relationships/slideLayout" Target="../slideLayouts/slideLayout71.xml"/><Relationship Id="rId4" Type="http://schemas.openxmlformats.org/officeDocument/2006/relationships/image" Target="../media/image83.emf"/></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18.svg"/><Relationship Id="rId5" Type="http://schemas.openxmlformats.org/officeDocument/2006/relationships/image" Target="../media/image24.png"/><Relationship Id="rId4" Type="http://schemas.openxmlformats.org/officeDocument/2006/relationships/image" Target="../media/image16.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xmlns=""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84066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36EF07B-6EE2-6876-0058-4AAA3D510F04}"/>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xmlns="" id="{E992EAE4-ABF5-609C-C532-ACE77C198CEF}"/>
              </a:ext>
            </a:extLst>
          </p:cNvPr>
          <p:cNvSpPr/>
          <p:nvPr/>
        </p:nvSpPr>
        <p:spPr>
          <a:xfrm>
            <a:off x="743935" y="400050"/>
            <a:ext cx="10952618" cy="1892577"/>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Xây dựng kế hoạch khảo sát thực trạng vệ sinh trường, lớp</a:t>
            </a:r>
          </a:p>
        </p:txBody>
      </p:sp>
    </p:spTree>
    <p:extLst>
      <p:ext uri="{BB962C8B-B14F-4D97-AF65-F5344CB8AC3E}">
        <p14:creationId xmlns:p14="http://schemas.microsoft.com/office/powerpoint/2010/main" val="683797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604917" y="337271"/>
            <a:ext cx="11161486" cy="612502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Cute woman teacher in thailand uniform character education back to school logo cartoon art illustration Free Vector">
            <a:extLst>
              <a:ext uri="{FF2B5EF4-FFF2-40B4-BE49-F238E27FC236}">
                <a16:creationId xmlns:a16="http://schemas.microsoft.com/office/drawing/2014/main" xmlns="" id="{FABC6ECE-9704-0EB4-4622-F8650EF1C1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326799" y="2238375"/>
            <a:ext cx="5022432" cy="40195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8">
            <a:extLst>
              <a:ext uri="{FF2B5EF4-FFF2-40B4-BE49-F238E27FC236}">
                <a16:creationId xmlns:a16="http://schemas.microsoft.com/office/drawing/2014/main" xmlns="" id="{016EE895-DD25-0EB7-CC5A-F6ECFFBC7F18}"/>
              </a:ext>
            </a:extLst>
          </p:cNvPr>
          <p:cNvSpPr/>
          <p:nvPr/>
        </p:nvSpPr>
        <p:spPr>
          <a:xfrm>
            <a:off x="1333500" y="695325"/>
            <a:ext cx="9791700" cy="1762125"/>
          </a:xfrm>
          <a:custGeom>
            <a:avLst/>
            <a:gdLst>
              <a:gd name="connsiteX0" fmla="*/ 0 w 9791700"/>
              <a:gd name="connsiteY0" fmla="*/ 176388 h 1762125"/>
              <a:gd name="connsiteX1" fmla="*/ 419565 w 9791700"/>
              <a:gd name="connsiteY1" fmla="*/ 0 h 1762125"/>
              <a:gd name="connsiteX2" fmla="*/ 9372132 w 9791700"/>
              <a:gd name="connsiteY2" fmla="*/ 0 h 1762125"/>
              <a:gd name="connsiteX3" fmla="*/ 9791700 w 9791700"/>
              <a:gd name="connsiteY3" fmla="*/ 176388 h 1762125"/>
              <a:gd name="connsiteX4" fmla="*/ 9791700 w 9791700"/>
              <a:gd name="connsiteY4" fmla="*/ 1585736 h 1762125"/>
              <a:gd name="connsiteX5" fmla="*/ 9372132 w 9791700"/>
              <a:gd name="connsiteY5" fmla="*/ 1762125 h 1762125"/>
              <a:gd name="connsiteX6" fmla="*/ 419565 w 9791700"/>
              <a:gd name="connsiteY6" fmla="*/ 1762125 h 1762125"/>
              <a:gd name="connsiteX7" fmla="*/ 0 w 9791700"/>
              <a:gd name="connsiteY7" fmla="*/ 1585736 h 1762125"/>
              <a:gd name="connsiteX8" fmla="*/ 0 w 9791700"/>
              <a:gd name="connsiteY8" fmla="*/ 176388 h 1762125"/>
              <a:gd name="connsiteX0" fmla="*/ 0 w 9791700"/>
              <a:gd name="connsiteY0" fmla="*/ 176388 h 1762125"/>
              <a:gd name="connsiteX1" fmla="*/ 419565 w 9791700"/>
              <a:gd name="connsiteY1" fmla="*/ 0 h 1762125"/>
              <a:gd name="connsiteX2" fmla="*/ 9372132 w 9791700"/>
              <a:gd name="connsiteY2" fmla="*/ 0 h 1762125"/>
              <a:gd name="connsiteX3" fmla="*/ 9791700 w 9791700"/>
              <a:gd name="connsiteY3" fmla="*/ 176388 h 1762125"/>
              <a:gd name="connsiteX4" fmla="*/ 9791700 w 9791700"/>
              <a:gd name="connsiteY4" fmla="*/ 1585736 h 1762125"/>
              <a:gd name="connsiteX5" fmla="*/ 9372132 w 9791700"/>
              <a:gd name="connsiteY5" fmla="*/ 1762125 h 1762125"/>
              <a:gd name="connsiteX6" fmla="*/ 419565 w 9791700"/>
              <a:gd name="connsiteY6" fmla="*/ 1762125 h 1762125"/>
              <a:gd name="connsiteX7" fmla="*/ 0 w 9791700"/>
              <a:gd name="connsiteY7" fmla="*/ 1585736 h 1762125"/>
              <a:gd name="connsiteX8" fmla="*/ 0 w 9791700"/>
              <a:gd name="connsiteY8" fmla="*/ 176388 h 1762125"/>
              <a:gd name="connsiteX0" fmla="*/ 0 w 9791700"/>
              <a:gd name="connsiteY0" fmla="*/ 176388 h 1762125"/>
              <a:gd name="connsiteX1" fmla="*/ 419565 w 9791700"/>
              <a:gd name="connsiteY1" fmla="*/ 0 h 1762125"/>
              <a:gd name="connsiteX2" fmla="*/ 9372132 w 9791700"/>
              <a:gd name="connsiteY2" fmla="*/ 0 h 1762125"/>
              <a:gd name="connsiteX3" fmla="*/ 9791700 w 9791700"/>
              <a:gd name="connsiteY3" fmla="*/ 176388 h 1762125"/>
              <a:gd name="connsiteX4" fmla="*/ 9791700 w 9791700"/>
              <a:gd name="connsiteY4" fmla="*/ 1585736 h 1762125"/>
              <a:gd name="connsiteX5" fmla="*/ 9372132 w 9791700"/>
              <a:gd name="connsiteY5" fmla="*/ 1762125 h 1762125"/>
              <a:gd name="connsiteX6" fmla="*/ 419565 w 9791700"/>
              <a:gd name="connsiteY6" fmla="*/ 1762125 h 1762125"/>
              <a:gd name="connsiteX7" fmla="*/ 0 w 9791700"/>
              <a:gd name="connsiteY7" fmla="*/ 1585736 h 1762125"/>
              <a:gd name="connsiteX8" fmla="*/ 0 w 9791700"/>
              <a:gd name="connsiteY8" fmla="*/ 176388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700" h="1762125" fill="none" extrusionOk="0">
                <a:moveTo>
                  <a:pt x="0" y="176388"/>
                </a:moveTo>
                <a:cubicBezTo>
                  <a:pt x="4798" y="117426"/>
                  <a:pt x="247845" y="-28786"/>
                  <a:pt x="419565" y="0"/>
                </a:cubicBezTo>
                <a:cubicBezTo>
                  <a:pt x="3793860" y="79995"/>
                  <a:pt x="7186969" y="-90959"/>
                  <a:pt x="9372132" y="0"/>
                </a:cubicBezTo>
                <a:cubicBezTo>
                  <a:pt x="9513985" y="-5144"/>
                  <a:pt x="9834233" y="64996"/>
                  <a:pt x="9791700" y="176388"/>
                </a:cubicBezTo>
                <a:cubicBezTo>
                  <a:pt x="9882956" y="769522"/>
                  <a:pt x="10025023" y="1037597"/>
                  <a:pt x="9791700" y="1585736"/>
                </a:cubicBezTo>
                <a:cubicBezTo>
                  <a:pt x="9725777" y="1715772"/>
                  <a:pt x="9653091" y="1761493"/>
                  <a:pt x="9372132" y="1762125"/>
                </a:cubicBezTo>
                <a:cubicBezTo>
                  <a:pt x="7486616" y="1740642"/>
                  <a:pt x="4649584" y="1733390"/>
                  <a:pt x="419565" y="1762125"/>
                </a:cubicBezTo>
                <a:cubicBezTo>
                  <a:pt x="172577" y="1728642"/>
                  <a:pt x="1714" y="1722874"/>
                  <a:pt x="0" y="1585736"/>
                </a:cubicBezTo>
                <a:cubicBezTo>
                  <a:pt x="-313334" y="949723"/>
                  <a:pt x="53454" y="630498"/>
                  <a:pt x="0" y="176388"/>
                </a:cubicBezTo>
                <a:close/>
              </a:path>
              <a:path w="9791700" h="1762125" stroke="0" extrusionOk="0">
                <a:moveTo>
                  <a:pt x="0" y="176388"/>
                </a:moveTo>
                <a:cubicBezTo>
                  <a:pt x="-35459" y="83594"/>
                  <a:pt x="221641" y="-20385"/>
                  <a:pt x="419565" y="0"/>
                </a:cubicBezTo>
                <a:cubicBezTo>
                  <a:pt x="3322674" y="-425519"/>
                  <a:pt x="4787720" y="295649"/>
                  <a:pt x="9372132" y="0"/>
                </a:cubicBezTo>
                <a:cubicBezTo>
                  <a:pt x="9500944" y="-4009"/>
                  <a:pt x="9798063" y="101752"/>
                  <a:pt x="9791700" y="176388"/>
                </a:cubicBezTo>
                <a:cubicBezTo>
                  <a:pt x="9885004" y="584739"/>
                  <a:pt x="10111756" y="1085448"/>
                  <a:pt x="9791700" y="1585736"/>
                </a:cubicBezTo>
                <a:cubicBezTo>
                  <a:pt x="9799574" y="1701340"/>
                  <a:pt x="9564838" y="1754867"/>
                  <a:pt x="9372132" y="1762125"/>
                </a:cubicBezTo>
                <a:cubicBezTo>
                  <a:pt x="7583619" y="1782486"/>
                  <a:pt x="4466920" y="1622311"/>
                  <a:pt x="419565" y="1762125"/>
                </a:cubicBezTo>
                <a:cubicBezTo>
                  <a:pt x="194241" y="1724479"/>
                  <a:pt x="-3003" y="1675831"/>
                  <a:pt x="0" y="1585736"/>
                </a:cubicBezTo>
                <a:cubicBezTo>
                  <a:pt x="-233771" y="1084078"/>
                  <a:pt x="-358267" y="737487"/>
                  <a:pt x="0" y="176388"/>
                </a:cubicBezTo>
                <a:close/>
              </a:path>
              <a:path w="9791700" h="1762125" fill="none" stroke="0" extrusionOk="0">
                <a:moveTo>
                  <a:pt x="0" y="176388"/>
                </a:moveTo>
                <a:cubicBezTo>
                  <a:pt x="-5330" y="70364"/>
                  <a:pt x="230323" y="-4085"/>
                  <a:pt x="419565" y="0"/>
                </a:cubicBezTo>
                <a:cubicBezTo>
                  <a:pt x="3203466" y="57658"/>
                  <a:pt x="7133837" y="286944"/>
                  <a:pt x="9372132" y="0"/>
                </a:cubicBezTo>
                <a:cubicBezTo>
                  <a:pt x="9557778" y="1316"/>
                  <a:pt x="9835230" y="80790"/>
                  <a:pt x="9791700" y="176388"/>
                </a:cubicBezTo>
                <a:cubicBezTo>
                  <a:pt x="9763253" y="862277"/>
                  <a:pt x="10010352" y="1006291"/>
                  <a:pt x="9791700" y="1585736"/>
                </a:cubicBezTo>
                <a:cubicBezTo>
                  <a:pt x="9764263" y="1710076"/>
                  <a:pt x="9623666" y="1732758"/>
                  <a:pt x="9372132" y="1762125"/>
                </a:cubicBezTo>
                <a:cubicBezTo>
                  <a:pt x="6742194" y="1723218"/>
                  <a:pt x="4873707" y="2000598"/>
                  <a:pt x="419565" y="1762125"/>
                </a:cubicBezTo>
                <a:cubicBezTo>
                  <a:pt x="171201" y="1753477"/>
                  <a:pt x="17873" y="1695627"/>
                  <a:pt x="0" y="1585736"/>
                </a:cubicBezTo>
                <a:cubicBezTo>
                  <a:pt x="-196532" y="1115958"/>
                  <a:pt x="143780" y="719820"/>
                  <a:pt x="0" y="176388"/>
                </a:cubicBezTo>
                <a:close/>
              </a:path>
              <a:path w="9791700" h="1762125" fill="none" stroke="0" extrusionOk="0">
                <a:moveTo>
                  <a:pt x="0" y="176388"/>
                </a:moveTo>
                <a:cubicBezTo>
                  <a:pt x="-1091" y="57148"/>
                  <a:pt x="233567" y="-2101"/>
                  <a:pt x="419565" y="0"/>
                </a:cubicBezTo>
                <a:cubicBezTo>
                  <a:pt x="3281081" y="239645"/>
                  <a:pt x="7159039" y="-26766"/>
                  <a:pt x="9372132" y="0"/>
                </a:cubicBezTo>
                <a:cubicBezTo>
                  <a:pt x="9513404" y="-3649"/>
                  <a:pt x="9832419" y="73183"/>
                  <a:pt x="9791700" y="176388"/>
                </a:cubicBezTo>
                <a:cubicBezTo>
                  <a:pt x="9872168" y="824332"/>
                  <a:pt x="10026886" y="1027072"/>
                  <a:pt x="9791700" y="1585736"/>
                </a:cubicBezTo>
                <a:cubicBezTo>
                  <a:pt x="9737077" y="1705710"/>
                  <a:pt x="9638474" y="1750084"/>
                  <a:pt x="9372132" y="1762125"/>
                </a:cubicBezTo>
                <a:cubicBezTo>
                  <a:pt x="7022383" y="1372154"/>
                  <a:pt x="4787816" y="1711433"/>
                  <a:pt x="419565" y="1762125"/>
                </a:cubicBezTo>
                <a:cubicBezTo>
                  <a:pt x="170125" y="1725301"/>
                  <a:pt x="9946" y="1701264"/>
                  <a:pt x="0" y="1585736"/>
                </a:cubicBezTo>
                <a:cubicBezTo>
                  <a:pt x="-345885" y="1022380"/>
                  <a:pt x="69917" y="650910"/>
                  <a:pt x="0" y="176388"/>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Calibri" panose="020F0502020204030204" pitchFamily="34" charset="0"/>
                <a:cs typeface="Calibri" panose="020F0502020204030204" pitchFamily="34" charset="0"/>
              </a:rPr>
              <a:t>K</a:t>
            </a:r>
            <a:r>
              <a:rPr lang="vi-VN" sz="4400" b="1" dirty="0">
                <a:solidFill>
                  <a:srgbClr val="FF0000"/>
                </a:solidFill>
                <a:latin typeface="Calibri" panose="020F0502020204030204" pitchFamily="34" charset="0"/>
                <a:cs typeface="Calibri" panose="020F0502020204030204" pitchFamily="34" charset="0"/>
              </a:rPr>
              <a:t>ể tên các khu vực trong trường và bên ngoài, cạnh trường.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24C3A28E-BCFF-65CD-595B-F0A680ABC907}"/>
              </a:ext>
            </a:extLst>
          </p:cNvPr>
          <p:cNvPicPr>
            <a:picLocks noChangeAspect="1"/>
          </p:cNvPicPr>
          <p:nvPr/>
        </p:nvPicPr>
        <p:blipFill>
          <a:blip r:embed="rId5"/>
          <a:stretch>
            <a:fillRect/>
          </a:stretch>
        </p:blipFill>
        <p:spPr>
          <a:xfrm>
            <a:off x="2538412" y="3019425"/>
            <a:ext cx="2524125" cy="2552700"/>
          </a:xfrm>
          <a:prstGeom prst="rect">
            <a:avLst/>
          </a:prstGeom>
        </p:spPr>
      </p:pic>
      <p:pic>
        <p:nvPicPr>
          <p:cNvPr id="14" name="Picture 13">
            <a:extLst>
              <a:ext uri="{FF2B5EF4-FFF2-40B4-BE49-F238E27FC236}">
                <a16:creationId xmlns:a16="http://schemas.microsoft.com/office/drawing/2014/main" xmlns="" id="{698F4159-6956-3A61-5F28-7E899233EDA6}"/>
              </a:ext>
            </a:extLst>
          </p:cNvPr>
          <p:cNvPicPr>
            <a:picLocks noChangeAspect="1"/>
          </p:cNvPicPr>
          <p:nvPr/>
        </p:nvPicPr>
        <p:blipFill>
          <a:blip r:embed="rId6"/>
          <a:stretch>
            <a:fillRect/>
          </a:stretch>
        </p:blipFill>
        <p:spPr>
          <a:xfrm>
            <a:off x="5281612" y="3067050"/>
            <a:ext cx="2314575" cy="2476500"/>
          </a:xfrm>
          <a:prstGeom prst="rect">
            <a:avLst/>
          </a:prstGeom>
        </p:spPr>
      </p:pic>
      <p:pic>
        <p:nvPicPr>
          <p:cNvPr id="16" name="Picture 15">
            <a:extLst>
              <a:ext uri="{FF2B5EF4-FFF2-40B4-BE49-F238E27FC236}">
                <a16:creationId xmlns:a16="http://schemas.microsoft.com/office/drawing/2014/main" xmlns="" id="{F657AF73-B2A1-6CCE-0A25-BA38EE0B26C7}"/>
              </a:ext>
            </a:extLst>
          </p:cNvPr>
          <p:cNvPicPr>
            <a:picLocks noChangeAspect="1"/>
          </p:cNvPicPr>
          <p:nvPr/>
        </p:nvPicPr>
        <p:blipFill>
          <a:blip r:embed="rId7"/>
          <a:stretch>
            <a:fillRect/>
          </a:stretch>
        </p:blipFill>
        <p:spPr>
          <a:xfrm>
            <a:off x="8234362" y="2947987"/>
            <a:ext cx="2352675" cy="2524125"/>
          </a:xfrm>
          <a:prstGeom prst="rect">
            <a:avLst/>
          </a:prstGeom>
        </p:spPr>
      </p:pic>
    </p:spTree>
    <p:extLst>
      <p:ext uri="{BB962C8B-B14F-4D97-AF65-F5344CB8AC3E}">
        <p14:creationId xmlns:p14="http://schemas.microsoft.com/office/powerpoint/2010/main" val="2971499816"/>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604917" y="337271"/>
            <a:ext cx="11161486" cy="612502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Cute woman teacher in thailand uniform character education back to school logo cartoon art illustration Free Vector">
            <a:extLst>
              <a:ext uri="{FF2B5EF4-FFF2-40B4-BE49-F238E27FC236}">
                <a16:creationId xmlns:a16="http://schemas.microsoft.com/office/drawing/2014/main" xmlns="" id="{FABC6ECE-9704-0EB4-4622-F8650EF1C1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326799" y="2238375"/>
            <a:ext cx="5022432" cy="4019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9EABA46-8171-1F80-FBF7-D77664E03799}"/>
              </a:ext>
            </a:extLst>
          </p:cNvPr>
          <p:cNvPicPr>
            <a:picLocks noChangeAspect="1"/>
          </p:cNvPicPr>
          <p:nvPr/>
        </p:nvPicPr>
        <p:blipFill>
          <a:blip r:embed="rId5"/>
          <a:stretch>
            <a:fillRect/>
          </a:stretch>
        </p:blipFill>
        <p:spPr>
          <a:xfrm>
            <a:off x="2362200" y="914930"/>
            <a:ext cx="3543300" cy="2985558"/>
          </a:xfrm>
          <a:prstGeom prst="ellipse">
            <a:avLst/>
          </a:prstGeom>
          <a:ln>
            <a:noFill/>
          </a:ln>
          <a:effectLst>
            <a:softEdge rad="112500"/>
          </a:effectLst>
        </p:spPr>
      </p:pic>
      <p:sp>
        <p:nvSpPr>
          <p:cNvPr id="7" name="TextBox 6">
            <a:extLst>
              <a:ext uri="{FF2B5EF4-FFF2-40B4-BE49-F238E27FC236}">
                <a16:creationId xmlns:a16="http://schemas.microsoft.com/office/drawing/2014/main" xmlns="" id="{3FE7BE71-3759-F7AF-CA64-C9290BE8D1C3}"/>
              </a:ext>
            </a:extLst>
          </p:cNvPr>
          <p:cNvSpPr txBox="1"/>
          <p:nvPr/>
        </p:nvSpPr>
        <p:spPr>
          <a:xfrm>
            <a:off x="3248025" y="4048125"/>
            <a:ext cx="2714625"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Cầu</a:t>
            </a:r>
            <a:r>
              <a:rPr lang="en-US" sz="3600" b="1" dirty="0">
                <a:latin typeface="Cambria" panose="02040503050406030204" pitchFamily="18" charset="0"/>
                <a:ea typeface="Cambria" panose="02040503050406030204" pitchFamily="18" charset="0"/>
              </a:rPr>
              <a:t> thang</a:t>
            </a:r>
          </a:p>
        </p:txBody>
      </p:sp>
      <p:pic>
        <p:nvPicPr>
          <p:cNvPr id="8" name="Picture 7">
            <a:extLst>
              <a:ext uri="{FF2B5EF4-FFF2-40B4-BE49-F238E27FC236}">
                <a16:creationId xmlns:a16="http://schemas.microsoft.com/office/drawing/2014/main" xmlns="" id="{52EDD7C5-4E52-6530-1BAF-BC6B95B35E11}"/>
              </a:ext>
            </a:extLst>
          </p:cNvPr>
          <p:cNvPicPr>
            <a:picLocks noChangeAspect="1"/>
          </p:cNvPicPr>
          <p:nvPr/>
        </p:nvPicPr>
        <p:blipFill>
          <a:blip r:embed="rId6"/>
          <a:stretch>
            <a:fillRect/>
          </a:stretch>
        </p:blipFill>
        <p:spPr>
          <a:xfrm>
            <a:off x="6428016" y="1057275"/>
            <a:ext cx="3782783" cy="2724149"/>
          </a:xfrm>
          <a:prstGeom prst="ellipse">
            <a:avLst/>
          </a:prstGeom>
          <a:ln>
            <a:noFill/>
          </a:ln>
          <a:effectLst>
            <a:softEdge rad="112500"/>
          </a:effectLst>
        </p:spPr>
      </p:pic>
      <p:sp>
        <p:nvSpPr>
          <p:cNvPr id="9" name="TextBox 8">
            <a:extLst>
              <a:ext uri="{FF2B5EF4-FFF2-40B4-BE49-F238E27FC236}">
                <a16:creationId xmlns:a16="http://schemas.microsoft.com/office/drawing/2014/main" xmlns="" id="{24D6B1BF-0B53-1CFC-806E-C4B00F7098CD}"/>
              </a:ext>
            </a:extLst>
          </p:cNvPr>
          <p:cNvSpPr txBox="1"/>
          <p:nvPr/>
        </p:nvSpPr>
        <p:spPr>
          <a:xfrm>
            <a:off x="7115175" y="3952875"/>
            <a:ext cx="2714625"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Bếp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ăn</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655256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323850" y="190500"/>
            <a:ext cx="11534775" cy="62674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red box with white text and a piece of paper&#10;&#10;Description automatically generated">
            <a:extLst>
              <a:ext uri="{FF2B5EF4-FFF2-40B4-BE49-F238E27FC236}">
                <a16:creationId xmlns:a16="http://schemas.microsoft.com/office/drawing/2014/main" xmlns="" id="{CA4181A3-4308-740A-7B61-6F83BA962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040270"/>
            <a:ext cx="4768444" cy="4553817"/>
          </a:xfrm>
          <a:prstGeom prst="rect">
            <a:avLst/>
          </a:prstGeom>
        </p:spPr>
      </p:pic>
      <p:pic>
        <p:nvPicPr>
          <p:cNvPr id="5" name="Picture 2" descr="Cute cartoon thai student namaste greeting in the school uniform. Free Vector">
            <a:extLst>
              <a:ext uri="{FF2B5EF4-FFF2-40B4-BE49-F238E27FC236}">
                <a16:creationId xmlns:a16="http://schemas.microsoft.com/office/drawing/2014/main" xmlns="" id="{2F537D31-D56E-A562-2806-9EB57B654C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68372" y="15225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xmlns="" id="{DC11DE80-26F8-7BD1-ACC2-755B2F00A53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336743" y="1541583"/>
            <a:ext cx="2985874" cy="4680108"/>
          </a:xfrm>
          <a:prstGeom prst="rect">
            <a:avLst/>
          </a:prstGeom>
          <a:noFill/>
          <a:extLst>
            <a:ext uri="{909E8E84-426E-40DD-AFC4-6F175D3DCCD1}">
              <a14:hiddenFill xmlns:a14="http://schemas.microsoft.com/office/drawing/2010/main">
                <a:solidFill>
                  <a:srgbClr val="FFFFFF"/>
                </a:solidFill>
              </a14:hiddenFill>
            </a:ext>
          </a:extLst>
        </p:spPr>
      </p:pic>
      <p:sp>
        <p:nvSpPr>
          <p:cNvPr id="7" name="Double Wave 6">
            <a:extLst>
              <a:ext uri="{FF2B5EF4-FFF2-40B4-BE49-F238E27FC236}">
                <a16:creationId xmlns:a16="http://schemas.microsoft.com/office/drawing/2014/main" xmlns="" id="{B60F05F3-F0F8-96D1-79EC-68B86F2071F9}"/>
              </a:ext>
            </a:extLst>
          </p:cNvPr>
          <p:cNvSpPr/>
          <p:nvPr/>
        </p:nvSpPr>
        <p:spPr>
          <a:xfrm>
            <a:off x="1057275" y="561975"/>
            <a:ext cx="9839325" cy="1678325"/>
          </a:xfrm>
          <a:prstGeom prst="doubleWave">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4000" dirty="0">
                <a:solidFill>
                  <a:srgbClr val="00B050"/>
                </a:solidFill>
                <a:latin typeface="Tahoma" panose="020B0604030504040204" pitchFamily="34" charset="0"/>
                <a:ea typeface="Tahoma" panose="020B0604030504040204" pitchFamily="34" charset="0"/>
                <a:cs typeface="Tahoma" panose="020B0604030504040204" pitchFamily="34" charset="0"/>
              </a:rPr>
              <a:t>ại diện các tổ lên bốc thăm khu vực ở trường sẽ khảo sát thực trạng vệ sinh.</a:t>
            </a:r>
            <a:endParaRPr kumimoji="0" lang="en-US" sz="40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5837186"/>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09574" y="337271"/>
            <a:ext cx="11515725" cy="612502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xmlns="" id="{B2F7D002-4C72-E7A5-76F8-F1B55DBADAC7}"/>
              </a:ext>
            </a:extLst>
          </p:cNvPr>
          <p:cNvGrpSpPr/>
          <p:nvPr/>
        </p:nvGrpSpPr>
        <p:grpSpPr>
          <a:xfrm>
            <a:off x="418778" y="2590800"/>
            <a:ext cx="3848422" cy="2664914"/>
            <a:chOff x="733103" y="2647950"/>
            <a:chExt cx="3848422" cy="2664914"/>
          </a:xfrm>
        </p:grpSpPr>
        <p:pic>
          <p:nvPicPr>
            <p:cNvPr id="3" name="Picture 2" descr="Kids discuss homework Premium Vector">
              <a:extLst>
                <a:ext uri="{FF2B5EF4-FFF2-40B4-BE49-F238E27FC236}">
                  <a16:creationId xmlns:a16="http://schemas.microsoft.com/office/drawing/2014/main" xmlns="" id="{D671F9CD-0F7B-BC54-761F-209F0409533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783681" y="2647950"/>
              <a:ext cx="3436250" cy="1970629"/>
            </a:xfrm>
            <a:prstGeom prst="rect">
              <a:avLst/>
            </a:prstGeom>
            <a:noFill/>
            <a:ln>
              <a:noFill/>
            </a:ln>
          </p:spPr>
        </p:pic>
        <p:sp>
          <p:nvSpPr>
            <p:cNvPr id="5" name="TextBox 4">
              <a:extLst>
                <a:ext uri="{FF2B5EF4-FFF2-40B4-BE49-F238E27FC236}">
                  <a16:creationId xmlns:a16="http://schemas.microsoft.com/office/drawing/2014/main" xmlns="" id="{D1CD9C6E-093D-D3C1-A046-D12763424EB4}"/>
                </a:ext>
              </a:extLst>
            </p:cNvPr>
            <p:cNvSpPr txBox="1"/>
            <p:nvPr/>
          </p:nvSpPr>
          <p:spPr>
            <a:xfrm flipH="1">
              <a:off x="733103" y="4666533"/>
              <a:ext cx="38484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rPr>
                <a:t>Thảo</a:t>
              </a:r>
              <a:r>
                <a:rPr kumimoji="0" lang="en-US" sz="3600" b="1" i="0" u="none" strike="noStrike" kern="1200" cap="none" spc="0" normalizeH="0" baseline="0" noProof="0" dirty="0">
                  <a:ln>
                    <a:noFill/>
                  </a:ln>
                  <a:solidFill>
                    <a:srgbClr val="C00000"/>
                  </a:solidFill>
                  <a:effectLst/>
                  <a:uLnTx/>
                  <a:uFillTx/>
                </a:rPr>
                <a:t> </a:t>
              </a:r>
              <a:r>
                <a:rPr kumimoji="0" lang="en-US" sz="3600" b="1" i="0" u="none" strike="noStrike" kern="1200" cap="none" spc="0" normalizeH="0" baseline="0" noProof="0" dirty="0" err="1">
                  <a:ln>
                    <a:noFill/>
                  </a:ln>
                  <a:solidFill>
                    <a:srgbClr val="C00000"/>
                  </a:solidFill>
                  <a:effectLst/>
                  <a:uLnTx/>
                  <a:uFillTx/>
                </a:rPr>
                <a:t>luận</a:t>
              </a:r>
              <a:r>
                <a:rPr kumimoji="0" lang="en-US" sz="3600" b="1" i="0" u="none" strike="noStrike" kern="1200" cap="none" spc="0" normalizeH="0" baseline="0" noProof="0" dirty="0">
                  <a:ln>
                    <a:noFill/>
                  </a:ln>
                  <a:solidFill>
                    <a:srgbClr val="C00000"/>
                  </a:solidFill>
                  <a:effectLst/>
                  <a:uLnTx/>
                  <a:uFillTx/>
                </a:rPr>
                <a:t> </a:t>
              </a:r>
              <a:r>
                <a:rPr kumimoji="0" lang="en-US" sz="3600" b="1" i="0" u="none" strike="noStrike" kern="1200" cap="none" spc="0" normalizeH="0" baseline="0" noProof="0" dirty="0" err="1">
                  <a:ln>
                    <a:noFill/>
                  </a:ln>
                  <a:solidFill>
                    <a:srgbClr val="C00000"/>
                  </a:solidFill>
                  <a:effectLst/>
                  <a:uLnTx/>
                  <a:uFillTx/>
                </a:rPr>
                <a:t>nhóm</a:t>
              </a:r>
              <a:r>
                <a:rPr kumimoji="0" lang="en-US" sz="3600" b="1" i="0" u="none" strike="noStrike" kern="1200" cap="none" spc="0" normalizeH="0" baseline="0" noProof="0" dirty="0">
                  <a:ln>
                    <a:noFill/>
                  </a:ln>
                  <a:solidFill>
                    <a:srgbClr val="C00000"/>
                  </a:solidFill>
                  <a:effectLst/>
                  <a:uLnTx/>
                  <a:uFillTx/>
                </a:rPr>
                <a:t> 4</a:t>
              </a:r>
            </a:p>
          </p:txBody>
        </p:sp>
      </p:grpSp>
      <p:sp>
        <p:nvSpPr>
          <p:cNvPr id="10" name="Rectangle: Rounded Corners 9">
            <a:extLst>
              <a:ext uri="{FF2B5EF4-FFF2-40B4-BE49-F238E27FC236}">
                <a16:creationId xmlns:a16="http://schemas.microsoft.com/office/drawing/2014/main" xmlns="" id="{0FE8BAA7-0315-EEA9-C016-1325CDCC28A0}"/>
              </a:ext>
            </a:extLst>
          </p:cNvPr>
          <p:cNvSpPr/>
          <p:nvPr/>
        </p:nvSpPr>
        <p:spPr>
          <a:xfrm>
            <a:off x="801085" y="647700"/>
            <a:ext cx="10952618" cy="1543050"/>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r>
              <a:rPr lang="en-US" altLang="zh-CN" sz="4000" b="1" dirty="0">
                <a:solidFill>
                  <a:srgbClr val="002060"/>
                </a:solidFill>
                <a:latin typeface="Cambria" panose="02040503050406030204" pitchFamily="18" charset="0"/>
                <a:ea typeface="Cambria" panose="02040503050406030204" pitchFamily="18" charset="0"/>
              </a:rPr>
              <a:t>T</a:t>
            </a:r>
            <a:r>
              <a:rPr lang="vi-VN" altLang="zh-CN" sz="4000" b="1" dirty="0">
                <a:solidFill>
                  <a:srgbClr val="002060"/>
                </a:solidFill>
                <a:latin typeface="Cambria" panose="02040503050406030204" pitchFamily="18" charset="0"/>
                <a:ea typeface="Cambria" panose="02040503050406030204" pitchFamily="18" charset="0"/>
              </a:rPr>
              <a:t>hảo luận xây dựng kế hoạch khảo sát thực trạng vệ sinh trường, lớp với các gợi ý:</a:t>
            </a:r>
            <a:endParaRPr lang="zh-CN" altLang="en-US" sz="4000" b="1" dirty="0">
              <a:solidFill>
                <a:srgbClr val="002060"/>
              </a:solidFill>
              <a:latin typeface="Cambria" panose="02040503050406030204" pitchFamily="18" charset="0"/>
              <a:ea typeface="汉仪乐喵体W" panose="00020600040101010101" pitchFamily="18" charset="-122"/>
            </a:endParaRPr>
          </a:p>
        </p:txBody>
      </p:sp>
      <p:sp>
        <p:nvSpPr>
          <p:cNvPr id="12" name="TextBox 11">
            <a:extLst>
              <a:ext uri="{FF2B5EF4-FFF2-40B4-BE49-F238E27FC236}">
                <a16:creationId xmlns:a16="http://schemas.microsoft.com/office/drawing/2014/main" xmlns="" id="{2CAE1AC1-8505-7C47-5787-754359D44813}"/>
              </a:ext>
            </a:extLst>
          </p:cNvPr>
          <p:cNvSpPr txBox="1"/>
          <p:nvPr/>
        </p:nvSpPr>
        <p:spPr>
          <a:xfrm>
            <a:off x="4012660" y="2463923"/>
            <a:ext cx="7684040" cy="3046988"/>
          </a:xfrm>
          <a:prstGeom prst="rect">
            <a:avLst/>
          </a:prstGeom>
          <a:noFill/>
        </p:spPr>
        <p:txBody>
          <a:bodyPr wrap="square">
            <a:spAutoFit/>
          </a:bodyPr>
          <a:lstStyle/>
          <a:p>
            <a:pPr marL="457200" indent="-457200" algn="just">
              <a:buFont typeface="Wingdings" panose="05000000000000000000" pitchFamily="2" charset="2"/>
              <a:buChar char="q"/>
            </a:pPr>
            <a:r>
              <a:rPr lang="vi-VN" sz="3200" b="1" dirty="0">
                <a:solidFill>
                  <a:srgbClr val="FF0000"/>
                </a:solidFill>
                <a:latin typeface="Calibri "/>
                <a:ea typeface="Calibri" panose="020F0502020204030204" pitchFamily="34" charset="0"/>
              </a:rPr>
              <a:t>Xác định thời gian thực hiện khảo sát;</a:t>
            </a:r>
          </a:p>
          <a:p>
            <a:pPr marL="457200" indent="-457200" algn="just">
              <a:buFont typeface="Wingdings" panose="05000000000000000000" pitchFamily="2" charset="2"/>
              <a:buChar char="q"/>
            </a:pPr>
            <a:r>
              <a:rPr lang="vi-VN" sz="3200" b="1" dirty="0">
                <a:solidFill>
                  <a:srgbClr val="FF0000"/>
                </a:solidFill>
                <a:latin typeface="Calibri "/>
                <a:ea typeface="Calibri" panose="020F0502020204030204" pitchFamily="34" charset="0"/>
              </a:rPr>
              <a:t>Đặt ra các tiêu chí khảo sát và mức độ đánh giá.</a:t>
            </a:r>
          </a:p>
          <a:p>
            <a:pPr marL="457200" indent="-457200" algn="just">
              <a:buFont typeface="Wingdings" panose="05000000000000000000" pitchFamily="2" charset="2"/>
              <a:buChar char="q"/>
            </a:pPr>
            <a:r>
              <a:rPr lang="vi-VN" sz="3200" b="1" dirty="0">
                <a:solidFill>
                  <a:srgbClr val="FF0000"/>
                </a:solidFill>
                <a:latin typeface="Calibri "/>
                <a:ea typeface="Calibri" panose="020F0502020204030204" pitchFamily="34" charset="0"/>
              </a:rPr>
              <a:t>Nêu ý tưởng thiết kế phiếu khảo sát</a:t>
            </a:r>
          </a:p>
          <a:p>
            <a:pPr marL="457200" indent="-457200" algn="just">
              <a:buFont typeface="Wingdings" panose="05000000000000000000" pitchFamily="2" charset="2"/>
              <a:buChar char="q"/>
            </a:pPr>
            <a:r>
              <a:rPr lang="vi-VN" sz="3200" b="1" dirty="0">
                <a:solidFill>
                  <a:srgbClr val="FF0000"/>
                </a:solidFill>
                <a:latin typeface="Calibri "/>
                <a:ea typeface="Calibri" panose="020F0502020204030204" pitchFamily="34" charset="0"/>
              </a:rPr>
              <a:t>Phân công nhiệm vụ cho từng thành viên trong tổ.</a:t>
            </a:r>
          </a:p>
        </p:txBody>
      </p:sp>
    </p:spTree>
    <p:extLst>
      <p:ext uri="{BB962C8B-B14F-4D97-AF65-F5344CB8AC3E}">
        <p14:creationId xmlns:p14="http://schemas.microsoft.com/office/powerpoint/2010/main" val="220110679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down)">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down)">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wipe(down)">
                                      <p:cBhvr>
                                        <p:cTn id="3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3E94DBC-7549-6780-7E27-1317B36436C7}"/>
              </a:ext>
            </a:extLst>
          </p:cNvPr>
          <p:cNvSpPr/>
          <p:nvPr/>
        </p:nvSpPr>
        <p:spPr>
          <a:xfrm>
            <a:off x="542925" y="314325"/>
            <a:ext cx="11391900" cy="6410326"/>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AACA0FC8-0C7F-4F15-9F81-B18B5E22E6E6}"/>
              </a:ext>
            </a:extLst>
          </p:cNvPr>
          <p:cNvPicPr>
            <a:picLocks noChangeAspect="1"/>
          </p:cNvPicPr>
          <p:nvPr/>
        </p:nvPicPr>
        <p:blipFill>
          <a:blip r:embed="rId3"/>
          <a:stretch>
            <a:fillRect/>
          </a:stretch>
        </p:blipFill>
        <p:spPr>
          <a:xfrm>
            <a:off x="4399231" y="235030"/>
            <a:ext cx="4060288" cy="1072989"/>
          </a:xfrm>
          <a:prstGeom prst="rect">
            <a:avLst/>
          </a:prstGeom>
        </p:spPr>
      </p:pic>
      <p:graphicFrame>
        <p:nvGraphicFramePr>
          <p:cNvPr id="52" name="Table 52">
            <a:extLst>
              <a:ext uri="{FF2B5EF4-FFF2-40B4-BE49-F238E27FC236}">
                <a16:creationId xmlns:a16="http://schemas.microsoft.com/office/drawing/2014/main" xmlns="" id="{F57066B2-4BF2-3455-0181-E319860AB2E4}"/>
              </a:ext>
            </a:extLst>
          </p:cNvPr>
          <p:cNvGraphicFramePr>
            <a:graphicFrameLocks noGrp="1"/>
          </p:cNvGraphicFramePr>
          <p:nvPr>
            <p:extLst>
              <p:ext uri="{D42A27DB-BD31-4B8C-83A1-F6EECF244321}">
                <p14:modId xmlns:p14="http://schemas.microsoft.com/office/powerpoint/2010/main" val="4184531580"/>
              </p:ext>
            </p:extLst>
          </p:nvPr>
        </p:nvGraphicFramePr>
        <p:xfrm>
          <a:off x="1317624" y="3481916"/>
          <a:ext cx="9845675" cy="1778000"/>
        </p:xfrm>
        <a:graphic>
          <a:graphicData uri="http://schemas.openxmlformats.org/drawingml/2006/table">
            <a:tbl>
              <a:tblPr firstRow="1" bandRow="1">
                <a:tableStyleId>{F5AB1C69-6EDB-4FF4-983F-18BD219EF322}</a:tableStyleId>
              </a:tblPr>
              <a:tblGrid>
                <a:gridCol w="1969135">
                  <a:extLst>
                    <a:ext uri="{9D8B030D-6E8A-4147-A177-3AD203B41FA5}">
                      <a16:colId xmlns:a16="http://schemas.microsoft.com/office/drawing/2014/main" xmlns="" val="2572020469"/>
                    </a:ext>
                  </a:extLst>
                </a:gridCol>
                <a:gridCol w="1570991">
                  <a:extLst>
                    <a:ext uri="{9D8B030D-6E8A-4147-A177-3AD203B41FA5}">
                      <a16:colId xmlns:a16="http://schemas.microsoft.com/office/drawing/2014/main" xmlns="" val="1559040023"/>
                    </a:ext>
                  </a:extLst>
                </a:gridCol>
                <a:gridCol w="1695450">
                  <a:extLst>
                    <a:ext uri="{9D8B030D-6E8A-4147-A177-3AD203B41FA5}">
                      <a16:colId xmlns:a16="http://schemas.microsoft.com/office/drawing/2014/main" xmlns="" val="2579542898"/>
                    </a:ext>
                  </a:extLst>
                </a:gridCol>
                <a:gridCol w="1676400">
                  <a:extLst>
                    <a:ext uri="{9D8B030D-6E8A-4147-A177-3AD203B41FA5}">
                      <a16:colId xmlns:a16="http://schemas.microsoft.com/office/drawing/2014/main" xmlns="" val="2040220269"/>
                    </a:ext>
                  </a:extLst>
                </a:gridCol>
                <a:gridCol w="2933699">
                  <a:extLst>
                    <a:ext uri="{9D8B030D-6E8A-4147-A177-3AD203B41FA5}">
                      <a16:colId xmlns:a16="http://schemas.microsoft.com/office/drawing/2014/main" xmlns="" val="2589972062"/>
                    </a:ext>
                  </a:extLst>
                </a:gridCol>
              </a:tblGrid>
              <a:tr h="370840">
                <a:tc>
                  <a:txBody>
                    <a:bodyPr/>
                    <a:lstStyle/>
                    <a:p>
                      <a:pPr algn="ctr"/>
                      <a:r>
                        <a:rPr lang="en-US" sz="2000" dirty="0" err="1">
                          <a:solidFill>
                            <a:srgbClr val="002060"/>
                          </a:solidFill>
                        </a:rPr>
                        <a:t>Thời</a:t>
                      </a:r>
                      <a:r>
                        <a:rPr lang="en-US" sz="2000" dirty="0">
                          <a:solidFill>
                            <a:srgbClr val="002060"/>
                          </a:solidFill>
                        </a:rPr>
                        <a:t> </a:t>
                      </a:r>
                      <a:r>
                        <a:rPr lang="en-US" sz="2000" dirty="0" err="1">
                          <a:solidFill>
                            <a:srgbClr val="002060"/>
                          </a:solidFill>
                        </a:rPr>
                        <a:t>gian</a:t>
                      </a:r>
                      <a:endParaRPr lang="en-US"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2060"/>
                          </a:solidFill>
                        </a:rPr>
                        <a:t>Rác</a:t>
                      </a:r>
                      <a:r>
                        <a:rPr lang="en-US" sz="2000" dirty="0">
                          <a:solidFill>
                            <a:srgbClr val="002060"/>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2060"/>
                          </a:solidFill>
                        </a:rPr>
                        <a:t>Bụi</a:t>
                      </a:r>
                      <a:endParaRPr lang="en-US"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2060"/>
                          </a:solidFill>
                        </a:rPr>
                        <a:t>Nước</a:t>
                      </a:r>
                      <a:r>
                        <a:rPr lang="en-US" sz="2000" dirty="0">
                          <a:solidFill>
                            <a:srgbClr val="002060"/>
                          </a:solidFill>
                        </a:rPr>
                        <a:t> </a:t>
                      </a:r>
                      <a:r>
                        <a:rPr lang="en-US" sz="2000" dirty="0" err="1">
                          <a:solidFill>
                            <a:srgbClr val="002060"/>
                          </a:solidFill>
                        </a:rPr>
                        <a:t>thải</a:t>
                      </a:r>
                      <a:endParaRPr lang="en-US"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2060"/>
                          </a:solidFill>
                        </a:rPr>
                        <a:t>Nhận</a:t>
                      </a:r>
                      <a:r>
                        <a:rPr lang="en-US" sz="2000" dirty="0">
                          <a:solidFill>
                            <a:srgbClr val="002060"/>
                          </a:solidFill>
                        </a:rPr>
                        <a:t> </a:t>
                      </a:r>
                      <a:r>
                        <a:rPr lang="en-US" sz="2000" dirty="0" err="1">
                          <a:solidFill>
                            <a:srgbClr val="002060"/>
                          </a:solidFill>
                        </a:rPr>
                        <a:t>xét</a:t>
                      </a:r>
                      <a:endParaRPr lang="en-US"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34024274"/>
                  </a:ext>
                </a:extLst>
              </a:tr>
              <a:tr h="370840">
                <a:tc>
                  <a:txBody>
                    <a:bodyPr/>
                    <a:lstStyle/>
                    <a:p>
                      <a:pPr algn="just"/>
                      <a:r>
                        <a:rPr lang="en-US" dirty="0" err="1"/>
                        <a:t>Thứ</a:t>
                      </a:r>
                      <a:r>
                        <a:rPr lang="en-US" dirty="0"/>
                        <a:t>…</a:t>
                      </a:r>
                      <a:r>
                        <a:rPr lang="en-US" dirty="0" err="1"/>
                        <a:t>ngày</a:t>
                      </a:r>
                      <a:r>
                        <a:rPr lang="en-US" dirty="0"/>
                        <a:t>…</a:t>
                      </a:r>
                      <a:r>
                        <a:rPr lang="en-US" dirty="0" err="1"/>
                        <a:t>tháng</a:t>
                      </a:r>
                      <a:r>
                        <a:rPr lang="en-US" dirty="0"/>
                        <a:t>…</a:t>
                      </a:r>
                      <a:r>
                        <a:rPr lang="en-US" dirty="0" err="1"/>
                        <a:t>năm</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Có</a:t>
                      </a:r>
                      <a:r>
                        <a:rPr lang="en-US" dirty="0"/>
                        <a:t> </a:t>
                      </a:r>
                      <a:r>
                        <a:rPr lang="en-US" dirty="0" err="1"/>
                        <a:t>một</a:t>
                      </a:r>
                      <a:r>
                        <a:rPr lang="en-US" dirty="0"/>
                        <a:t> </a:t>
                      </a:r>
                      <a:r>
                        <a:rPr lang="en-US" dirty="0" err="1"/>
                        <a:t>ít</a:t>
                      </a:r>
                      <a:r>
                        <a:rPr lang="en-US" dirty="0"/>
                        <a:t> </a:t>
                      </a:r>
                      <a:r>
                        <a:rPr lang="en-US" dirty="0" err="1"/>
                        <a:t>rác</a:t>
                      </a:r>
                      <a:r>
                        <a:rPr lang="en-US" dirty="0"/>
                        <a:t> ở </a:t>
                      </a:r>
                      <a:r>
                        <a:rPr lang="en-US" dirty="0" err="1"/>
                        <a:t>khu</a:t>
                      </a:r>
                      <a:r>
                        <a:rPr lang="en-US" dirty="0"/>
                        <a:t> </a:t>
                      </a:r>
                      <a:r>
                        <a:rPr lang="en-US" dirty="0" err="1"/>
                        <a:t>vực</a:t>
                      </a:r>
                      <a:r>
                        <a:rPr lang="en-US" dirty="0"/>
                        <a:t> </a:t>
                      </a:r>
                      <a:r>
                        <a:rPr lang="en-US" dirty="0" err="1"/>
                        <a:t>khối</a:t>
                      </a:r>
                      <a:r>
                        <a:rPr lang="en-US" dirty="0"/>
                        <a:t> 3 </a:t>
                      </a:r>
                      <a:r>
                        <a:rPr lang="en-US" dirty="0" err="1"/>
                        <a:t>xếp</a:t>
                      </a:r>
                      <a:r>
                        <a:rPr lang="en-US" dirty="0"/>
                        <a:t> </a:t>
                      </a:r>
                      <a:r>
                        <a:rPr lang="en-US" dirty="0" err="1"/>
                        <a:t>hàng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80453584"/>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02791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43491150"/>
                  </a:ext>
                </a:extLst>
              </a:tr>
            </a:tbl>
          </a:graphicData>
        </a:graphic>
      </p:graphicFrame>
      <p:pic>
        <p:nvPicPr>
          <p:cNvPr id="53" name="Picture 52" descr="A yellow smiley face with a black background&#10;&#10;Description automatically generated">
            <a:extLst>
              <a:ext uri="{FF2B5EF4-FFF2-40B4-BE49-F238E27FC236}">
                <a16:creationId xmlns:a16="http://schemas.microsoft.com/office/drawing/2014/main" xmlns="" id="{9DD4C933-9C2F-9C7D-7164-AC3A23189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6811" y="3941473"/>
            <a:ext cx="440890" cy="366067"/>
          </a:xfrm>
          <a:prstGeom prst="rect">
            <a:avLst/>
          </a:prstGeom>
        </p:spPr>
      </p:pic>
      <p:pic>
        <p:nvPicPr>
          <p:cNvPr id="54" name="Picture 53" descr="A yellow smiley face with a black background&#10;&#10;Description automatically generated">
            <a:extLst>
              <a:ext uri="{FF2B5EF4-FFF2-40B4-BE49-F238E27FC236}">
                <a16:creationId xmlns:a16="http://schemas.microsoft.com/office/drawing/2014/main" xmlns="" id="{EECDEEF5-4212-CF35-3CC6-602AC6907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1261" y="3922423"/>
            <a:ext cx="440890" cy="366067"/>
          </a:xfrm>
          <a:prstGeom prst="rect">
            <a:avLst/>
          </a:prstGeom>
        </p:spPr>
      </p:pic>
      <p:pic>
        <p:nvPicPr>
          <p:cNvPr id="55" name="Picture 54" descr="A yellow smiley face with a black background&#10;&#10;Description automatically generated">
            <a:extLst>
              <a:ext uri="{FF2B5EF4-FFF2-40B4-BE49-F238E27FC236}">
                <a16:creationId xmlns:a16="http://schemas.microsoft.com/office/drawing/2014/main" xmlns="" id="{D2F72D05-A67D-FC79-73A1-C2515B4F2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886" y="3922423"/>
            <a:ext cx="440890" cy="366067"/>
          </a:xfrm>
          <a:prstGeom prst="rect">
            <a:avLst/>
          </a:prstGeom>
        </p:spPr>
      </p:pic>
      <p:pic>
        <p:nvPicPr>
          <p:cNvPr id="56" name="Picture 55" descr="A yellow smiley face with a black background&#10;&#10;Description automatically generated">
            <a:extLst>
              <a:ext uri="{FF2B5EF4-FFF2-40B4-BE49-F238E27FC236}">
                <a16:creationId xmlns:a16="http://schemas.microsoft.com/office/drawing/2014/main" xmlns="" id="{1422C2A2-488E-15F5-7BF7-4FF1198C6C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3836" y="3912898"/>
            <a:ext cx="440890" cy="366067"/>
          </a:xfrm>
          <a:prstGeom prst="rect">
            <a:avLst/>
          </a:prstGeom>
        </p:spPr>
      </p:pic>
      <p:pic>
        <p:nvPicPr>
          <p:cNvPr id="57" name="Picture 56" descr="A yellow smiley face with a black background&#10;&#10;Description automatically generated">
            <a:extLst>
              <a:ext uri="{FF2B5EF4-FFF2-40B4-BE49-F238E27FC236}">
                <a16:creationId xmlns:a16="http://schemas.microsoft.com/office/drawing/2014/main" xmlns="" id="{6D16A782-E682-AE10-5F15-7DBB3906DF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2461" y="3912898"/>
            <a:ext cx="440890" cy="366067"/>
          </a:xfrm>
          <a:prstGeom prst="rect">
            <a:avLst/>
          </a:prstGeom>
        </p:spPr>
      </p:pic>
      <p:pic>
        <p:nvPicPr>
          <p:cNvPr id="60" name="Picture 59">
            <a:extLst>
              <a:ext uri="{FF2B5EF4-FFF2-40B4-BE49-F238E27FC236}">
                <a16:creationId xmlns:a16="http://schemas.microsoft.com/office/drawing/2014/main" xmlns="" id="{2331E3CC-CE32-7402-AD8D-26EC24CC6D52}"/>
              </a:ext>
            </a:extLst>
          </p:cNvPr>
          <p:cNvPicPr>
            <a:picLocks noChangeAspect="1"/>
          </p:cNvPicPr>
          <p:nvPr/>
        </p:nvPicPr>
        <p:blipFill>
          <a:blip r:embed="rId5"/>
          <a:stretch>
            <a:fillRect/>
          </a:stretch>
        </p:blipFill>
        <p:spPr>
          <a:xfrm>
            <a:off x="1376470" y="963886"/>
            <a:ext cx="1914310" cy="1005927"/>
          </a:xfrm>
          <a:prstGeom prst="rect">
            <a:avLst/>
          </a:prstGeom>
        </p:spPr>
      </p:pic>
      <p:pic>
        <p:nvPicPr>
          <p:cNvPr id="61" name="Picture 60">
            <a:extLst>
              <a:ext uri="{FF2B5EF4-FFF2-40B4-BE49-F238E27FC236}">
                <a16:creationId xmlns:a16="http://schemas.microsoft.com/office/drawing/2014/main" xmlns="" id="{AE29B83F-AF99-6E7A-C209-51E4AE222ADC}"/>
              </a:ext>
            </a:extLst>
          </p:cNvPr>
          <p:cNvPicPr>
            <a:picLocks noChangeAspect="1"/>
          </p:cNvPicPr>
          <p:nvPr/>
        </p:nvPicPr>
        <p:blipFill>
          <a:blip r:embed="rId6"/>
          <a:stretch>
            <a:fillRect/>
          </a:stretch>
        </p:blipFill>
        <p:spPr>
          <a:xfrm>
            <a:off x="1025906" y="1779221"/>
            <a:ext cx="2920237" cy="1127858"/>
          </a:xfrm>
          <a:prstGeom prst="rect">
            <a:avLst/>
          </a:prstGeom>
        </p:spPr>
      </p:pic>
      <p:pic>
        <p:nvPicPr>
          <p:cNvPr id="62" name="Picture 61">
            <a:extLst>
              <a:ext uri="{FF2B5EF4-FFF2-40B4-BE49-F238E27FC236}">
                <a16:creationId xmlns:a16="http://schemas.microsoft.com/office/drawing/2014/main" xmlns="" id="{516D8CFD-C640-A508-1087-98ED1B4532D6}"/>
              </a:ext>
            </a:extLst>
          </p:cNvPr>
          <p:cNvPicPr>
            <a:picLocks noChangeAspect="1"/>
          </p:cNvPicPr>
          <p:nvPr/>
        </p:nvPicPr>
        <p:blipFill>
          <a:blip r:embed="rId7"/>
          <a:stretch>
            <a:fillRect/>
          </a:stretch>
        </p:blipFill>
        <p:spPr>
          <a:xfrm>
            <a:off x="4902436" y="928041"/>
            <a:ext cx="6273328" cy="1725318"/>
          </a:xfrm>
          <a:prstGeom prst="rect">
            <a:avLst/>
          </a:prstGeom>
        </p:spPr>
      </p:pic>
      <p:pic>
        <p:nvPicPr>
          <p:cNvPr id="63" name="Picture 62">
            <a:extLst>
              <a:ext uri="{FF2B5EF4-FFF2-40B4-BE49-F238E27FC236}">
                <a16:creationId xmlns:a16="http://schemas.microsoft.com/office/drawing/2014/main" xmlns="" id="{7AF663D4-671F-7B3F-8D5D-357E028169F2}"/>
              </a:ext>
            </a:extLst>
          </p:cNvPr>
          <p:cNvPicPr>
            <a:picLocks noChangeAspect="1"/>
          </p:cNvPicPr>
          <p:nvPr/>
        </p:nvPicPr>
        <p:blipFill>
          <a:blip r:embed="rId8"/>
          <a:stretch>
            <a:fillRect/>
          </a:stretch>
        </p:blipFill>
        <p:spPr>
          <a:xfrm>
            <a:off x="1052174" y="2694394"/>
            <a:ext cx="3420152" cy="859611"/>
          </a:xfrm>
          <a:prstGeom prst="rect">
            <a:avLst/>
          </a:prstGeom>
        </p:spPr>
      </p:pic>
      <p:pic>
        <p:nvPicPr>
          <p:cNvPr id="64" name="Picture 63">
            <a:extLst>
              <a:ext uri="{FF2B5EF4-FFF2-40B4-BE49-F238E27FC236}">
                <a16:creationId xmlns:a16="http://schemas.microsoft.com/office/drawing/2014/main" xmlns="" id="{BF6841AB-48E8-47B9-70E7-CBF32B15396A}"/>
              </a:ext>
            </a:extLst>
          </p:cNvPr>
          <p:cNvPicPr>
            <a:picLocks noChangeAspect="1"/>
          </p:cNvPicPr>
          <p:nvPr/>
        </p:nvPicPr>
        <p:blipFill>
          <a:blip r:embed="rId9"/>
          <a:stretch>
            <a:fillRect/>
          </a:stretch>
        </p:blipFill>
        <p:spPr>
          <a:xfrm>
            <a:off x="1008093" y="5180419"/>
            <a:ext cx="9547163" cy="859611"/>
          </a:xfrm>
          <a:prstGeom prst="rect">
            <a:avLst/>
          </a:prstGeom>
        </p:spPr>
      </p:pic>
      <p:pic>
        <p:nvPicPr>
          <p:cNvPr id="65" name="Picture 64">
            <a:extLst>
              <a:ext uri="{FF2B5EF4-FFF2-40B4-BE49-F238E27FC236}">
                <a16:creationId xmlns:a16="http://schemas.microsoft.com/office/drawing/2014/main" xmlns="" id="{9DCCBEF3-41DA-8416-6DCE-F5D415CB3EF3}"/>
              </a:ext>
            </a:extLst>
          </p:cNvPr>
          <p:cNvPicPr>
            <a:picLocks noChangeAspect="1"/>
          </p:cNvPicPr>
          <p:nvPr/>
        </p:nvPicPr>
        <p:blipFill>
          <a:blip r:embed="rId10"/>
          <a:stretch>
            <a:fillRect/>
          </a:stretch>
        </p:blipFill>
        <p:spPr>
          <a:xfrm>
            <a:off x="957420" y="5799544"/>
            <a:ext cx="9553260" cy="859611"/>
          </a:xfrm>
          <a:prstGeom prst="rect">
            <a:avLst/>
          </a:prstGeom>
        </p:spPr>
      </p:pic>
    </p:spTree>
    <p:extLst>
      <p:ext uri="{BB962C8B-B14F-4D97-AF65-F5344CB8AC3E}">
        <p14:creationId xmlns:p14="http://schemas.microsoft.com/office/powerpoint/2010/main" val="1068469655"/>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anim calcmode="lin" valueType="num">
                                      <p:cBhvr>
                                        <p:cTn id="33" dur="1000" fill="hold"/>
                                        <p:tgtEl>
                                          <p:spTgt spid="55"/>
                                        </p:tgtEl>
                                        <p:attrNameLst>
                                          <p:attrName>ppt_x</p:attrName>
                                        </p:attrNameLst>
                                      </p:cBhvr>
                                      <p:tavLst>
                                        <p:tav tm="0">
                                          <p:val>
                                            <p:strVal val="#ppt_x"/>
                                          </p:val>
                                        </p:tav>
                                        <p:tav tm="100000">
                                          <p:val>
                                            <p:strVal val="#ppt_x"/>
                                          </p:val>
                                        </p:tav>
                                      </p:tavLst>
                                    </p:anim>
                                    <p:anim calcmode="lin" valueType="num">
                                      <p:cBhvr>
                                        <p:cTn id="34" dur="1000" fill="hold"/>
                                        <p:tgtEl>
                                          <p:spTgt spid="5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1000"/>
                                        <p:tgtEl>
                                          <p:spTgt spid="57"/>
                                        </p:tgtEl>
                                      </p:cBhvr>
                                    </p:animEffect>
                                    <p:anim calcmode="lin" valueType="num">
                                      <p:cBhvr>
                                        <p:cTn id="43" dur="1000" fill="hold"/>
                                        <p:tgtEl>
                                          <p:spTgt spid="57"/>
                                        </p:tgtEl>
                                        <p:attrNameLst>
                                          <p:attrName>ppt_x</p:attrName>
                                        </p:attrNameLst>
                                      </p:cBhvr>
                                      <p:tavLst>
                                        <p:tav tm="0">
                                          <p:val>
                                            <p:strVal val="#ppt_x"/>
                                          </p:val>
                                        </p:tav>
                                        <p:tav tm="100000">
                                          <p:val>
                                            <p:strVal val="#ppt_x"/>
                                          </p:val>
                                        </p:tav>
                                      </p:tavLst>
                                    </p:anim>
                                    <p:anim calcmode="lin" valueType="num">
                                      <p:cBhvr>
                                        <p:cTn id="44" dur="1000" fill="hold"/>
                                        <p:tgtEl>
                                          <p:spTgt spid="5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1000"/>
                                        <p:tgtEl>
                                          <p:spTgt spid="60"/>
                                        </p:tgtEl>
                                      </p:cBhvr>
                                    </p:animEffect>
                                    <p:anim calcmode="lin" valueType="num">
                                      <p:cBhvr>
                                        <p:cTn id="48" dur="1000" fill="hold"/>
                                        <p:tgtEl>
                                          <p:spTgt spid="60"/>
                                        </p:tgtEl>
                                        <p:attrNameLst>
                                          <p:attrName>ppt_x</p:attrName>
                                        </p:attrNameLst>
                                      </p:cBhvr>
                                      <p:tavLst>
                                        <p:tav tm="0">
                                          <p:val>
                                            <p:strVal val="#ppt_x"/>
                                          </p:val>
                                        </p:tav>
                                        <p:tav tm="100000">
                                          <p:val>
                                            <p:strVal val="#ppt_x"/>
                                          </p:val>
                                        </p:tav>
                                      </p:tavLst>
                                    </p:anim>
                                    <p:anim calcmode="lin" valueType="num">
                                      <p:cBhvr>
                                        <p:cTn id="49" dur="1000" fill="hold"/>
                                        <p:tgtEl>
                                          <p:spTgt spid="6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1000"/>
                                        <p:tgtEl>
                                          <p:spTgt spid="61"/>
                                        </p:tgtEl>
                                      </p:cBhvr>
                                    </p:animEffect>
                                    <p:anim calcmode="lin" valueType="num">
                                      <p:cBhvr>
                                        <p:cTn id="53" dur="1000" fill="hold"/>
                                        <p:tgtEl>
                                          <p:spTgt spid="61"/>
                                        </p:tgtEl>
                                        <p:attrNameLst>
                                          <p:attrName>ppt_x</p:attrName>
                                        </p:attrNameLst>
                                      </p:cBhvr>
                                      <p:tavLst>
                                        <p:tav tm="0">
                                          <p:val>
                                            <p:strVal val="#ppt_x"/>
                                          </p:val>
                                        </p:tav>
                                        <p:tav tm="100000">
                                          <p:val>
                                            <p:strVal val="#ppt_x"/>
                                          </p:val>
                                        </p:tav>
                                      </p:tavLst>
                                    </p:anim>
                                    <p:anim calcmode="lin" valueType="num">
                                      <p:cBhvr>
                                        <p:cTn id="54" dur="1000" fill="hold"/>
                                        <p:tgtEl>
                                          <p:spTgt spid="6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anim calcmode="lin" valueType="num">
                                      <p:cBhvr>
                                        <p:cTn id="58" dur="1000" fill="hold"/>
                                        <p:tgtEl>
                                          <p:spTgt spid="62"/>
                                        </p:tgtEl>
                                        <p:attrNameLst>
                                          <p:attrName>ppt_x</p:attrName>
                                        </p:attrNameLst>
                                      </p:cBhvr>
                                      <p:tavLst>
                                        <p:tav tm="0">
                                          <p:val>
                                            <p:strVal val="#ppt_x"/>
                                          </p:val>
                                        </p:tav>
                                        <p:tav tm="100000">
                                          <p:val>
                                            <p:strVal val="#ppt_x"/>
                                          </p:val>
                                        </p:tav>
                                      </p:tavLst>
                                    </p:anim>
                                    <p:anim calcmode="lin" valueType="num">
                                      <p:cBhvr>
                                        <p:cTn id="59" dur="1000" fill="hold"/>
                                        <p:tgtEl>
                                          <p:spTgt spid="6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1000"/>
                                        <p:tgtEl>
                                          <p:spTgt spid="63"/>
                                        </p:tgtEl>
                                      </p:cBhvr>
                                    </p:animEffect>
                                    <p:anim calcmode="lin" valueType="num">
                                      <p:cBhvr>
                                        <p:cTn id="63" dur="1000" fill="hold"/>
                                        <p:tgtEl>
                                          <p:spTgt spid="63"/>
                                        </p:tgtEl>
                                        <p:attrNameLst>
                                          <p:attrName>ppt_x</p:attrName>
                                        </p:attrNameLst>
                                      </p:cBhvr>
                                      <p:tavLst>
                                        <p:tav tm="0">
                                          <p:val>
                                            <p:strVal val="#ppt_x"/>
                                          </p:val>
                                        </p:tav>
                                        <p:tav tm="100000">
                                          <p:val>
                                            <p:strVal val="#ppt_x"/>
                                          </p:val>
                                        </p:tav>
                                      </p:tavLst>
                                    </p:anim>
                                    <p:anim calcmode="lin" valueType="num">
                                      <p:cBhvr>
                                        <p:cTn id="64" dur="1000" fill="hold"/>
                                        <p:tgtEl>
                                          <p:spTgt spid="6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1000"/>
                                        <p:tgtEl>
                                          <p:spTgt spid="64"/>
                                        </p:tgtEl>
                                      </p:cBhvr>
                                    </p:animEffect>
                                    <p:anim calcmode="lin" valueType="num">
                                      <p:cBhvr>
                                        <p:cTn id="68" dur="1000" fill="hold"/>
                                        <p:tgtEl>
                                          <p:spTgt spid="64"/>
                                        </p:tgtEl>
                                        <p:attrNameLst>
                                          <p:attrName>ppt_x</p:attrName>
                                        </p:attrNameLst>
                                      </p:cBhvr>
                                      <p:tavLst>
                                        <p:tav tm="0">
                                          <p:val>
                                            <p:strVal val="#ppt_x"/>
                                          </p:val>
                                        </p:tav>
                                        <p:tav tm="100000">
                                          <p:val>
                                            <p:strVal val="#ppt_x"/>
                                          </p:val>
                                        </p:tav>
                                      </p:tavLst>
                                    </p:anim>
                                    <p:anim calcmode="lin" valueType="num">
                                      <p:cBhvr>
                                        <p:cTn id="69" dur="1000" fill="hold"/>
                                        <p:tgtEl>
                                          <p:spTgt spid="6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1000"/>
                                        <p:tgtEl>
                                          <p:spTgt spid="65"/>
                                        </p:tgtEl>
                                      </p:cBhvr>
                                    </p:animEffect>
                                    <p:anim calcmode="lin" valueType="num">
                                      <p:cBhvr>
                                        <p:cTn id="73" dur="1000" fill="hold"/>
                                        <p:tgtEl>
                                          <p:spTgt spid="65"/>
                                        </p:tgtEl>
                                        <p:attrNameLst>
                                          <p:attrName>ppt_x</p:attrName>
                                        </p:attrNameLst>
                                      </p:cBhvr>
                                      <p:tavLst>
                                        <p:tav tm="0">
                                          <p:val>
                                            <p:strVal val="#ppt_x"/>
                                          </p:val>
                                        </p:tav>
                                        <p:tav tm="100000">
                                          <p:val>
                                            <p:strVal val="#ppt_x"/>
                                          </p:val>
                                        </p:tav>
                                      </p:tavLst>
                                    </p:anim>
                                    <p:anim calcmode="lin" valueType="num">
                                      <p:cBhvr>
                                        <p:cTn id="7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F2D38FC-FA94-5F1A-B306-C00C44F50EF7}"/>
              </a:ext>
            </a:extLst>
          </p:cNvPr>
          <p:cNvSpPr txBox="1"/>
          <p:nvPr/>
        </p:nvSpPr>
        <p:spPr>
          <a:xfrm>
            <a:off x="3362325" y="1619250"/>
            <a:ext cx="5314950" cy="2554545"/>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rPr>
              <a:t>Đ</a:t>
            </a:r>
            <a:r>
              <a:rPr lang="vi-VN" sz="4000" b="1" dirty="0">
                <a:solidFill>
                  <a:srgbClr val="002060"/>
                </a:solidFill>
                <a:latin typeface="Cambria" panose="02040503050406030204" pitchFamily="18" charset="0"/>
                <a:ea typeface="Cambria" panose="02040503050406030204" pitchFamily="18" charset="0"/>
              </a:rPr>
              <a:t>ại diện từng tổ lên chia sẻ về phiếu khảo sát thực trạng vệ sinh trường, lớp.</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D994258-F06A-3F71-C5B0-91DD56839CB9}"/>
              </a:ext>
            </a:extLst>
          </p:cNvPr>
          <p:cNvSpPr/>
          <p:nvPr/>
        </p:nvSpPr>
        <p:spPr>
          <a:xfrm>
            <a:off x="1495425" y="1074563"/>
            <a:ext cx="9515475"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r>
              <a:rPr lang="en-US" altLang="zh-CN" sz="66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altLang="zh-CN" sz="6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6600" b="1" dirty="0" err="1">
                <a:solidFill>
                  <a:srgbClr val="002060"/>
                </a:solidFill>
                <a:latin typeface="Tahoma" panose="020B0604030504040204" pitchFamily="34" charset="0"/>
                <a:ea typeface="Tahoma" panose="020B0604030504040204" pitchFamily="34" charset="0"/>
                <a:cs typeface="Tahoma" panose="020B0604030504040204" pitchFamily="34" charset="0"/>
              </a:rPr>
              <a:t>rộng</a:t>
            </a:r>
            <a:r>
              <a:rPr lang="en-US" altLang="zh-CN" sz="6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66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altLang="zh-CN" sz="6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6600" b="1" dirty="0" err="1">
                <a:solidFill>
                  <a:srgbClr val="002060"/>
                </a:solidFill>
                <a:latin typeface="Tahoma" panose="020B0604030504040204" pitchFamily="34" charset="0"/>
                <a:ea typeface="Tahoma" panose="020B0604030504040204" pitchFamily="34" charset="0"/>
                <a:cs typeface="Tahoma" panose="020B0604030504040204" pitchFamily="34" charset="0"/>
              </a:rPr>
              <a:t>tổng</a:t>
            </a:r>
            <a:r>
              <a:rPr lang="en-US" altLang="zh-CN" sz="6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6600" b="1"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endParaRPr lang="zh-CN" altLang="en-US" sz="6600" b="1" dirty="0">
              <a:solidFill>
                <a:srgbClr val="002060"/>
              </a:solidFill>
              <a:latin typeface="Tahoma" panose="020B0604030504040204" pitchFamily="34" charset="0"/>
              <a:ea typeface="汉仪乐喵体W" panose="00020600040101010101" pitchFamily="18" charset="-122"/>
              <a:cs typeface="Tahoma" panose="020B0604030504040204" pitchFamily="34" charset="0"/>
            </a:endParaRPr>
          </a:p>
        </p:txBody>
      </p:sp>
    </p:spTree>
    <p:extLst>
      <p:ext uri="{BB962C8B-B14F-4D97-AF65-F5344CB8AC3E}">
        <p14:creationId xmlns:p14="http://schemas.microsoft.com/office/powerpoint/2010/main" val="2265216639"/>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323850" y="190500"/>
            <a:ext cx="11534775" cy="62674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5">
            <a:extLst>
              <a:ext uri="{FF2B5EF4-FFF2-40B4-BE49-F238E27FC236}">
                <a16:creationId xmlns:a16="http://schemas.microsoft.com/office/drawing/2014/main" xmlns="" id="{6AE57132-515F-5C1A-5FF2-9B4B2DE844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209549" y="3228974"/>
            <a:ext cx="2733675" cy="34575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Speech Bubble: Rectangle with Corners Rounded 4">
            <a:extLst>
              <a:ext uri="{FF2B5EF4-FFF2-40B4-BE49-F238E27FC236}">
                <a16:creationId xmlns:a16="http://schemas.microsoft.com/office/drawing/2014/main" xmlns="" id="{3D9DC648-3C52-4770-43BE-CE76EB7F2B21}"/>
              </a:ext>
            </a:extLst>
          </p:cNvPr>
          <p:cNvSpPr/>
          <p:nvPr/>
        </p:nvSpPr>
        <p:spPr>
          <a:xfrm flipH="1">
            <a:off x="1457324" y="819151"/>
            <a:ext cx="9553575" cy="2312888"/>
          </a:xfrm>
          <a:prstGeom prst="wedgeRoundRectCallout">
            <a:avLst>
              <a:gd name="adj1" fmla="val 42483"/>
              <a:gd name="adj2" fmla="val 5885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Thời điểm nào trong ngày thích hợp để thực hiện khảo sát? Có nên thực hiện khảo sát vào nhiều thời điểm trong ngày như buổi sáng vừa đến trường, giờ ra chơi, giờ tan học,… không?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56742514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323850" y="190500"/>
            <a:ext cx="11534775" cy="62674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5">
            <a:extLst>
              <a:ext uri="{FF2B5EF4-FFF2-40B4-BE49-F238E27FC236}">
                <a16:creationId xmlns:a16="http://schemas.microsoft.com/office/drawing/2014/main" xmlns="" id="{6AE57132-515F-5C1A-5FF2-9B4B2DE844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209549" y="3228974"/>
            <a:ext cx="2733675" cy="34575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Speech Bubble: Rectangle with Corners Rounded 4">
            <a:extLst>
              <a:ext uri="{FF2B5EF4-FFF2-40B4-BE49-F238E27FC236}">
                <a16:creationId xmlns:a16="http://schemas.microsoft.com/office/drawing/2014/main" xmlns="" id="{3D9DC648-3C52-4770-43BE-CE76EB7F2B21}"/>
              </a:ext>
            </a:extLst>
          </p:cNvPr>
          <p:cNvSpPr/>
          <p:nvPr/>
        </p:nvSpPr>
        <p:spPr>
          <a:xfrm flipH="1">
            <a:off x="1457325" y="819151"/>
            <a:ext cx="9525000" cy="2312888"/>
          </a:xfrm>
          <a:prstGeom prst="wedgeRoundRectCallout">
            <a:avLst>
              <a:gd name="adj1" fmla="val 42483"/>
              <a:gd name="adj2" fmla="val 5885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Nên thực hiện khảo sát bằng cách cả tổ cùng ra quan sát một lúc hay chia nhóm, cặp đôi, cặp ba khảo sát vào các thời điểm khác nhau?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17463044"/>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xmlns="" id="{31DEB0F3-B917-8CEC-96ED-3E84E1332377}"/>
              </a:ext>
            </a:extLst>
          </p:cNvPr>
          <p:cNvSpPr/>
          <p:nvPr/>
        </p:nvSpPr>
        <p:spPr>
          <a:xfrm>
            <a:off x="895350" y="952500"/>
            <a:ext cx="10370967" cy="49009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3AB19EB5-27C1-9B2E-6CCA-CE4FF85226F8}"/>
              </a:ext>
            </a:extLst>
          </p:cNvPr>
          <p:cNvSpPr txBox="1"/>
          <p:nvPr/>
        </p:nvSpPr>
        <p:spPr>
          <a:xfrm>
            <a:off x="1928571" y="1201623"/>
            <a:ext cx="8597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ea typeface="+mn-ea"/>
                <a:cs typeface="+mn-cs"/>
              </a:rPr>
              <a:t>Thứ</a:t>
            </a:r>
            <a:r>
              <a:rPr kumimoji="0" lang="en-US" sz="4000" b="0" i="0" u="none" strike="noStrike" kern="1200" cap="none" spc="0" normalizeH="0" baseline="0" noProof="0" dirty="0">
                <a:ln>
                  <a:noFill/>
                </a:ln>
                <a:effectLst/>
                <a:uLnTx/>
                <a:uFillTx/>
                <a:ea typeface="+mn-ea"/>
                <a:cs typeface="+mn-cs"/>
              </a:rPr>
              <a:t> … </a:t>
            </a:r>
            <a:r>
              <a:rPr kumimoji="0" lang="en-US" sz="4000" b="0" i="0" u="none" strike="noStrike" kern="1200" cap="none" spc="0" normalizeH="0" baseline="0" noProof="0" dirty="0" err="1">
                <a:ln>
                  <a:noFill/>
                </a:ln>
                <a:effectLst/>
                <a:uLnTx/>
                <a:uFillTx/>
                <a:ea typeface="+mn-ea"/>
                <a:cs typeface="+mn-cs"/>
              </a:rPr>
              <a:t>ngày</a:t>
            </a:r>
            <a:r>
              <a:rPr kumimoji="0" lang="en-US" sz="4000" b="0" i="0" u="none" strike="noStrike" kern="1200" cap="none" spc="0" normalizeH="0" baseline="0" noProof="0" dirty="0">
                <a:ln>
                  <a:noFill/>
                </a:ln>
                <a:effectLst/>
                <a:uLnTx/>
                <a:uFillTx/>
                <a:ea typeface="+mn-ea"/>
                <a:cs typeface="+mn-cs"/>
              </a:rPr>
              <a:t> … </a:t>
            </a:r>
            <a:r>
              <a:rPr kumimoji="0" lang="en-US" sz="4000" b="0" i="0" u="none" strike="noStrike" kern="1200" cap="none" spc="0" normalizeH="0" baseline="0" noProof="0" dirty="0" err="1">
                <a:ln>
                  <a:noFill/>
                </a:ln>
                <a:effectLst/>
                <a:uLnTx/>
                <a:uFillTx/>
                <a:ea typeface="+mn-ea"/>
                <a:cs typeface="+mn-cs"/>
              </a:rPr>
              <a:t>tháng</a:t>
            </a:r>
            <a:r>
              <a:rPr kumimoji="0" lang="en-US" sz="4000" b="0" i="0" u="none" strike="noStrike" kern="1200" cap="none" spc="0" normalizeH="0" baseline="0" noProof="0" dirty="0">
                <a:ln>
                  <a:noFill/>
                </a:ln>
                <a:effectLst/>
                <a:uLnTx/>
                <a:uFillTx/>
                <a:ea typeface="+mn-ea"/>
                <a:cs typeface="+mn-cs"/>
              </a:rPr>
              <a:t> … </a:t>
            </a:r>
            <a:r>
              <a:rPr kumimoji="0" lang="en-US" sz="4000" b="0" i="0" u="none" strike="noStrike" kern="1200" cap="none" spc="0" normalizeH="0" baseline="0" noProof="0" dirty="0" err="1">
                <a:ln>
                  <a:noFill/>
                </a:ln>
                <a:effectLst/>
                <a:uLnTx/>
                <a:uFillTx/>
                <a:ea typeface="+mn-ea"/>
                <a:cs typeface="+mn-cs"/>
              </a:rPr>
              <a:t>năm</a:t>
            </a:r>
            <a:r>
              <a:rPr kumimoji="0" lang="en-US" sz="4000" b="0" i="0" u="none" strike="noStrike" kern="1200" cap="none" spc="0" normalizeH="0" baseline="0" noProof="0" dirty="0">
                <a:ln>
                  <a:noFill/>
                </a:ln>
                <a:effectLst/>
                <a:uLnTx/>
                <a:uFillTx/>
                <a:ea typeface="+mn-ea"/>
                <a:cs typeface="+mn-cs"/>
              </a:rPr>
              <a:t> ….</a:t>
            </a:r>
          </a:p>
        </p:txBody>
      </p:sp>
      <p:pic>
        <p:nvPicPr>
          <p:cNvPr id="6" name="Picture 5">
            <a:extLst>
              <a:ext uri="{FF2B5EF4-FFF2-40B4-BE49-F238E27FC236}">
                <a16:creationId xmlns:a16="http://schemas.microsoft.com/office/drawing/2014/main" xmlns="" id="{9076A737-CF7B-2896-ADCA-9514BF2DCF78}"/>
              </a:ext>
            </a:extLst>
          </p:cNvPr>
          <p:cNvPicPr>
            <a:picLocks noChangeAspect="1"/>
          </p:cNvPicPr>
          <p:nvPr/>
        </p:nvPicPr>
        <p:blipFill>
          <a:blip r:embed="rId2"/>
          <a:stretch>
            <a:fillRect/>
          </a:stretch>
        </p:blipFill>
        <p:spPr>
          <a:xfrm>
            <a:off x="3183373" y="1542984"/>
            <a:ext cx="6053853" cy="1524132"/>
          </a:xfrm>
          <a:prstGeom prst="rect">
            <a:avLst/>
          </a:prstGeom>
        </p:spPr>
      </p:pic>
      <p:pic>
        <p:nvPicPr>
          <p:cNvPr id="9" name="Picture 8">
            <a:extLst>
              <a:ext uri="{FF2B5EF4-FFF2-40B4-BE49-F238E27FC236}">
                <a16:creationId xmlns:a16="http://schemas.microsoft.com/office/drawing/2014/main" xmlns="" id="{F3CC3F00-A308-4403-3B19-584737DA6BC0}"/>
              </a:ext>
            </a:extLst>
          </p:cNvPr>
          <p:cNvPicPr>
            <a:picLocks noChangeAspect="1"/>
          </p:cNvPicPr>
          <p:nvPr/>
        </p:nvPicPr>
        <p:blipFill>
          <a:blip r:embed="rId3"/>
          <a:stretch>
            <a:fillRect/>
          </a:stretch>
        </p:blipFill>
        <p:spPr>
          <a:xfrm>
            <a:off x="1343756" y="2742327"/>
            <a:ext cx="9504488" cy="2554445"/>
          </a:xfrm>
          <a:prstGeom prst="rect">
            <a:avLst/>
          </a:prstGeom>
        </p:spPr>
      </p:pic>
      <p:pic>
        <p:nvPicPr>
          <p:cNvPr id="10" name="Picture 2" descr="Cute woman teacher in thailand uniform character education back to school logo cartoon art illustration Free Vector">
            <a:extLst>
              <a:ext uri="{FF2B5EF4-FFF2-40B4-BE49-F238E27FC236}">
                <a16:creationId xmlns:a16="http://schemas.microsoft.com/office/drawing/2014/main" xmlns="" id="{08054E08-1FFD-8C21-6137-9926272A6E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632513" y="3393937"/>
            <a:ext cx="4766364" cy="38146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E67A3AE9-0A19-A35A-4451-12941FE7ACE2}"/>
              </a:ext>
            </a:extLst>
          </p:cNvPr>
          <p:cNvPicPr>
            <a:picLocks noChangeAspect="1"/>
          </p:cNvPicPr>
          <p:nvPr/>
        </p:nvPicPr>
        <p:blipFill>
          <a:blip r:embed="rId6"/>
          <a:stretch>
            <a:fillRect/>
          </a:stretch>
        </p:blipFill>
        <p:spPr>
          <a:xfrm rot="20056680">
            <a:off x="957743" y="2035255"/>
            <a:ext cx="2085013" cy="1072989"/>
          </a:xfrm>
          <a:prstGeom prst="rect">
            <a:avLst/>
          </a:prstGeom>
        </p:spPr>
      </p:pic>
    </p:spTree>
    <p:extLst>
      <p:ext uri="{BB962C8B-B14F-4D97-AF65-F5344CB8AC3E}">
        <p14:creationId xmlns:p14="http://schemas.microsoft.com/office/powerpoint/2010/main" val="3203122992"/>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323850" y="190500"/>
            <a:ext cx="11534775" cy="62674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5">
            <a:extLst>
              <a:ext uri="{FF2B5EF4-FFF2-40B4-BE49-F238E27FC236}">
                <a16:creationId xmlns:a16="http://schemas.microsoft.com/office/drawing/2014/main" xmlns="" id="{6AE57132-515F-5C1A-5FF2-9B4B2DE844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209549" y="3228974"/>
            <a:ext cx="2733675" cy="34575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Speech Bubble: Rectangle with Corners Rounded 4">
            <a:extLst>
              <a:ext uri="{FF2B5EF4-FFF2-40B4-BE49-F238E27FC236}">
                <a16:creationId xmlns:a16="http://schemas.microsoft.com/office/drawing/2014/main" xmlns="" id="{3D9DC648-3C52-4770-43BE-CE76EB7F2B21}"/>
              </a:ext>
            </a:extLst>
          </p:cNvPr>
          <p:cNvSpPr/>
          <p:nvPr/>
        </p:nvSpPr>
        <p:spPr>
          <a:xfrm flipH="1">
            <a:off x="1457325" y="819151"/>
            <a:ext cx="9525000" cy="2312888"/>
          </a:xfrm>
          <a:prstGeom prst="wedgeRoundRectCallout">
            <a:avLst>
              <a:gd name="adj1" fmla="val 42483"/>
              <a:gd name="adj2" fmla="val 5885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Kết quả khảo sát nên ghi vào nháp rồi đưa thư kí tổng hợp hay mỗi người lại có phiếu khảo sát cho riêng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53048719"/>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323850" y="190500"/>
            <a:ext cx="11534775" cy="62674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5">
            <a:extLst>
              <a:ext uri="{FF2B5EF4-FFF2-40B4-BE49-F238E27FC236}">
                <a16:creationId xmlns:a16="http://schemas.microsoft.com/office/drawing/2014/main" xmlns="" id="{6AE57132-515F-5C1A-5FF2-9B4B2DE844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209549" y="3228974"/>
            <a:ext cx="2733675" cy="34575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Speech Bubble: Rectangle with Corners Rounded 4">
            <a:extLst>
              <a:ext uri="{FF2B5EF4-FFF2-40B4-BE49-F238E27FC236}">
                <a16:creationId xmlns:a16="http://schemas.microsoft.com/office/drawing/2014/main" xmlns="" id="{3D9DC648-3C52-4770-43BE-CE76EB7F2B21}"/>
              </a:ext>
            </a:extLst>
          </p:cNvPr>
          <p:cNvSpPr/>
          <p:nvPr/>
        </p:nvSpPr>
        <p:spPr>
          <a:xfrm flipH="1">
            <a:off x="1457325" y="819151"/>
            <a:ext cx="9525000" cy="2312888"/>
          </a:xfrm>
          <a:prstGeom prst="wedgeRoundRectCallout">
            <a:avLst>
              <a:gd name="adj1" fmla="val 42483"/>
              <a:gd name="adj2" fmla="val 5885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Cần những phương tiện, dụng cụ gì hỗ trợ khi khảo sát hay không hay chỉ cần quan sát bằng mắt là đủ?</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6060419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F769CFD3-C5B9-A010-E740-19E7E0EE89F4}"/>
              </a:ext>
            </a:extLst>
          </p:cNvPr>
          <p:cNvSpPr/>
          <p:nvPr/>
        </p:nvSpPr>
        <p:spPr>
          <a:xfrm>
            <a:off x="3676649" y="1239891"/>
            <a:ext cx="8105775" cy="4294134"/>
          </a:xfrm>
          <a:custGeom>
            <a:avLst/>
            <a:gdLst>
              <a:gd name="connsiteX0" fmla="*/ 0 w 8105775"/>
              <a:gd name="connsiteY0" fmla="*/ 429841 h 4294134"/>
              <a:gd name="connsiteX1" fmla="*/ 347326 w 8105775"/>
              <a:gd name="connsiteY1" fmla="*/ 0 h 4294134"/>
              <a:gd name="connsiteX2" fmla="*/ 7758447 w 8105775"/>
              <a:gd name="connsiteY2" fmla="*/ 0 h 4294134"/>
              <a:gd name="connsiteX3" fmla="*/ 8105775 w 8105775"/>
              <a:gd name="connsiteY3" fmla="*/ 429841 h 4294134"/>
              <a:gd name="connsiteX4" fmla="*/ 8105775 w 8105775"/>
              <a:gd name="connsiteY4" fmla="*/ 3864291 h 4294134"/>
              <a:gd name="connsiteX5" fmla="*/ 7758447 w 8105775"/>
              <a:gd name="connsiteY5" fmla="*/ 4294134 h 4294134"/>
              <a:gd name="connsiteX6" fmla="*/ 347326 w 8105775"/>
              <a:gd name="connsiteY6" fmla="*/ 4294134 h 4294134"/>
              <a:gd name="connsiteX7" fmla="*/ 0 w 8105775"/>
              <a:gd name="connsiteY7" fmla="*/ 3864291 h 4294134"/>
              <a:gd name="connsiteX8" fmla="*/ 0 w 8105775"/>
              <a:gd name="connsiteY8" fmla="*/ 429841 h 4294134"/>
              <a:gd name="connsiteX0" fmla="*/ 0 w 8105775"/>
              <a:gd name="connsiteY0" fmla="*/ 429841 h 4294134"/>
              <a:gd name="connsiteX1" fmla="*/ 347326 w 8105775"/>
              <a:gd name="connsiteY1" fmla="*/ 0 h 4294134"/>
              <a:gd name="connsiteX2" fmla="*/ 7758447 w 8105775"/>
              <a:gd name="connsiteY2" fmla="*/ 0 h 4294134"/>
              <a:gd name="connsiteX3" fmla="*/ 8105775 w 8105775"/>
              <a:gd name="connsiteY3" fmla="*/ 429841 h 4294134"/>
              <a:gd name="connsiteX4" fmla="*/ 8105775 w 8105775"/>
              <a:gd name="connsiteY4" fmla="*/ 3864291 h 4294134"/>
              <a:gd name="connsiteX5" fmla="*/ 7758447 w 8105775"/>
              <a:gd name="connsiteY5" fmla="*/ 4294134 h 4294134"/>
              <a:gd name="connsiteX6" fmla="*/ 347326 w 8105775"/>
              <a:gd name="connsiteY6" fmla="*/ 4294134 h 4294134"/>
              <a:gd name="connsiteX7" fmla="*/ 0 w 8105775"/>
              <a:gd name="connsiteY7" fmla="*/ 3864291 h 4294134"/>
              <a:gd name="connsiteX8" fmla="*/ 0 w 8105775"/>
              <a:gd name="connsiteY8" fmla="*/ 429841 h 4294134"/>
              <a:gd name="connsiteX0" fmla="*/ 0 w 8105775"/>
              <a:gd name="connsiteY0" fmla="*/ 429841 h 4294134"/>
              <a:gd name="connsiteX1" fmla="*/ 347326 w 8105775"/>
              <a:gd name="connsiteY1" fmla="*/ 0 h 4294134"/>
              <a:gd name="connsiteX2" fmla="*/ 7758447 w 8105775"/>
              <a:gd name="connsiteY2" fmla="*/ 0 h 4294134"/>
              <a:gd name="connsiteX3" fmla="*/ 8105775 w 8105775"/>
              <a:gd name="connsiteY3" fmla="*/ 429841 h 4294134"/>
              <a:gd name="connsiteX4" fmla="*/ 8105775 w 8105775"/>
              <a:gd name="connsiteY4" fmla="*/ 3864291 h 4294134"/>
              <a:gd name="connsiteX5" fmla="*/ 7758447 w 8105775"/>
              <a:gd name="connsiteY5" fmla="*/ 4294134 h 4294134"/>
              <a:gd name="connsiteX6" fmla="*/ 347326 w 8105775"/>
              <a:gd name="connsiteY6" fmla="*/ 4294134 h 4294134"/>
              <a:gd name="connsiteX7" fmla="*/ 0 w 8105775"/>
              <a:gd name="connsiteY7" fmla="*/ 3864291 h 4294134"/>
              <a:gd name="connsiteX8" fmla="*/ 0 w 8105775"/>
              <a:gd name="connsiteY8" fmla="*/ 429841 h 42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5775" h="4294134" fill="none" extrusionOk="0">
                <a:moveTo>
                  <a:pt x="0" y="429841"/>
                </a:moveTo>
                <a:cubicBezTo>
                  <a:pt x="2268" y="215098"/>
                  <a:pt x="199429" y="-36154"/>
                  <a:pt x="347326" y="0"/>
                </a:cubicBezTo>
                <a:cubicBezTo>
                  <a:pt x="2931369" y="181268"/>
                  <a:pt x="6017274" y="-204863"/>
                  <a:pt x="7758447" y="0"/>
                </a:cubicBezTo>
                <a:cubicBezTo>
                  <a:pt x="7894108" y="-9440"/>
                  <a:pt x="8133538" y="167536"/>
                  <a:pt x="8105775" y="429841"/>
                </a:cubicBezTo>
                <a:cubicBezTo>
                  <a:pt x="8189014" y="1863406"/>
                  <a:pt x="8279593" y="2482186"/>
                  <a:pt x="8105775" y="3864291"/>
                </a:cubicBezTo>
                <a:cubicBezTo>
                  <a:pt x="8050871" y="4162293"/>
                  <a:pt x="8017934" y="4291720"/>
                  <a:pt x="7758447" y="4294134"/>
                </a:cubicBezTo>
                <a:cubicBezTo>
                  <a:pt x="6441863" y="4204607"/>
                  <a:pt x="3405836" y="4200744"/>
                  <a:pt x="347326" y="4294134"/>
                </a:cubicBezTo>
                <a:cubicBezTo>
                  <a:pt x="145061" y="4222608"/>
                  <a:pt x="1248" y="4160749"/>
                  <a:pt x="0" y="3864291"/>
                </a:cubicBezTo>
                <a:cubicBezTo>
                  <a:pt x="-226218" y="2408521"/>
                  <a:pt x="64159" y="1554088"/>
                  <a:pt x="0" y="429841"/>
                </a:cubicBezTo>
                <a:close/>
              </a:path>
              <a:path w="8105775" h="4294134" stroke="0" extrusionOk="0">
                <a:moveTo>
                  <a:pt x="0" y="429841"/>
                </a:moveTo>
                <a:cubicBezTo>
                  <a:pt x="-26060" y="180105"/>
                  <a:pt x="183776" y="-11088"/>
                  <a:pt x="347326" y="0"/>
                </a:cubicBezTo>
                <a:cubicBezTo>
                  <a:pt x="2760658" y="-643751"/>
                  <a:pt x="4159163" y="150168"/>
                  <a:pt x="7758447" y="0"/>
                </a:cubicBezTo>
                <a:cubicBezTo>
                  <a:pt x="7892868" y="-4758"/>
                  <a:pt x="8111207" y="243849"/>
                  <a:pt x="8105775" y="429841"/>
                </a:cubicBezTo>
                <a:cubicBezTo>
                  <a:pt x="8354502" y="1430612"/>
                  <a:pt x="8334869" y="2587831"/>
                  <a:pt x="8105775" y="3864291"/>
                </a:cubicBezTo>
                <a:cubicBezTo>
                  <a:pt x="8121123" y="4137971"/>
                  <a:pt x="7907636" y="4283748"/>
                  <a:pt x="7758447" y="4294134"/>
                </a:cubicBezTo>
                <a:cubicBezTo>
                  <a:pt x="4689086" y="4237293"/>
                  <a:pt x="1155374" y="4178865"/>
                  <a:pt x="347326" y="4294134"/>
                </a:cubicBezTo>
                <a:cubicBezTo>
                  <a:pt x="174850" y="4202969"/>
                  <a:pt x="-11871" y="4062597"/>
                  <a:pt x="0" y="3864291"/>
                </a:cubicBezTo>
                <a:cubicBezTo>
                  <a:pt x="-233740" y="2633401"/>
                  <a:pt x="-231992" y="1811335"/>
                  <a:pt x="0" y="429841"/>
                </a:cubicBezTo>
                <a:close/>
              </a:path>
              <a:path w="8105775" h="4294134" fill="none" stroke="0" extrusionOk="0">
                <a:moveTo>
                  <a:pt x="0" y="429841"/>
                </a:moveTo>
                <a:cubicBezTo>
                  <a:pt x="-5978" y="179877"/>
                  <a:pt x="201917" y="-7255"/>
                  <a:pt x="347326" y="0"/>
                </a:cubicBezTo>
                <a:cubicBezTo>
                  <a:pt x="2657183" y="183792"/>
                  <a:pt x="5745533" y="279339"/>
                  <a:pt x="7758447" y="0"/>
                </a:cubicBezTo>
                <a:cubicBezTo>
                  <a:pt x="7946969" y="9848"/>
                  <a:pt x="8154247" y="191505"/>
                  <a:pt x="8105775" y="429841"/>
                </a:cubicBezTo>
                <a:cubicBezTo>
                  <a:pt x="8110387" y="2072114"/>
                  <a:pt x="8289809" y="2456302"/>
                  <a:pt x="8105775" y="3864291"/>
                </a:cubicBezTo>
                <a:cubicBezTo>
                  <a:pt x="8094997" y="4155511"/>
                  <a:pt x="7968407" y="4260719"/>
                  <a:pt x="7758447" y="4294134"/>
                </a:cubicBezTo>
                <a:cubicBezTo>
                  <a:pt x="5605739" y="3951737"/>
                  <a:pt x="3994080" y="4441849"/>
                  <a:pt x="347326" y="4294134"/>
                </a:cubicBezTo>
                <a:cubicBezTo>
                  <a:pt x="159543" y="4273333"/>
                  <a:pt x="44288" y="4130016"/>
                  <a:pt x="0" y="3864291"/>
                </a:cubicBezTo>
                <a:cubicBezTo>
                  <a:pt x="-194342" y="2608687"/>
                  <a:pt x="8075" y="1650060"/>
                  <a:pt x="0" y="429841"/>
                </a:cubicBezTo>
                <a:close/>
              </a:path>
              <a:path w="8105775" h="4294134" fill="none" stroke="0" extrusionOk="0">
                <a:moveTo>
                  <a:pt x="0" y="429841"/>
                </a:moveTo>
                <a:cubicBezTo>
                  <a:pt x="1534" y="207580"/>
                  <a:pt x="199742" y="-31660"/>
                  <a:pt x="347326" y="0"/>
                </a:cubicBezTo>
                <a:cubicBezTo>
                  <a:pt x="2599704" y="309769"/>
                  <a:pt x="5983125" y="-88521"/>
                  <a:pt x="7758447" y="0"/>
                </a:cubicBezTo>
                <a:cubicBezTo>
                  <a:pt x="7886322" y="-7511"/>
                  <a:pt x="8125799" y="179798"/>
                  <a:pt x="8105775" y="429841"/>
                </a:cubicBezTo>
                <a:cubicBezTo>
                  <a:pt x="8118069" y="1939931"/>
                  <a:pt x="8314712" y="2496763"/>
                  <a:pt x="8105775" y="3864291"/>
                </a:cubicBezTo>
                <a:cubicBezTo>
                  <a:pt x="8069762" y="4144393"/>
                  <a:pt x="7991989" y="4290311"/>
                  <a:pt x="7758447" y="4294134"/>
                </a:cubicBezTo>
                <a:cubicBezTo>
                  <a:pt x="6048892" y="4120484"/>
                  <a:pt x="3903573" y="3944272"/>
                  <a:pt x="347326" y="4294134"/>
                </a:cubicBezTo>
                <a:cubicBezTo>
                  <a:pt x="140741" y="4216302"/>
                  <a:pt x="6530" y="4144366"/>
                  <a:pt x="0" y="3864291"/>
                </a:cubicBezTo>
                <a:cubicBezTo>
                  <a:pt x="-325728" y="2592720"/>
                  <a:pt x="125055" y="1581257"/>
                  <a:pt x="0" y="429841"/>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descr="Cute woman teacher in thailand uniform character education back to school logo cartoon art illustration Free Vector">
            <a:extLst>
              <a:ext uri="{FF2B5EF4-FFF2-40B4-BE49-F238E27FC236}">
                <a16:creationId xmlns:a16="http://schemas.microsoft.com/office/drawing/2014/main" xmlns="" id="{B2EBEC5B-5EE1-A58F-9C1D-C2C2F52DC4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031524" y="2209059"/>
            <a:ext cx="5955950" cy="4766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F342948-282C-A505-ECB9-35E3B188D50E}"/>
              </a:ext>
            </a:extLst>
          </p:cNvPr>
          <p:cNvSpPr txBox="1"/>
          <p:nvPr/>
        </p:nvSpPr>
        <p:spPr>
          <a:xfrm>
            <a:off x="3800475" y="1457325"/>
            <a:ext cx="7620000" cy="3970318"/>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Mỗi tổ được quyền lựa chọn cách riêng của tổ mình dựa trên những ý kiến của các bạn. Các thành viên trong tổ cần thống nhất cách làm để thực hiện khảo sát nhanh gọn, hiệu quả, không tạo mâu thuẫn giữa các thành viên.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1008441"/>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D994258-F06A-3F71-C5B0-91DD56839CB9}"/>
              </a:ext>
            </a:extLst>
          </p:cNvPr>
          <p:cNvSpPr/>
          <p:nvPr/>
        </p:nvSpPr>
        <p:spPr>
          <a:xfrm>
            <a:off x="1495425" y="1074563"/>
            <a:ext cx="9515475"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Cam </a:t>
            </a:r>
            <a:r>
              <a:rPr kumimoji="0" lang="en-US" altLang="zh-CN" sz="6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altLang="zh-CN" sz="66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66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hành</a:t>
            </a:r>
            <a:r>
              <a:rPr kumimoji="0" lang="en-US" altLang="zh-CN" sz="66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66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zh-CN" altLang="en-US" sz="6600" b="1" i="0" u="none" strike="noStrike" kern="1200" cap="none" spc="0" normalizeH="0" baseline="0" noProof="0" dirty="0">
              <a:ln>
                <a:noFill/>
              </a:ln>
              <a:solidFill>
                <a:srgbClr val="002060"/>
              </a:solidFill>
              <a:effectLst/>
              <a:uLnTx/>
              <a:uFillTx/>
              <a:latin typeface="Tahoma" panose="020B0604030504040204" pitchFamily="34" charset="0"/>
              <a:ea typeface="汉仪乐喵体W" panose="00020600040101010101" pitchFamily="18" charset="-122"/>
              <a:cs typeface="Tahoma" panose="020B0604030504040204" pitchFamily="34" charset="0"/>
            </a:endParaRPr>
          </a:p>
        </p:txBody>
      </p:sp>
    </p:spTree>
    <p:extLst>
      <p:ext uri="{BB962C8B-B14F-4D97-AF65-F5344CB8AC3E}">
        <p14:creationId xmlns:p14="http://schemas.microsoft.com/office/powerpoint/2010/main" val="1362573465"/>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323850" y="190500"/>
            <a:ext cx="11534775" cy="62674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xmlns="" id="{F68CB72A-9989-6726-8D8C-41C4D95C13B8}"/>
              </a:ext>
            </a:extLst>
          </p:cNvPr>
          <p:cNvGrpSpPr/>
          <p:nvPr/>
        </p:nvGrpSpPr>
        <p:grpSpPr>
          <a:xfrm>
            <a:off x="813609" y="942975"/>
            <a:ext cx="7574794" cy="1847850"/>
            <a:chOff x="4144021" y="1484380"/>
            <a:chExt cx="7574794" cy="4840220"/>
          </a:xfrm>
        </p:grpSpPr>
        <p:grpSp>
          <p:nvGrpSpPr>
            <p:cNvPr id="5" name="Group 4">
              <a:extLst>
                <a:ext uri="{FF2B5EF4-FFF2-40B4-BE49-F238E27FC236}">
                  <a16:creationId xmlns:a16="http://schemas.microsoft.com/office/drawing/2014/main" xmlns="" id="{48E4129C-06B8-110D-F8F8-3EB360DB4812}"/>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xmlns="" id="{2501A93F-47B0-C5EF-D937-E587091D6286}"/>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Diagonal Corners Rounded 30">
                <a:extLst>
                  <a:ext uri="{FF2B5EF4-FFF2-40B4-BE49-F238E27FC236}">
                    <a16:creationId xmlns:a16="http://schemas.microsoft.com/office/drawing/2014/main" xmlns="" id="{6EE54B9D-2EEF-E95D-F142-0B7FED84DC4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xmlns="" id="{9C3BC8FF-F5B9-D4A8-B342-00A445F22751}"/>
                </a:ext>
              </a:extLst>
            </p:cNvPr>
            <p:cNvSpPr txBox="1"/>
            <p:nvPr/>
          </p:nvSpPr>
          <p:spPr>
            <a:xfrm>
              <a:off x="4225763" y="1698082"/>
              <a:ext cx="7193044" cy="1982184"/>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lang="vi-VN" sz="2800" b="1" i="1" dirty="0">
                  <a:effectLst/>
                  <a:latin typeface="Arial" panose="020B0604020202020204" pitchFamily="34" charset="0"/>
                  <a:ea typeface="Times New Roman" panose="02020603050405020304" pitchFamily="18" charset="0"/>
                  <a:cs typeface="Arial" panose="020B0604020202020204" pitchFamily="34" charset="0"/>
                </a:rPr>
                <a:t>Chia sẻ với người thân về nhiệm vụ của tổ mình và nhờ người thân cho thêm lời khuyên về việc thực hiện khảo sát.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0" name="Picture 2" descr="Feliz Menino Bonitinho Garoto Com Idéia De Luz | Art drawings for kids,  School art activities, Back to school art activity">
            <a:extLst>
              <a:ext uri="{FF2B5EF4-FFF2-40B4-BE49-F238E27FC236}">
                <a16:creationId xmlns:a16="http://schemas.microsoft.com/office/drawing/2014/main" xmlns="" id="{11EBF477-6CA8-17D0-71A5-350347887B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75D1E8D3-9901-B24E-9285-7C9266FD753C}"/>
              </a:ext>
            </a:extLst>
          </p:cNvPr>
          <p:cNvGrpSpPr/>
          <p:nvPr/>
        </p:nvGrpSpPr>
        <p:grpSpPr>
          <a:xfrm>
            <a:off x="1032684" y="3228975"/>
            <a:ext cx="7574794" cy="1847850"/>
            <a:chOff x="4144021" y="1484380"/>
            <a:chExt cx="7574794" cy="4840220"/>
          </a:xfrm>
        </p:grpSpPr>
        <p:grpSp>
          <p:nvGrpSpPr>
            <p:cNvPr id="12" name="Group 11">
              <a:extLst>
                <a:ext uri="{FF2B5EF4-FFF2-40B4-BE49-F238E27FC236}">
                  <a16:creationId xmlns:a16="http://schemas.microsoft.com/office/drawing/2014/main" xmlns="" id="{42A876B1-68D3-C788-7354-B3A7BF50AEC3}"/>
                </a:ext>
              </a:extLst>
            </p:cNvPr>
            <p:cNvGrpSpPr/>
            <p:nvPr/>
          </p:nvGrpSpPr>
          <p:grpSpPr>
            <a:xfrm>
              <a:off x="4144021" y="1484380"/>
              <a:ext cx="7574794" cy="4840220"/>
              <a:chOff x="4436414" y="1551563"/>
              <a:chExt cx="7327378" cy="4327762"/>
            </a:xfrm>
          </p:grpSpPr>
          <p:sp>
            <p:nvSpPr>
              <p:cNvPr id="14" name="Rectangle: Diagonal Corners Rounded 4">
                <a:extLst>
                  <a:ext uri="{FF2B5EF4-FFF2-40B4-BE49-F238E27FC236}">
                    <a16:creationId xmlns:a16="http://schemas.microsoft.com/office/drawing/2014/main" xmlns="" id="{AF65AB47-93D4-38EC-787E-49E76C25758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30">
                <a:extLst>
                  <a:ext uri="{FF2B5EF4-FFF2-40B4-BE49-F238E27FC236}">
                    <a16:creationId xmlns:a16="http://schemas.microsoft.com/office/drawing/2014/main" xmlns="" id="{10E13503-FFB3-66D8-FD94-1FA0A3BF139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xmlns="" id="{FE33E252-1A8B-982E-7D77-257675F40DA3}"/>
                </a:ext>
              </a:extLst>
            </p:cNvPr>
            <p:cNvSpPr txBox="1"/>
            <p:nvPr/>
          </p:nvSpPr>
          <p:spPr>
            <a:xfrm>
              <a:off x="4225763" y="1698082"/>
              <a:ext cx="7193044" cy="4180566"/>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lang="vi-VN" sz="2800" b="1" i="1" dirty="0">
                  <a:effectLst/>
                  <a:latin typeface="Arial" panose="020B0604020202020204" pitchFamily="34" charset="0"/>
                  <a:ea typeface="Times New Roman" panose="02020603050405020304" pitchFamily="18" charset="0"/>
                  <a:cs typeface="Arial" panose="020B0604020202020204" pitchFamily="34" charset="0"/>
                </a:rPr>
                <a:t>Thống nhất cách làm và lập nhóm tác nghiệp chung để bắt đầu thực hiện khảo sát ngay sau tiết này.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09787057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3"/>
          <p:cNvSpPr/>
          <p:nvPr/>
        </p:nvSpPr>
        <p:spPr>
          <a:xfrm>
            <a:off x="2144091" y="14834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Xem</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lại</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Chuẩn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Giữ</a:t>
            </a:r>
            <a:r>
              <a:rPr kumimoji="0" lang="en-US" sz="44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gìn</a:t>
            </a:r>
            <a:r>
              <a:rPr kumimoji="0" lang="en-US" sz="44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trường</a:t>
            </a:r>
            <a:r>
              <a:rPr kumimoji="0" lang="en-US" sz="44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44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xanh</a:t>
            </a:r>
            <a:r>
              <a:rPr kumimoji="0" lang="en-US" sz="44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sạch</a:t>
            </a:r>
            <a:r>
              <a:rPr kumimoji="0" lang="en-US" sz="44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đẹp</a:t>
            </a:r>
            <a:r>
              <a:rPr kumimoji="0" lang="en-US" sz="44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3249670523"/>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xmlns=""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xmlns=""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xmlns=""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xmlns=""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xmlns=""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xmlns=""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xmlns=""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xmlns=""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xmlns=""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xmlns=""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xmlns=""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xmlns=""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xmlns=""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xmlns=""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xmlns=""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8" name="Rounded Rectangle 3"/>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467" b="19627"/>
          <a:stretch/>
        </p:blipFill>
        <p:spPr>
          <a:xfrm>
            <a:off x="2715845" y="395067"/>
            <a:ext cx="6675609" cy="1125415"/>
          </a:xfrm>
          <a:prstGeom prst="rect">
            <a:avLst/>
          </a:prstGeom>
        </p:spPr>
      </p:pic>
      <p:sp>
        <p:nvSpPr>
          <p:cNvPr id="5" name="TextBox 4">
            <a:extLst>
              <a:ext uri="{FF2B5EF4-FFF2-40B4-BE49-F238E27FC236}">
                <a16:creationId xmlns:a16="http://schemas.microsoft.com/office/drawing/2014/main" xmlns="" id="{9886B9CB-DFC8-47CA-A42A-07032BFAA593}"/>
              </a:ext>
            </a:extLst>
          </p:cNvPr>
          <p:cNvSpPr txBox="1"/>
          <p:nvPr/>
        </p:nvSpPr>
        <p:spPr>
          <a:xfrm>
            <a:off x="693567" y="1765744"/>
            <a:ext cx="11087100" cy="3368679"/>
          </a:xfrm>
          <a:prstGeom prst="rect">
            <a:avLst/>
          </a:prstGeom>
          <a:noFill/>
        </p:spPr>
        <p:txBody>
          <a:bodyPr wrap="square">
            <a:spAutoFit/>
          </a:bodyPr>
          <a:lstStyle/>
          <a:p>
            <a:pPr marL="571500" lvl="0" indent="-571500" algn="just" defTabSz="457200">
              <a:lnSpc>
                <a:spcPct val="115000"/>
              </a:lnSpc>
              <a:spcAft>
                <a:spcPts val="1000"/>
              </a:spcAft>
              <a:buFont typeface="Wingdings" panose="05000000000000000000" pitchFamily="2" charset="2"/>
              <a:buChar char="q"/>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Bày tỏ được tình cảm “yêu trường, mến lớp” và nêu những điều em muốn làm để góp sức giúp môi trường của mình xanh, sạch, đẹp hơn.</a:t>
            </a:r>
          </a:p>
          <a:p>
            <a:pPr marL="571500" lvl="0" indent="-571500" algn="just" defTabSz="457200">
              <a:lnSpc>
                <a:spcPct val="115000"/>
              </a:lnSpc>
              <a:spcAft>
                <a:spcPts val="1000"/>
              </a:spcAft>
              <a:buFont typeface="Wingdings" panose="05000000000000000000" pitchFamily="2" charset="2"/>
              <a:buChar char="q"/>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Xây dựng được kế hoạch khảo sát thực trạng vệ sinh trường lớp.</a:t>
            </a:r>
          </a:p>
        </p:txBody>
      </p:sp>
    </p:spTree>
    <p:extLst>
      <p:ext uri="{BB962C8B-B14F-4D97-AF65-F5344CB8AC3E}">
        <p14:creationId xmlns:p14="http://schemas.microsoft.com/office/powerpoint/2010/main" val="1227989226"/>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xmlns=""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xmlns=""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xmlns=""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xmlns=""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xmlns=""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xmlns=""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xmlns=""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xmlns=""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xmlns=""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xmlns="" id="{DEA06674-89B9-6D56-FAD9-4C8C69D45B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xmlns=""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xmlns=""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xmlns=""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xmlns=""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xmlns=""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xmlns=""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5D4248EF-E307-3157-05C4-31B7F16BD5EA}"/>
              </a:ext>
            </a:extLst>
          </p:cNvPr>
          <p:cNvPicPr>
            <a:picLocks noChangeAspect="1"/>
          </p:cNvPicPr>
          <p:nvPr/>
        </p:nvPicPr>
        <p:blipFill>
          <a:blip r:embed="rId5"/>
          <a:stretch>
            <a:fillRect/>
          </a:stretch>
        </p:blipFill>
        <p:spPr>
          <a:xfrm>
            <a:off x="2216740" y="693652"/>
            <a:ext cx="6901270" cy="3432345"/>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19126"/>
            <a:ext cx="9267825" cy="211000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1.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Thực</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hiện</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khảo</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sát</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thực</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trạng</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vệ</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sinh</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trường</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lớp</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theo</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kế</a:t>
            </a:r>
            <a:r>
              <a:rPr lang="en-US" sz="4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48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hoạch</a:t>
            </a:r>
            <a:endParaRPr kumimoji="0" lang="vi-VN" sz="48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9134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xmlns=""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xmlns="" id="{827964B4-A109-66F1-D100-D4A4BD96DD92}"/>
              </a:ext>
            </a:extLst>
          </p:cNvPr>
          <p:cNvSpPr/>
          <p:nvPr/>
        </p:nvSpPr>
        <p:spPr>
          <a:xfrm>
            <a:off x="368247" y="304800"/>
            <a:ext cx="11455505" cy="60760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68A0EB07-8B9D-011E-C5F5-B0C4BE03C684}"/>
              </a:ext>
            </a:extLst>
          </p:cNvPr>
          <p:cNvSpPr txBox="1"/>
          <p:nvPr/>
        </p:nvSpPr>
        <p:spPr>
          <a:xfrm>
            <a:off x="1017651" y="323850"/>
            <a:ext cx="10306050" cy="1200329"/>
          </a:xfrm>
          <a:prstGeom prst="rect">
            <a:avLst/>
          </a:prstGeom>
          <a:noFill/>
        </p:spPr>
        <p:txBody>
          <a:bodyPr wrap="square" rtlCol="0">
            <a:spAutoFit/>
          </a:bodyPr>
          <a:lstStyle/>
          <a:p>
            <a:pPr lvl="0" algn="ctr">
              <a:defRPr/>
            </a:pPr>
            <a:r>
              <a:rPr lang="en-US" sz="3600" b="1" dirty="0">
                <a:solidFill>
                  <a:srgbClr val="FF0000"/>
                </a:solidFill>
                <a:latin typeface="Calibri" panose="020F0502020204030204"/>
              </a:rPr>
              <a:t>C</a:t>
            </a:r>
            <a:r>
              <a:rPr lang="vi-VN" sz="3600" b="1" dirty="0">
                <a:solidFill>
                  <a:srgbClr val="FF0000"/>
                </a:solidFill>
                <a:latin typeface="Calibri" panose="020F0502020204030204"/>
              </a:rPr>
              <a:t>ùng nhau tham gia thực hiện khảo sát theo khu vực mình đã được phân công </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5" name="Picture 4">
            <a:extLst>
              <a:ext uri="{FF2B5EF4-FFF2-40B4-BE49-F238E27FC236}">
                <a16:creationId xmlns:a16="http://schemas.microsoft.com/office/drawing/2014/main" xmlns="" id="{FD0457D7-8F25-6B4C-ACB8-789DB06ADBE7}"/>
              </a:ext>
            </a:extLst>
          </p:cNvPr>
          <p:cNvPicPr>
            <a:picLocks noChangeAspect="1"/>
          </p:cNvPicPr>
          <p:nvPr/>
        </p:nvPicPr>
        <p:blipFill>
          <a:blip r:embed="rId3"/>
          <a:stretch>
            <a:fillRect/>
          </a:stretch>
        </p:blipFill>
        <p:spPr>
          <a:xfrm>
            <a:off x="3081337" y="1771649"/>
            <a:ext cx="6405563" cy="3775571"/>
          </a:xfrm>
          <a:prstGeom prst="rect">
            <a:avLst/>
          </a:prstGeom>
        </p:spPr>
      </p:pic>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panose="020F0502020204030204"/>
                  <a:cs typeface="Calibri" panose="020F0502020204030204" pitchFamily="34" charset="0"/>
                </a:rPr>
                <a:t>T</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rình bày về kết quả thảo luận của tổ về việc thực hiện vệ sinh trường lớp nơi mình đã tham gia khảo sát.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904874"/>
            <a:ext cx="9267825" cy="182425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2.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Báo</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cáo</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kết</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quả</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khảo</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sát</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5186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pic>
        <p:nvPicPr>
          <p:cNvPr id="3" name="Graphic 10">
            <a:extLst>
              <a:ext uri="{FF2B5EF4-FFF2-40B4-BE49-F238E27FC236}">
                <a16:creationId xmlns:a16="http://schemas.microsoft.com/office/drawing/2014/main" xmlns=""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4812" y="2404031"/>
            <a:ext cx="3545178" cy="3788788"/>
          </a:xfrm>
          <a:prstGeom prst="rect">
            <a:avLst/>
          </a:prstGeom>
        </p:spPr>
      </p:pic>
      <p:sp>
        <p:nvSpPr>
          <p:cNvPr id="2" name="Rectangle 1"/>
          <p:cNvSpPr/>
          <p:nvPr/>
        </p:nvSpPr>
        <p:spPr>
          <a:xfrm>
            <a:off x="3779982" y="1753405"/>
            <a:ext cx="4612985"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99"/>
                </a:solidFill>
                <a:effectLst/>
                <a:uLnTx/>
                <a:uFillTx/>
                <a:latin typeface="Calibri" panose="020F0502020204030204"/>
                <a:ea typeface="+mn-ea"/>
                <a:cs typeface="+mn-cs"/>
              </a:rPr>
              <a:t>Đ</a:t>
            </a:r>
            <a:r>
              <a:rPr kumimoji="0" lang="vi-VN" sz="3600" b="1" i="0" u="none" strike="noStrike" kern="1200" cap="none" spc="0" normalizeH="0" baseline="0" noProof="0" dirty="0">
                <a:ln>
                  <a:noFill/>
                </a:ln>
                <a:solidFill>
                  <a:srgbClr val="FFFF99"/>
                </a:solidFill>
                <a:effectLst/>
                <a:uLnTx/>
                <a:uFillTx/>
                <a:latin typeface="Calibri" panose="020F0502020204030204"/>
                <a:ea typeface="+mn-ea"/>
                <a:cs typeface="+mn-cs"/>
              </a:rPr>
              <a:t>ại diện nhóm lên trình bày kết quả khảo sát theo phiếu đã thực hiện ở tiết trước.</a:t>
            </a:r>
            <a:endParaRPr kumimoji="0" lang="vi-VN" sz="36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743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487" y="0"/>
            <a:ext cx="9449619" cy="5956308"/>
          </a:xfrm>
          <a:prstGeom prst="rect">
            <a:avLst/>
          </a:prstGeom>
        </p:spPr>
      </p:pic>
    </p:spTree>
    <p:extLst>
      <p:ext uri="{BB962C8B-B14F-4D97-AF65-F5344CB8AC3E}">
        <p14:creationId xmlns:p14="http://schemas.microsoft.com/office/powerpoint/2010/main" val="27911768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Các nhóm thảo luận thống nhất kế hoạch thực hiện các biện pháp với chủ đề: </a:t>
              </a: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Sáng kiến giữ trường xanh, sạch, đẹp</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292101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grpSp>
        <p:nvGrpSpPr>
          <p:cNvPr id="2" name="Group 1">
            <a:extLst>
              <a:ext uri="{FF2B5EF4-FFF2-40B4-BE49-F238E27FC236}">
                <a16:creationId xmlns:a16="http://schemas.microsoft.com/office/drawing/2014/main" xmlns="" id="{DE27E4EE-39EB-274D-522C-E7951B5971F8}"/>
              </a:ext>
            </a:extLst>
          </p:cNvPr>
          <p:cNvGrpSpPr/>
          <p:nvPr/>
        </p:nvGrpSpPr>
        <p:grpSpPr>
          <a:xfrm>
            <a:off x="1895475" y="190500"/>
            <a:ext cx="8897815" cy="3306482"/>
            <a:chOff x="1594337" y="1602154"/>
            <a:chExt cx="9003323" cy="3477846"/>
          </a:xfrm>
        </p:grpSpPr>
        <p:sp>
          <p:nvSpPr>
            <p:cNvPr id="3" name="Rounded Rectangle 8">
              <a:extLst>
                <a:ext uri="{FF2B5EF4-FFF2-40B4-BE49-F238E27FC236}">
                  <a16:creationId xmlns:a16="http://schemas.microsoft.com/office/drawing/2014/main" xmlns="" id="{9C2D8E5C-EB5D-DD0A-CEE6-C74B7F891D3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xmlns="" id="{13A6C009-555D-0D2E-5606-96F81ABFEDF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2800" b="1" dirty="0">
                  <a:solidFill>
                    <a:srgbClr val="002060"/>
                  </a:solidFill>
                  <a:ea typeface="Times New Roman" panose="02020603050405020304" pitchFamily="18" charset="0"/>
                </a:rPr>
                <a:t>V</a:t>
              </a:r>
              <a:r>
                <a:rPr lang="nl-NL" sz="2800" b="1" dirty="0">
                  <a:solidFill>
                    <a:srgbClr val="002060"/>
                  </a:solidFill>
                  <a:effectLst/>
                  <a:ea typeface="Times New Roman" panose="02020603050405020304" pitchFamily="18" charset="0"/>
                </a:rPr>
                <a:t>ề nhà cùng với người thân:</a:t>
              </a:r>
              <a:endParaRPr lang="en-US" sz="2800" b="1" dirty="0">
                <a:solidFill>
                  <a:srgbClr val="002060"/>
                </a:solidFill>
                <a:effectLst/>
                <a:ea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ea typeface="Times New Roman" panose="02020603050405020304" pitchFamily="18" charset="0"/>
                </a:rPr>
                <a:t>Suy nghĩ và tiếp tục phát hiện những vấn đề liên quan đến vệ sinh trường, lớp</a:t>
              </a:r>
              <a:endParaRPr lang="en-US" sz="2800" dirty="0">
                <a:solidFill>
                  <a:srgbClr val="002060"/>
                </a:solidFill>
                <a:effectLst/>
                <a:ea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ea typeface="Times New Roman" panose="02020603050405020304" pitchFamily="18" charset="0"/>
                </a:rPr>
                <a:t>Tiếp tục những việc làm đáng tự hào của bản thân để giữ vệ sinh trường, lớp sạch đẹp.</a:t>
              </a:r>
              <a:endParaRPr lang="en-US" sz="2800" dirty="0">
                <a:solidFill>
                  <a:srgbClr val="002060"/>
                </a:solidFill>
                <a:effectLst/>
                <a:ea typeface="Times New Roman" panose="02020603050405020304" pitchFamily="18" charset="0"/>
              </a:endParaRPr>
            </a:p>
          </p:txBody>
        </p:sp>
      </p:grpSp>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328876-33F8-5C12-3351-7820D8ADCEA5}"/>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BC20270E-8335-DEDE-C96C-6D4CCE6B258E}"/>
              </a:ext>
            </a:extLst>
          </p:cNvPr>
          <p:cNvPicPr>
            <a:picLocks noChangeAspect="1"/>
          </p:cNvPicPr>
          <p:nvPr/>
        </p:nvPicPr>
        <p:blipFill>
          <a:blip r:embed="rId4"/>
          <a:stretch>
            <a:fillRect/>
          </a:stretch>
        </p:blipFill>
        <p:spPr>
          <a:xfrm>
            <a:off x="282180" y="454092"/>
            <a:ext cx="12046740" cy="1377815"/>
          </a:xfrm>
          <a:prstGeom prst="rect">
            <a:avLst/>
          </a:prstGeom>
        </p:spPr>
      </p:pic>
    </p:spTree>
    <p:extLst>
      <p:ext uri="{BB962C8B-B14F-4D97-AF65-F5344CB8AC3E}">
        <p14:creationId xmlns:p14="http://schemas.microsoft.com/office/powerpoint/2010/main" val="553349616"/>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xmlns="" id="{95A05276-D770-5C6C-3609-98EF60190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252"/>
            <a:ext cx="12192000" cy="6858000"/>
          </a:xfrm>
          <a:prstGeom prst="rect">
            <a:avLst/>
          </a:prstGeom>
        </p:spPr>
      </p:pic>
      <p:pic>
        <p:nvPicPr>
          <p:cNvPr id="5" name="Picture 9">
            <a:extLst>
              <a:ext uri="{FF2B5EF4-FFF2-40B4-BE49-F238E27FC236}">
                <a16:creationId xmlns:a16="http://schemas.microsoft.com/office/drawing/2014/main" xmlns="" id="{0CFD2201-A9DA-3AC7-E076-C5693AC1D94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xmlns="" id="{69160877-02B2-5F0D-FAF4-0EC359957C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64951" y="3843957"/>
            <a:ext cx="1934749" cy="2807684"/>
          </a:xfrm>
          <a:prstGeom prst="rect">
            <a:avLst/>
          </a:prstGeom>
        </p:spPr>
      </p:pic>
      <p:grpSp>
        <p:nvGrpSpPr>
          <p:cNvPr id="7" name="Group 6">
            <a:extLst>
              <a:ext uri="{FF2B5EF4-FFF2-40B4-BE49-F238E27FC236}">
                <a16:creationId xmlns:a16="http://schemas.microsoft.com/office/drawing/2014/main" xmlns="" id="{99B39CDB-4B2E-2D35-CEFB-58D80EDDCCB3}"/>
              </a:ext>
            </a:extLst>
          </p:cNvPr>
          <p:cNvGrpSpPr/>
          <p:nvPr/>
        </p:nvGrpSpPr>
        <p:grpSpPr>
          <a:xfrm>
            <a:off x="3730016" y="273959"/>
            <a:ext cx="5085471" cy="1738638"/>
            <a:chOff x="7892958" y="826183"/>
            <a:chExt cx="5085471" cy="1738638"/>
          </a:xfrm>
        </p:grpSpPr>
        <p:pic>
          <p:nvPicPr>
            <p:cNvPr id="8" name="Graphic 7">
              <a:extLst>
                <a:ext uri="{FF2B5EF4-FFF2-40B4-BE49-F238E27FC236}">
                  <a16:creationId xmlns:a16="http://schemas.microsoft.com/office/drawing/2014/main" xmlns="" id="{2048B297-1ADC-50CA-86DC-EB983FC6E6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92958" y="826183"/>
              <a:ext cx="5085471" cy="1738638"/>
            </a:xfrm>
            <a:prstGeom prst="rect">
              <a:avLst/>
            </a:prstGeom>
          </p:spPr>
        </p:pic>
        <p:sp>
          <p:nvSpPr>
            <p:cNvPr id="9" name="TextBox 8">
              <a:extLst>
                <a:ext uri="{FF2B5EF4-FFF2-40B4-BE49-F238E27FC236}">
                  <a16:creationId xmlns:a16="http://schemas.microsoft.com/office/drawing/2014/main" xmlns="" id="{1FDF63C8-7755-2A25-3674-C8E1665EE051}"/>
                </a:ext>
              </a:extLst>
            </p:cNvPr>
            <p:cNvSpPr txBox="1"/>
            <p:nvPr/>
          </p:nvSpPr>
          <p:spPr>
            <a:xfrm>
              <a:off x="8145634" y="1376824"/>
              <a:ext cx="4656317" cy="83099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Light" panose="020F0302020204030204"/>
                  <a:ea typeface="+mn-ea"/>
                  <a:cs typeface="+mn-cs"/>
                </a:rPr>
                <a:t>Cùng</a:t>
              </a:r>
              <a:r>
                <a:rPr kumimoji="0" lang="en-US" sz="54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Light" panose="020F0302020204030204"/>
                  <a:ea typeface="+mn-ea"/>
                  <a:cs typeface="+mn-cs"/>
                </a:rPr>
                <a:t>hát</a:t>
              </a:r>
              <a:r>
                <a:rPr kumimoji="0" lang="en-US" sz="5400" b="1" i="0" u="none" strike="noStrike" kern="1200" cap="none" spc="0" normalizeH="0" baseline="0" noProof="0" dirty="0">
                  <a:ln>
                    <a:noFill/>
                  </a:ln>
                  <a:solidFill>
                    <a:prstClr val="white"/>
                  </a:solidFill>
                  <a:effectLst/>
                  <a:uLnTx/>
                  <a:uFillTx/>
                  <a:latin typeface="Calibri Light" panose="020F0302020204030204"/>
                  <a:ea typeface="+mn-ea"/>
                  <a:cs typeface="+mn-cs"/>
                </a:rPr>
                <a:t> ca</a:t>
              </a:r>
            </a:p>
          </p:txBody>
        </p:sp>
      </p:grpSp>
      <p:pic>
        <p:nvPicPr>
          <p:cNvPr id="10" name="Picture 2">
            <a:extLst>
              <a:ext uri="{FF2B5EF4-FFF2-40B4-BE49-F238E27FC236}">
                <a16:creationId xmlns:a16="http://schemas.microsoft.com/office/drawing/2014/main" xmlns="" id="{D3EB1A91-6876-040A-E333-AE65DDE3A595}"/>
              </a:ext>
            </a:extLst>
          </p:cNvPr>
          <p:cNvPicPr>
            <a:picLocks noChangeAspect="1"/>
          </p:cNvPicPr>
          <p:nvPr/>
        </p:nvPicPr>
        <p:blipFill>
          <a:blip r:embed="rId9"/>
          <a:srcRect/>
          <a:stretch>
            <a:fillRect/>
          </a:stretch>
        </p:blipFill>
        <p:spPr>
          <a:xfrm>
            <a:off x="2447925" y="1865147"/>
            <a:ext cx="6236475" cy="4786494"/>
          </a:xfrm>
          <a:prstGeom prst="rect">
            <a:avLst/>
          </a:prstGeom>
        </p:spPr>
      </p:pic>
    </p:spTree>
    <p:extLst>
      <p:ext uri="{BB962C8B-B14F-4D97-AF65-F5344CB8AC3E}">
        <p14:creationId xmlns:p14="http://schemas.microsoft.com/office/powerpoint/2010/main" val="21116881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B8DA9F6-B84C-51B7-8E65-14A3E007A098}"/>
              </a:ext>
            </a:extLst>
          </p:cNvPr>
          <p:cNvSpPr/>
          <p:nvPr/>
        </p:nvSpPr>
        <p:spPr>
          <a:xfrm>
            <a:off x="453512" y="255915"/>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7" name="Picture 3">
            <a:extLst>
              <a:ext uri="{FF2B5EF4-FFF2-40B4-BE49-F238E27FC236}">
                <a16:creationId xmlns:a16="http://schemas.microsoft.com/office/drawing/2014/main" xmlns="" id="{493E729C-DC21-0276-7601-E7C0D8C3CA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2324" y="2375433"/>
            <a:ext cx="3759536" cy="3846073"/>
          </a:xfrm>
          <a:prstGeom prst="rect">
            <a:avLst/>
          </a:prstGeom>
        </p:spPr>
      </p:pic>
      <p:sp>
        <p:nvSpPr>
          <p:cNvPr id="8" name="Rectangle: Rounded Corners 7">
            <a:extLst>
              <a:ext uri="{FF2B5EF4-FFF2-40B4-BE49-F238E27FC236}">
                <a16:creationId xmlns:a16="http://schemas.microsoft.com/office/drawing/2014/main" xmlns="" id="{BD90B7BF-987A-74A8-1303-99BDECD6FD3F}"/>
              </a:ext>
            </a:extLst>
          </p:cNvPr>
          <p:cNvSpPr/>
          <p:nvPr/>
        </p:nvSpPr>
        <p:spPr>
          <a:xfrm>
            <a:off x="5079191" y="2366820"/>
            <a:ext cx="6290485" cy="1269515"/>
          </a:xfrm>
          <a:prstGeom prst="roundRect">
            <a:avLst/>
          </a:prstGeom>
          <a:solidFill>
            <a:schemeClr val="bg1"/>
          </a:solidFill>
          <a:ln w="57150">
            <a:solidFill>
              <a:srgbClr val="F07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BF211751-6DD1-E680-7BD2-AAB40E8D1165}"/>
              </a:ext>
            </a:extLst>
          </p:cNvPr>
          <p:cNvSpPr txBox="1"/>
          <p:nvPr/>
        </p:nvSpPr>
        <p:spPr>
          <a:xfrm>
            <a:off x="5218042" y="2461511"/>
            <a:ext cx="6326257" cy="1077218"/>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Chia </a:t>
            </a:r>
            <a:r>
              <a:rPr lang="en-US" sz="3200" b="1" dirty="0" err="1">
                <a:latin typeface="Calibri" panose="020F0502020204030204" pitchFamily="34" charset="0"/>
                <a:cs typeface="Calibri" panose="020F0502020204030204" pitchFamily="34" charset="0"/>
              </a:rPr>
              <a:t>sẻ</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cảm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xúc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cùng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trường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mến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yêu</a:t>
            </a:r>
            <a:endParaRPr lang="en-US" sz="3200" b="1" dirty="0">
              <a:latin typeface="Calibri" panose="020F0502020204030204" pitchFamily="34" charset="0"/>
              <a:cs typeface="Calibri" panose="020F0502020204030204" pitchFamily="34" charset="0"/>
            </a:endParaRPr>
          </a:p>
        </p:txBody>
      </p:sp>
      <p:grpSp>
        <p:nvGrpSpPr>
          <p:cNvPr id="10" name="Google Shape;1502;p31">
            <a:extLst>
              <a:ext uri="{FF2B5EF4-FFF2-40B4-BE49-F238E27FC236}">
                <a16:creationId xmlns:a16="http://schemas.microsoft.com/office/drawing/2014/main" xmlns="" id="{E40588A6-14E6-E866-2F5A-16D55C0D46C8}"/>
              </a:ext>
            </a:extLst>
          </p:cNvPr>
          <p:cNvGrpSpPr/>
          <p:nvPr/>
        </p:nvGrpSpPr>
        <p:grpSpPr>
          <a:xfrm rot="4064433">
            <a:off x="4741549" y="1506593"/>
            <a:ext cx="821775" cy="987781"/>
            <a:chOff x="3437888" y="415495"/>
            <a:chExt cx="821775" cy="987781"/>
          </a:xfrm>
          <a:solidFill>
            <a:srgbClr val="F07A74"/>
          </a:solidFill>
        </p:grpSpPr>
        <p:sp>
          <p:nvSpPr>
            <p:cNvPr id="11" name="Google Shape;1503;p31">
              <a:extLst>
                <a:ext uri="{FF2B5EF4-FFF2-40B4-BE49-F238E27FC236}">
                  <a16:creationId xmlns:a16="http://schemas.microsoft.com/office/drawing/2014/main" xmlns="" id="{4E0BF42F-8763-9C12-8F18-54527B88E205}"/>
                </a:ext>
              </a:extLst>
            </p:cNvPr>
            <p:cNvSpPr/>
            <p:nvPr/>
          </p:nvSpPr>
          <p:spPr>
            <a:xfrm>
              <a:off x="4066595" y="1106194"/>
              <a:ext cx="193068" cy="297082"/>
            </a:xfrm>
            <a:custGeom>
              <a:avLst/>
              <a:gdLst/>
              <a:ahLst/>
              <a:cxnLst/>
              <a:rect l="l" t="t" r="r" b="b"/>
              <a:pathLst>
                <a:path w="1708" h="2628" extrusionOk="0">
                  <a:moveTo>
                    <a:pt x="1535" y="1"/>
                  </a:moveTo>
                  <a:cubicBezTo>
                    <a:pt x="1413" y="1"/>
                    <a:pt x="1292" y="33"/>
                    <a:pt x="1189" y="89"/>
                  </a:cubicBezTo>
                  <a:cubicBezTo>
                    <a:pt x="713" y="305"/>
                    <a:pt x="346" y="694"/>
                    <a:pt x="152" y="1169"/>
                  </a:cubicBezTo>
                  <a:cubicBezTo>
                    <a:pt x="44" y="1396"/>
                    <a:pt x="1" y="1655"/>
                    <a:pt x="44" y="1904"/>
                  </a:cubicBezTo>
                  <a:cubicBezTo>
                    <a:pt x="87" y="2228"/>
                    <a:pt x="249" y="2487"/>
                    <a:pt x="584" y="2595"/>
                  </a:cubicBezTo>
                  <a:cubicBezTo>
                    <a:pt x="638" y="2606"/>
                    <a:pt x="692" y="2617"/>
                    <a:pt x="746" y="2628"/>
                  </a:cubicBezTo>
                  <a:lnTo>
                    <a:pt x="811" y="2628"/>
                  </a:lnTo>
                  <a:cubicBezTo>
                    <a:pt x="1102" y="2552"/>
                    <a:pt x="1178" y="2466"/>
                    <a:pt x="1199" y="2163"/>
                  </a:cubicBezTo>
                  <a:cubicBezTo>
                    <a:pt x="1210" y="2012"/>
                    <a:pt x="1210" y="1850"/>
                    <a:pt x="1199" y="1699"/>
                  </a:cubicBezTo>
                  <a:cubicBezTo>
                    <a:pt x="1156" y="1169"/>
                    <a:pt x="1307" y="640"/>
                    <a:pt x="1610" y="197"/>
                  </a:cubicBezTo>
                  <a:cubicBezTo>
                    <a:pt x="1621" y="176"/>
                    <a:pt x="1642" y="143"/>
                    <a:pt x="1653" y="111"/>
                  </a:cubicBezTo>
                  <a:cubicBezTo>
                    <a:pt x="1707" y="35"/>
                    <a:pt x="1696" y="3"/>
                    <a:pt x="1588" y="3"/>
                  </a:cubicBezTo>
                  <a:cubicBezTo>
                    <a:pt x="1570" y="2"/>
                    <a:pt x="1553" y="1"/>
                    <a:pt x="1535" y="1"/>
                  </a:cubicBezTo>
                  <a:close/>
                </a:path>
              </a:pathLst>
            </a:custGeom>
            <a:grp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F07A74"/>
                </a:solidFill>
                <a:effectLst/>
                <a:uLnTx/>
                <a:uFillTx/>
                <a:latin typeface="Calibri" panose="020F0502020204030204" pitchFamily="34" charset="0"/>
                <a:cs typeface="Calibri" panose="020F0502020204030204" pitchFamily="34" charset="0"/>
              </a:endParaRPr>
            </a:p>
          </p:txBody>
        </p:sp>
        <p:sp>
          <p:nvSpPr>
            <p:cNvPr id="12" name="Google Shape;1504;p31">
              <a:extLst>
                <a:ext uri="{FF2B5EF4-FFF2-40B4-BE49-F238E27FC236}">
                  <a16:creationId xmlns:a16="http://schemas.microsoft.com/office/drawing/2014/main" xmlns="" id="{169D8A08-F932-B071-A7BD-FEC5DDA843C2}"/>
                </a:ext>
              </a:extLst>
            </p:cNvPr>
            <p:cNvSpPr/>
            <p:nvPr/>
          </p:nvSpPr>
          <p:spPr>
            <a:xfrm>
              <a:off x="3437888" y="415495"/>
              <a:ext cx="766846" cy="466650"/>
            </a:xfrm>
            <a:custGeom>
              <a:avLst/>
              <a:gdLst/>
              <a:ahLst/>
              <a:cxnLst/>
              <a:rect l="l" t="t" r="r" b="b"/>
              <a:pathLst>
                <a:path w="6784" h="4128" extrusionOk="0">
                  <a:moveTo>
                    <a:pt x="1313" y="1"/>
                  </a:moveTo>
                  <a:cubicBezTo>
                    <a:pt x="1019" y="1"/>
                    <a:pt x="728" y="101"/>
                    <a:pt x="497" y="291"/>
                  </a:cubicBezTo>
                  <a:cubicBezTo>
                    <a:pt x="108" y="594"/>
                    <a:pt x="0" y="1026"/>
                    <a:pt x="76" y="1490"/>
                  </a:cubicBezTo>
                  <a:cubicBezTo>
                    <a:pt x="173" y="2041"/>
                    <a:pt x="454" y="2549"/>
                    <a:pt x="886" y="2905"/>
                  </a:cubicBezTo>
                  <a:cubicBezTo>
                    <a:pt x="1210" y="3175"/>
                    <a:pt x="1566" y="3402"/>
                    <a:pt x="1955" y="3564"/>
                  </a:cubicBezTo>
                  <a:cubicBezTo>
                    <a:pt x="2827" y="3933"/>
                    <a:pt x="3767" y="4127"/>
                    <a:pt x="4720" y="4127"/>
                  </a:cubicBezTo>
                  <a:cubicBezTo>
                    <a:pt x="4771" y="4127"/>
                    <a:pt x="4821" y="4127"/>
                    <a:pt x="4871" y="4126"/>
                  </a:cubicBezTo>
                  <a:cubicBezTo>
                    <a:pt x="4911" y="4126"/>
                    <a:pt x="4951" y="4127"/>
                    <a:pt x="4991" y="4127"/>
                  </a:cubicBezTo>
                  <a:cubicBezTo>
                    <a:pt x="5428" y="4127"/>
                    <a:pt x="5872" y="4073"/>
                    <a:pt x="6297" y="3974"/>
                  </a:cubicBezTo>
                  <a:cubicBezTo>
                    <a:pt x="6448" y="3942"/>
                    <a:pt x="6589" y="3888"/>
                    <a:pt x="6707" y="3802"/>
                  </a:cubicBezTo>
                  <a:cubicBezTo>
                    <a:pt x="6772" y="3769"/>
                    <a:pt x="6783" y="3737"/>
                    <a:pt x="6751" y="3694"/>
                  </a:cubicBezTo>
                  <a:cubicBezTo>
                    <a:pt x="6707" y="3640"/>
                    <a:pt x="6643" y="3618"/>
                    <a:pt x="6578" y="3618"/>
                  </a:cubicBezTo>
                  <a:cubicBezTo>
                    <a:pt x="6448" y="3618"/>
                    <a:pt x="6319" y="3607"/>
                    <a:pt x="6200" y="3586"/>
                  </a:cubicBezTo>
                  <a:cubicBezTo>
                    <a:pt x="5703" y="3478"/>
                    <a:pt x="5249" y="3272"/>
                    <a:pt x="4850" y="2959"/>
                  </a:cubicBezTo>
                  <a:cubicBezTo>
                    <a:pt x="4407" y="2613"/>
                    <a:pt x="3996" y="2225"/>
                    <a:pt x="3640" y="1793"/>
                  </a:cubicBezTo>
                  <a:cubicBezTo>
                    <a:pt x="3316" y="1436"/>
                    <a:pt x="3003" y="1069"/>
                    <a:pt x="2668" y="712"/>
                  </a:cubicBezTo>
                  <a:cubicBezTo>
                    <a:pt x="2430" y="453"/>
                    <a:pt x="2149" y="248"/>
                    <a:pt x="1825" y="108"/>
                  </a:cubicBezTo>
                  <a:cubicBezTo>
                    <a:pt x="1661" y="35"/>
                    <a:pt x="1486" y="1"/>
                    <a:pt x="1313" y="1"/>
                  </a:cubicBezTo>
                  <a:close/>
                </a:path>
              </a:pathLst>
            </a:custGeom>
            <a:grp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F07A74"/>
                </a:solidFill>
                <a:effectLst/>
                <a:uLnTx/>
                <a:uFillTx/>
                <a:latin typeface="Calibri" panose="020F0502020204030204" pitchFamily="34" charset="0"/>
                <a:cs typeface="Calibri" panose="020F0502020204030204" pitchFamily="34" charset="0"/>
              </a:endParaRPr>
            </a:p>
          </p:txBody>
        </p:sp>
        <p:sp>
          <p:nvSpPr>
            <p:cNvPr id="13" name="Google Shape;1505;p31">
              <a:extLst>
                <a:ext uri="{FF2B5EF4-FFF2-40B4-BE49-F238E27FC236}">
                  <a16:creationId xmlns:a16="http://schemas.microsoft.com/office/drawing/2014/main" xmlns="" id="{32EFFBC2-7086-5784-4980-3130567BC94C}"/>
                </a:ext>
              </a:extLst>
            </p:cNvPr>
            <p:cNvSpPr/>
            <p:nvPr/>
          </p:nvSpPr>
          <p:spPr>
            <a:xfrm>
              <a:off x="3653900" y="969072"/>
              <a:ext cx="515338" cy="392153"/>
            </a:xfrm>
            <a:custGeom>
              <a:avLst/>
              <a:gdLst/>
              <a:ahLst/>
              <a:cxnLst/>
              <a:rect l="l" t="t" r="r" b="b"/>
              <a:pathLst>
                <a:path w="4559" h="3469" extrusionOk="0">
                  <a:moveTo>
                    <a:pt x="3796" y="1"/>
                  </a:moveTo>
                  <a:cubicBezTo>
                    <a:pt x="2987" y="1"/>
                    <a:pt x="2195" y="216"/>
                    <a:pt x="1502" y="622"/>
                  </a:cubicBezTo>
                  <a:cubicBezTo>
                    <a:pt x="919" y="946"/>
                    <a:pt x="454" y="1443"/>
                    <a:pt x="174" y="2037"/>
                  </a:cubicBezTo>
                  <a:cubicBezTo>
                    <a:pt x="66" y="2253"/>
                    <a:pt x="12" y="2480"/>
                    <a:pt x="1" y="2706"/>
                  </a:cubicBezTo>
                  <a:cubicBezTo>
                    <a:pt x="12" y="2782"/>
                    <a:pt x="12" y="2847"/>
                    <a:pt x="22" y="2912"/>
                  </a:cubicBezTo>
                  <a:cubicBezTo>
                    <a:pt x="51" y="3231"/>
                    <a:pt x="323" y="3468"/>
                    <a:pt x="628" y="3468"/>
                  </a:cubicBezTo>
                  <a:cubicBezTo>
                    <a:pt x="674" y="3468"/>
                    <a:pt x="721" y="3463"/>
                    <a:pt x="768" y="3452"/>
                  </a:cubicBezTo>
                  <a:cubicBezTo>
                    <a:pt x="1048" y="3409"/>
                    <a:pt x="1297" y="3279"/>
                    <a:pt x="1491" y="3085"/>
                  </a:cubicBezTo>
                  <a:cubicBezTo>
                    <a:pt x="1740" y="2825"/>
                    <a:pt x="1988" y="2555"/>
                    <a:pt x="2226" y="2274"/>
                  </a:cubicBezTo>
                  <a:cubicBezTo>
                    <a:pt x="2582" y="1799"/>
                    <a:pt x="2982" y="1346"/>
                    <a:pt x="3403" y="924"/>
                  </a:cubicBezTo>
                  <a:cubicBezTo>
                    <a:pt x="3695" y="633"/>
                    <a:pt x="4040" y="406"/>
                    <a:pt x="4418" y="265"/>
                  </a:cubicBezTo>
                  <a:cubicBezTo>
                    <a:pt x="4451" y="255"/>
                    <a:pt x="4472" y="244"/>
                    <a:pt x="4505" y="233"/>
                  </a:cubicBezTo>
                  <a:cubicBezTo>
                    <a:pt x="4548" y="201"/>
                    <a:pt x="4559" y="157"/>
                    <a:pt x="4516" y="125"/>
                  </a:cubicBezTo>
                  <a:cubicBezTo>
                    <a:pt x="4472" y="93"/>
                    <a:pt x="4418" y="71"/>
                    <a:pt x="4364" y="60"/>
                  </a:cubicBezTo>
                  <a:cubicBezTo>
                    <a:pt x="4246" y="39"/>
                    <a:pt x="4138" y="17"/>
                    <a:pt x="4019" y="6"/>
                  </a:cubicBezTo>
                  <a:cubicBezTo>
                    <a:pt x="3945" y="3"/>
                    <a:pt x="3870" y="1"/>
                    <a:pt x="3796" y="1"/>
                  </a:cubicBezTo>
                  <a:close/>
                </a:path>
              </a:pathLst>
            </a:custGeom>
            <a:grp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F07A74"/>
                </a:solidFill>
                <a:effectLst/>
                <a:uLnTx/>
                <a:uFillTx/>
                <a:latin typeface="Calibri" panose="020F0502020204030204" pitchFamily="34" charset="0"/>
                <a:cs typeface="Calibri" panose="020F0502020204030204" pitchFamily="34" charset="0"/>
              </a:endParaRPr>
            </a:p>
          </p:txBody>
        </p:sp>
      </p:grpSp>
      <p:sp>
        <p:nvSpPr>
          <p:cNvPr id="14" name="Google Shape;1500;p31">
            <a:extLst>
              <a:ext uri="{FF2B5EF4-FFF2-40B4-BE49-F238E27FC236}">
                <a16:creationId xmlns:a16="http://schemas.microsoft.com/office/drawing/2014/main" xmlns="" id="{2230C5A8-C0D6-0DCB-4A15-C417ECF4B8D0}"/>
              </a:ext>
            </a:extLst>
          </p:cNvPr>
          <p:cNvSpPr/>
          <p:nvPr/>
        </p:nvSpPr>
        <p:spPr>
          <a:xfrm rot="1564350">
            <a:off x="11170112" y="2096308"/>
            <a:ext cx="783257" cy="410071"/>
          </a:xfrm>
          <a:custGeom>
            <a:avLst/>
            <a:gdLst/>
            <a:ahLst/>
            <a:cxnLst/>
            <a:rect l="l" t="t" r="r" b="b"/>
            <a:pathLst>
              <a:path w="4840" h="2534" extrusionOk="0">
                <a:moveTo>
                  <a:pt x="3773" y="1"/>
                </a:moveTo>
                <a:cubicBezTo>
                  <a:pt x="3558" y="1"/>
                  <a:pt x="3342" y="62"/>
                  <a:pt x="3154" y="179"/>
                </a:cubicBezTo>
                <a:cubicBezTo>
                  <a:pt x="2916" y="319"/>
                  <a:pt x="2690" y="481"/>
                  <a:pt x="2463" y="643"/>
                </a:cubicBezTo>
                <a:cubicBezTo>
                  <a:pt x="2182" y="859"/>
                  <a:pt x="1923" y="1097"/>
                  <a:pt x="1653" y="1302"/>
                </a:cubicBezTo>
                <a:cubicBezTo>
                  <a:pt x="1286" y="1605"/>
                  <a:pt x="864" y="1821"/>
                  <a:pt x="400" y="1950"/>
                </a:cubicBezTo>
                <a:cubicBezTo>
                  <a:pt x="313" y="1972"/>
                  <a:pt x="227" y="1993"/>
                  <a:pt x="130" y="1993"/>
                </a:cubicBezTo>
                <a:cubicBezTo>
                  <a:pt x="76" y="1993"/>
                  <a:pt x="43" y="2004"/>
                  <a:pt x="22" y="2058"/>
                </a:cubicBezTo>
                <a:cubicBezTo>
                  <a:pt x="0" y="2112"/>
                  <a:pt x="33" y="2145"/>
                  <a:pt x="76" y="2166"/>
                </a:cubicBezTo>
                <a:cubicBezTo>
                  <a:pt x="162" y="2220"/>
                  <a:pt x="249" y="2263"/>
                  <a:pt x="335" y="2296"/>
                </a:cubicBezTo>
                <a:cubicBezTo>
                  <a:pt x="789" y="2447"/>
                  <a:pt x="1264" y="2523"/>
                  <a:pt x="1739" y="2534"/>
                </a:cubicBezTo>
                <a:cubicBezTo>
                  <a:pt x="2139" y="2534"/>
                  <a:pt x="2549" y="2490"/>
                  <a:pt x="2938" y="2404"/>
                </a:cubicBezTo>
                <a:cubicBezTo>
                  <a:pt x="3327" y="2328"/>
                  <a:pt x="3705" y="2177"/>
                  <a:pt x="4040" y="1961"/>
                </a:cubicBezTo>
                <a:cubicBezTo>
                  <a:pt x="4342" y="1745"/>
                  <a:pt x="4601" y="1497"/>
                  <a:pt x="4699" y="1119"/>
                </a:cubicBezTo>
                <a:cubicBezTo>
                  <a:pt x="4839" y="633"/>
                  <a:pt x="4526" y="125"/>
                  <a:pt x="4018" y="28"/>
                </a:cubicBezTo>
                <a:cubicBezTo>
                  <a:pt x="3938" y="10"/>
                  <a:pt x="3855" y="1"/>
                  <a:pt x="3773" y="1"/>
                </a:cubicBezTo>
                <a:close/>
              </a:path>
            </a:pathLst>
          </a:custGeom>
          <a:solidFill>
            <a:srgbClr val="F07A74"/>
          </a:solid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Google Shape;1501;p31">
            <a:extLst>
              <a:ext uri="{FF2B5EF4-FFF2-40B4-BE49-F238E27FC236}">
                <a16:creationId xmlns:a16="http://schemas.microsoft.com/office/drawing/2014/main" xmlns="" id="{6A5F2A8D-80EF-4B86-A39C-431A160B9322}"/>
              </a:ext>
            </a:extLst>
          </p:cNvPr>
          <p:cNvSpPr/>
          <p:nvPr/>
        </p:nvSpPr>
        <p:spPr>
          <a:xfrm rot="1564350">
            <a:off x="11217321" y="2503465"/>
            <a:ext cx="541969" cy="317829"/>
          </a:xfrm>
          <a:custGeom>
            <a:avLst/>
            <a:gdLst/>
            <a:ahLst/>
            <a:cxnLst/>
            <a:rect l="l" t="t" r="r" b="b"/>
            <a:pathLst>
              <a:path w="3349" h="1964" extrusionOk="0">
                <a:moveTo>
                  <a:pt x="990" y="0"/>
                </a:moveTo>
                <a:cubicBezTo>
                  <a:pt x="779" y="0"/>
                  <a:pt x="568" y="20"/>
                  <a:pt x="357" y="59"/>
                </a:cubicBezTo>
                <a:cubicBezTo>
                  <a:pt x="271" y="59"/>
                  <a:pt x="195" y="81"/>
                  <a:pt x="109" y="113"/>
                </a:cubicBezTo>
                <a:cubicBezTo>
                  <a:pt x="55" y="146"/>
                  <a:pt x="22" y="200"/>
                  <a:pt x="1" y="254"/>
                </a:cubicBezTo>
                <a:cubicBezTo>
                  <a:pt x="1" y="264"/>
                  <a:pt x="65" y="318"/>
                  <a:pt x="98" y="340"/>
                </a:cubicBezTo>
                <a:cubicBezTo>
                  <a:pt x="519" y="491"/>
                  <a:pt x="908" y="707"/>
                  <a:pt x="1264" y="966"/>
                </a:cubicBezTo>
                <a:cubicBezTo>
                  <a:pt x="1578" y="1226"/>
                  <a:pt x="1891" y="1463"/>
                  <a:pt x="2215" y="1712"/>
                </a:cubicBezTo>
                <a:cubicBezTo>
                  <a:pt x="2355" y="1820"/>
                  <a:pt x="2528" y="1906"/>
                  <a:pt x="2712" y="1949"/>
                </a:cubicBezTo>
                <a:cubicBezTo>
                  <a:pt x="2757" y="1959"/>
                  <a:pt x="2802" y="1964"/>
                  <a:pt x="2844" y="1964"/>
                </a:cubicBezTo>
                <a:cubicBezTo>
                  <a:pt x="3135" y="1964"/>
                  <a:pt x="3349" y="1744"/>
                  <a:pt x="3349" y="1377"/>
                </a:cubicBezTo>
                <a:cubicBezTo>
                  <a:pt x="3338" y="1236"/>
                  <a:pt x="3284" y="1096"/>
                  <a:pt x="3198" y="966"/>
                </a:cubicBezTo>
                <a:cubicBezTo>
                  <a:pt x="3003" y="675"/>
                  <a:pt x="2712" y="437"/>
                  <a:pt x="2388" y="297"/>
                </a:cubicBezTo>
                <a:cubicBezTo>
                  <a:pt x="1945" y="101"/>
                  <a:pt x="1470" y="0"/>
                  <a:pt x="990" y="0"/>
                </a:cubicBezTo>
                <a:close/>
              </a:path>
            </a:pathLst>
          </a:custGeom>
          <a:solidFill>
            <a:srgbClr val="F07A74"/>
          </a:solid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xmlns="" id="{DE6C12E3-DBF1-780B-20F0-F38EF0925ECC}"/>
              </a:ext>
            </a:extLst>
          </p:cNvPr>
          <p:cNvPicPr>
            <a:picLocks noChangeAspect="1"/>
          </p:cNvPicPr>
          <p:nvPr/>
        </p:nvPicPr>
        <p:blipFill>
          <a:blip r:embed="rId5"/>
          <a:stretch>
            <a:fillRect/>
          </a:stretch>
        </p:blipFill>
        <p:spPr>
          <a:xfrm>
            <a:off x="4814519" y="0"/>
            <a:ext cx="5944115" cy="2542252"/>
          </a:xfrm>
          <a:prstGeom prst="rect">
            <a:avLst/>
          </a:prstGeom>
        </p:spPr>
      </p:pic>
    </p:spTree>
    <p:extLst>
      <p:ext uri="{BB962C8B-B14F-4D97-AF65-F5344CB8AC3E}">
        <p14:creationId xmlns:p14="http://schemas.microsoft.com/office/powerpoint/2010/main" val="1990945235"/>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7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604917" y="337271"/>
            <a:ext cx="11161486" cy="612502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Cute woman teacher in thailand uniform character education back to school logo cartoon art illustration Free Vector">
            <a:extLst>
              <a:ext uri="{FF2B5EF4-FFF2-40B4-BE49-F238E27FC236}">
                <a16:creationId xmlns:a16="http://schemas.microsoft.com/office/drawing/2014/main" xmlns="" id="{FABC6ECE-9704-0EB4-4622-F8650EF1C1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383949" y="2361459"/>
            <a:ext cx="5955950" cy="47666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8">
            <a:extLst>
              <a:ext uri="{FF2B5EF4-FFF2-40B4-BE49-F238E27FC236}">
                <a16:creationId xmlns:a16="http://schemas.microsoft.com/office/drawing/2014/main" xmlns="" id="{016EE895-DD25-0EB7-CC5A-F6ECFFBC7F18}"/>
              </a:ext>
            </a:extLst>
          </p:cNvPr>
          <p:cNvSpPr/>
          <p:nvPr/>
        </p:nvSpPr>
        <p:spPr>
          <a:xfrm>
            <a:off x="1704975" y="714374"/>
            <a:ext cx="9791700" cy="1905001"/>
          </a:xfrm>
          <a:custGeom>
            <a:avLst/>
            <a:gdLst>
              <a:gd name="connsiteX0" fmla="*/ 0 w 9791700"/>
              <a:gd name="connsiteY0" fmla="*/ 190690 h 1905001"/>
              <a:gd name="connsiteX1" fmla="*/ 419565 w 9791700"/>
              <a:gd name="connsiteY1" fmla="*/ 0 h 1905001"/>
              <a:gd name="connsiteX2" fmla="*/ 9372132 w 9791700"/>
              <a:gd name="connsiteY2" fmla="*/ 0 h 1905001"/>
              <a:gd name="connsiteX3" fmla="*/ 9791700 w 9791700"/>
              <a:gd name="connsiteY3" fmla="*/ 190690 h 1905001"/>
              <a:gd name="connsiteX4" fmla="*/ 9791700 w 9791700"/>
              <a:gd name="connsiteY4" fmla="*/ 1714310 h 1905001"/>
              <a:gd name="connsiteX5" fmla="*/ 9372132 w 9791700"/>
              <a:gd name="connsiteY5" fmla="*/ 1905001 h 1905001"/>
              <a:gd name="connsiteX6" fmla="*/ 419565 w 9791700"/>
              <a:gd name="connsiteY6" fmla="*/ 1905001 h 1905001"/>
              <a:gd name="connsiteX7" fmla="*/ 0 w 9791700"/>
              <a:gd name="connsiteY7" fmla="*/ 1714310 h 1905001"/>
              <a:gd name="connsiteX8" fmla="*/ 0 w 9791700"/>
              <a:gd name="connsiteY8" fmla="*/ 190690 h 1905001"/>
              <a:gd name="connsiteX0" fmla="*/ 0 w 9791700"/>
              <a:gd name="connsiteY0" fmla="*/ 190690 h 1905001"/>
              <a:gd name="connsiteX1" fmla="*/ 419565 w 9791700"/>
              <a:gd name="connsiteY1" fmla="*/ 0 h 1905001"/>
              <a:gd name="connsiteX2" fmla="*/ 9372132 w 9791700"/>
              <a:gd name="connsiteY2" fmla="*/ 0 h 1905001"/>
              <a:gd name="connsiteX3" fmla="*/ 9791700 w 9791700"/>
              <a:gd name="connsiteY3" fmla="*/ 190690 h 1905001"/>
              <a:gd name="connsiteX4" fmla="*/ 9791700 w 9791700"/>
              <a:gd name="connsiteY4" fmla="*/ 1714310 h 1905001"/>
              <a:gd name="connsiteX5" fmla="*/ 9372132 w 9791700"/>
              <a:gd name="connsiteY5" fmla="*/ 1905001 h 1905001"/>
              <a:gd name="connsiteX6" fmla="*/ 419565 w 9791700"/>
              <a:gd name="connsiteY6" fmla="*/ 1905001 h 1905001"/>
              <a:gd name="connsiteX7" fmla="*/ 0 w 9791700"/>
              <a:gd name="connsiteY7" fmla="*/ 1714310 h 1905001"/>
              <a:gd name="connsiteX8" fmla="*/ 0 w 9791700"/>
              <a:gd name="connsiteY8" fmla="*/ 190690 h 1905001"/>
              <a:gd name="connsiteX0" fmla="*/ 0 w 9791700"/>
              <a:gd name="connsiteY0" fmla="*/ 190690 h 1905001"/>
              <a:gd name="connsiteX1" fmla="*/ 419565 w 9791700"/>
              <a:gd name="connsiteY1" fmla="*/ 0 h 1905001"/>
              <a:gd name="connsiteX2" fmla="*/ 9372132 w 9791700"/>
              <a:gd name="connsiteY2" fmla="*/ 0 h 1905001"/>
              <a:gd name="connsiteX3" fmla="*/ 9791700 w 9791700"/>
              <a:gd name="connsiteY3" fmla="*/ 190690 h 1905001"/>
              <a:gd name="connsiteX4" fmla="*/ 9791700 w 9791700"/>
              <a:gd name="connsiteY4" fmla="*/ 1714310 h 1905001"/>
              <a:gd name="connsiteX5" fmla="*/ 9372132 w 9791700"/>
              <a:gd name="connsiteY5" fmla="*/ 1905001 h 1905001"/>
              <a:gd name="connsiteX6" fmla="*/ 419565 w 9791700"/>
              <a:gd name="connsiteY6" fmla="*/ 1905001 h 1905001"/>
              <a:gd name="connsiteX7" fmla="*/ 0 w 9791700"/>
              <a:gd name="connsiteY7" fmla="*/ 1714310 h 1905001"/>
              <a:gd name="connsiteX8" fmla="*/ 0 w 9791700"/>
              <a:gd name="connsiteY8" fmla="*/ 190690 h 190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1700" h="1905001" fill="none" extrusionOk="0">
                <a:moveTo>
                  <a:pt x="0" y="190690"/>
                </a:moveTo>
                <a:cubicBezTo>
                  <a:pt x="4241" y="118642"/>
                  <a:pt x="242549" y="-25754"/>
                  <a:pt x="419565" y="0"/>
                </a:cubicBezTo>
                <a:cubicBezTo>
                  <a:pt x="3793451" y="85917"/>
                  <a:pt x="7186465" y="-91146"/>
                  <a:pt x="9372132" y="0"/>
                </a:cubicBezTo>
                <a:cubicBezTo>
                  <a:pt x="9506887" y="-6657"/>
                  <a:pt x="9839534" y="66273"/>
                  <a:pt x="9791700" y="190690"/>
                </a:cubicBezTo>
                <a:cubicBezTo>
                  <a:pt x="9907343" y="820402"/>
                  <a:pt x="10021514" y="1115789"/>
                  <a:pt x="9791700" y="1714310"/>
                </a:cubicBezTo>
                <a:cubicBezTo>
                  <a:pt x="9727707" y="1851597"/>
                  <a:pt x="9666148" y="1903859"/>
                  <a:pt x="9372132" y="1905001"/>
                </a:cubicBezTo>
                <a:cubicBezTo>
                  <a:pt x="7415534" y="1873523"/>
                  <a:pt x="4664104" y="1876451"/>
                  <a:pt x="419565" y="1905001"/>
                </a:cubicBezTo>
                <a:cubicBezTo>
                  <a:pt x="170883" y="1858217"/>
                  <a:pt x="1748" y="1862361"/>
                  <a:pt x="0" y="1714310"/>
                </a:cubicBezTo>
                <a:cubicBezTo>
                  <a:pt x="-321047" y="1013478"/>
                  <a:pt x="98478" y="662858"/>
                  <a:pt x="0" y="190690"/>
                </a:cubicBezTo>
                <a:close/>
              </a:path>
              <a:path w="9791700" h="1905001" stroke="0" extrusionOk="0">
                <a:moveTo>
                  <a:pt x="0" y="190690"/>
                </a:moveTo>
                <a:cubicBezTo>
                  <a:pt x="-38790" y="91960"/>
                  <a:pt x="213801" y="-1338"/>
                  <a:pt x="419565" y="0"/>
                </a:cubicBezTo>
                <a:cubicBezTo>
                  <a:pt x="3304233" y="-290278"/>
                  <a:pt x="4862103" y="195162"/>
                  <a:pt x="9372132" y="0"/>
                </a:cubicBezTo>
                <a:cubicBezTo>
                  <a:pt x="9494837" y="-5440"/>
                  <a:pt x="9795991" y="119613"/>
                  <a:pt x="9791700" y="190690"/>
                </a:cubicBezTo>
                <a:cubicBezTo>
                  <a:pt x="9850374" y="619618"/>
                  <a:pt x="10151984" y="1243404"/>
                  <a:pt x="9791700" y="1714310"/>
                </a:cubicBezTo>
                <a:cubicBezTo>
                  <a:pt x="9813096" y="1843012"/>
                  <a:pt x="9583970" y="1901518"/>
                  <a:pt x="9372132" y="1905001"/>
                </a:cubicBezTo>
                <a:cubicBezTo>
                  <a:pt x="5916913" y="1872067"/>
                  <a:pt x="1402658" y="1960346"/>
                  <a:pt x="419565" y="1905001"/>
                </a:cubicBezTo>
                <a:cubicBezTo>
                  <a:pt x="185989" y="1878410"/>
                  <a:pt x="-8497" y="1799661"/>
                  <a:pt x="0" y="1714310"/>
                </a:cubicBezTo>
                <a:cubicBezTo>
                  <a:pt x="-239248" y="1175758"/>
                  <a:pt x="-363346" y="796852"/>
                  <a:pt x="0" y="190690"/>
                </a:cubicBezTo>
                <a:close/>
              </a:path>
              <a:path w="9791700" h="1905001" fill="none" stroke="0" extrusionOk="0">
                <a:moveTo>
                  <a:pt x="0" y="190690"/>
                </a:moveTo>
                <a:cubicBezTo>
                  <a:pt x="-11040" y="70285"/>
                  <a:pt x="234162" y="-4309"/>
                  <a:pt x="419565" y="0"/>
                </a:cubicBezTo>
                <a:cubicBezTo>
                  <a:pt x="3202705" y="70309"/>
                  <a:pt x="7158666" y="240704"/>
                  <a:pt x="9372132" y="0"/>
                </a:cubicBezTo>
                <a:cubicBezTo>
                  <a:pt x="9561440" y="3163"/>
                  <a:pt x="9847157" y="83468"/>
                  <a:pt x="9791700" y="190690"/>
                </a:cubicBezTo>
                <a:cubicBezTo>
                  <a:pt x="9748816" y="916192"/>
                  <a:pt x="10045731" y="1109886"/>
                  <a:pt x="9791700" y="1714310"/>
                </a:cubicBezTo>
                <a:cubicBezTo>
                  <a:pt x="9763857" y="1847191"/>
                  <a:pt x="9610231" y="1893544"/>
                  <a:pt x="9372132" y="1905001"/>
                </a:cubicBezTo>
                <a:cubicBezTo>
                  <a:pt x="6767120" y="1835093"/>
                  <a:pt x="4883043" y="2086975"/>
                  <a:pt x="419565" y="1905001"/>
                </a:cubicBezTo>
                <a:cubicBezTo>
                  <a:pt x="166859" y="1885284"/>
                  <a:pt x="10639" y="1829068"/>
                  <a:pt x="0" y="1714310"/>
                </a:cubicBezTo>
                <a:cubicBezTo>
                  <a:pt x="-275528" y="1153128"/>
                  <a:pt x="164652" y="755367"/>
                  <a:pt x="0" y="190690"/>
                </a:cubicBezTo>
                <a:close/>
              </a:path>
              <a:path w="9791700" h="1905001" fill="none" stroke="0" extrusionOk="0">
                <a:moveTo>
                  <a:pt x="0" y="190690"/>
                </a:moveTo>
                <a:cubicBezTo>
                  <a:pt x="-583" y="69297"/>
                  <a:pt x="245744" y="7143"/>
                  <a:pt x="419565" y="0"/>
                </a:cubicBezTo>
                <a:cubicBezTo>
                  <a:pt x="3283237" y="240680"/>
                  <a:pt x="7515825" y="-245132"/>
                  <a:pt x="9372132" y="0"/>
                </a:cubicBezTo>
                <a:cubicBezTo>
                  <a:pt x="9507462" y="-3636"/>
                  <a:pt x="9839106" y="87945"/>
                  <a:pt x="9791700" y="190690"/>
                </a:cubicBezTo>
                <a:cubicBezTo>
                  <a:pt x="9873500" y="877085"/>
                  <a:pt x="10042664" y="1118454"/>
                  <a:pt x="9791700" y="1714310"/>
                </a:cubicBezTo>
                <a:cubicBezTo>
                  <a:pt x="9733251" y="1850008"/>
                  <a:pt x="9641279" y="1895918"/>
                  <a:pt x="9372132" y="1905001"/>
                </a:cubicBezTo>
                <a:cubicBezTo>
                  <a:pt x="7026216" y="1585057"/>
                  <a:pt x="4882636" y="1449315"/>
                  <a:pt x="419565" y="1905001"/>
                </a:cubicBezTo>
                <a:cubicBezTo>
                  <a:pt x="168832" y="1862912"/>
                  <a:pt x="19716" y="1839956"/>
                  <a:pt x="0" y="1714310"/>
                </a:cubicBezTo>
                <a:cubicBezTo>
                  <a:pt x="-355819" y="1108987"/>
                  <a:pt x="65414" y="703416"/>
                  <a:pt x="0" y="190690"/>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dung </a:t>
            </a:r>
            <a:r>
              <a:rPr lang="en-US" sz="4000" b="1" dirty="0" err="1">
                <a:solidFill>
                  <a:srgbClr val="FF0000"/>
                </a:solidFill>
                <a:latin typeface="Calibri" panose="020F0502020204030204" pitchFamily="34" charset="0"/>
                <a:cs typeface="Calibri" panose="020F0502020204030204" pitchFamily="34" charset="0"/>
              </a:rPr>
              <a:t>về</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ngôi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trường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mơ</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và</a:t>
            </a:r>
            <a:r>
              <a:rPr lang="en-US" sz="4000" b="1" dirty="0">
                <a:solidFill>
                  <a:srgbClr val="FF0000"/>
                </a:solidFill>
                <a:latin typeface="Calibri" panose="020F0502020204030204" pitchFamily="34" charset="0"/>
                <a:cs typeface="Calibri" panose="020F0502020204030204" pitchFamily="34" charset="0"/>
              </a:rPr>
              <a:t> 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với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bằng</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cách </a:t>
            </a:r>
            <a:r>
              <a:rPr lang="en-US" sz="4000" b="1" dirty="0" err="1">
                <a:solidFill>
                  <a:srgbClr val="FF0000"/>
                </a:solidFill>
                <a:latin typeface="Calibri" panose="020F0502020204030204" pitchFamily="34" charset="0"/>
                <a:cs typeface="Calibri" panose="020F0502020204030204" pitchFamily="34" charset="0"/>
              </a:rPr>
              <a:t>hoàn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câu</a:t>
            </a:r>
            <a:r>
              <a:rPr lang="vi-VN" sz="4000" b="1" dirty="0">
                <a:solidFill>
                  <a:srgbClr val="FF0000"/>
                </a:solidFill>
                <a:latin typeface="Calibri" panose="020F0502020204030204" pitchFamily="34" charset="0"/>
                <a:cs typeface="Calibri" panose="020F0502020204030204" pitchFamily="34" charset="0"/>
              </a:rPr>
              <a:t>: “Ngôi trường mơ ước của em có…”</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xmlns="" id="{67B116C6-E4A1-8E50-BFE2-384D51388C55}"/>
              </a:ext>
            </a:extLst>
          </p:cNvPr>
          <p:cNvGrpSpPr/>
          <p:nvPr/>
        </p:nvGrpSpPr>
        <p:grpSpPr>
          <a:xfrm>
            <a:off x="3822543" y="3067050"/>
            <a:ext cx="6788307" cy="3162299"/>
            <a:chOff x="6533573" y="2354410"/>
            <a:chExt cx="4058423" cy="3009921"/>
          </a:xfrm>
        </p:grpSpPr>
        <p:grpSp>
          <p:nvGrpSpPr>
            <p:cNvPr id="7" name="Group 6">
              <a:extLst>
                <a:ext uri="{FF2B5EF4-FFF2-40B4-BE49-F238E27FC236}">
                  <a16:creationId xmlns:a16="http://schemas.microsoft.com/office/drawing/2014/main" xmlns="" id="{A5A6E50F-2598-C95A-C181-0F3787E37440}"/>
                </a:ext>
              </a:extLst>
            </p:cNvPr>
            <p:cNvGrpSpPr/>
            <p:nvPr/>
          </p:nvGrpSpPr>
          <p:grpSpPr>
            <a:xfrm>
              <a:off x="6533573" y="2354410"/>
              <a:ext cx="4058423" cy="3009921"/>
              <a:chOff x="6533573" y="2354410"/>
              <a:chExt cx="4058423" cy="3009921"/>
            </a:xfrm>
          </p:grpSpPr>
          <p:pic>
            <p:nvPicPr>
              <p:cNvPr id="9" name="Graphic 8">
                <a:extLst>
                  <a:ext uri="{FF2B5EF4-FFF2-40B4-BE49-F238E27FC236}">
                    <a16:creationId xmlns:a16="http://schemas.microsoft.com/office/drawing/2014/main" xmlns="" id="{5C4F01E0-8984-BED2-4A3C-BD2C76AD37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33573" y="3124125"/>
                <a:ext cx="4058423" cy="2240206"/>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xmlns="" id="{D39D687E-8B48-F690-CAF8-14C56385E4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9203" y="2354410"/>
                <a:ext cx="824505" cy="1039225"/>
              </a:xfrm>
              <a:prstGeom prst="rect">
                <a:avLst/>
              </a:prstGeom>
            </p:spPr>
          </p:pic>
        </p:grpSp>
        <p:sp>
          <p:nvSpPr>
            <p:cNvPr id="8" name="TextBox 7">
              <a:extLst>
                <a:ext uri="{FF2B5EF4-FFF2-40B4-BE49-F238E27FC236}">
                  <a16:creationId xmlns:a16="http://schemas.microsoft.com/office/drawing/2014/main" xmlns="" id="{4F02A4A9-5C68-9F8D-0536-7EDEED8875DB}"/>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xmlns="" id="{54E055A1-5B35-7EE2-CB55-11623356AC10}"/>
              </a:ext>
            </a:extLst>
          </p:cNvPr>
          <p:cNvSpPr txBox="1"/>
          <p:nvPr/>
        </p:nvSpPr>
        <p:spPr>
          <a:xfrm>
            <a:off x="4057649" y="4254273"/>
            <a:ext cx="6353175" cy="1754326"/>
          </a:xfrm>
          <a:prstGeom prst="rect">
            <a:avLst/>
          </a:prstGeom>
          <a:noFill/>
        </p:spPr>
        <p:txBody>
          <a:bodyPr wrap="square" rtlCol="0">
            <a:spAutoFit/>
          </a:bodyPr>
          <a:lstStyle/>
          <a:p>
            <a:pPr lvl="0" algn="just"/>
            <a:r>
              <a:rPr lang="en-US" sz="3600" b="1" dirty="0" err="1">
                <a:latin typeface="Calibri" panose="020F0502020204030204" pitchFamily="34" charset="0"/>
                <a:cs typeface="Calibri" panose="020F0502020204030204" pitchFamily="34" charset="0"/>
              </a:rPr>
              <a:t>Ví</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dụ</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Ngôi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trường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mơ</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ước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của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em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sân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chơi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rộng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nhiều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cây</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xanh</a:t>
            </a:r>
            <a:r>
              <a:rPr lang="en-US" sz="3600" b="1" dirty="0">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093265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F769CFD3-C5B9-A010-E740-19E7E0EE89F4}"/>
              </a:ext>
            </a:extLst>
          </p:cNvPr>
          <p:cNvSpPr/>
          <p:nvPr/>
        </p:nvSpPr>
        <p:spPr>
          <a:xfrm>
            <a:off x="3676650" y="1239891"/>
            <a:ext cx="7791450" cy="4294134"/>
          </a:xfrm>
          <a:custGeom>
            <a:avLst/>
            <a:gdLst>
              <a:gd name="connsiteX0" fmla="*/ 0 w 7791450"/>
              <a:gd name="connsiteY0" fmla="*/ 429841 h 4294134"/>
              <a:gd name="connsiteX1" fmla="*/ 333857 w 7791450"/>
              <a:gd name="connsiteY1" fmla="*/ 0 h 4294134"/>
              <a:gd name="connsiteX2" fmla="*/ 7457591 w 7791450"/>
              <a:gd name="connsiteY2" fmla="*/ 0 h 4294134"/>
              <a:gd name="connsiteX3" fmla="*/ 7791449 w 7791450"/>
              <a:gd name="connsiteY3" fmla="*/ 429841 h 4294134"/>
              <a:gd name="connsiteX4" fmla="*/ 7791449 w 7791450"/>
              <a:gd name="connsiteY4" fmla="*/ 3864291 h 4294134"/>
              <a:gd name="connsiteX5" fmla="*/ 7457591 w 7791450"/>
              <a:gd name="connsiteY5" fmla="*/ 4294134 h 4294134"/>
              <a:gd name="connsiteX6" fmla="*/ 333857 w 7791450"/>
              <a:gd name="connsiteY6" fmla="*/ 4294134 h 4294134"/>
              <a:gd name="connsiteX7" fmla="*/ 0 w 7791450"/>
              <a:gd name="connsiteY7" fmla="*/ 3864291 h 4294134"/>
              <a:gd name="connsiteX8" fmla="*/ 0 w 7791450"/>
              <a:gd name="connsiteY8" fmla="*/ 429841 h 4294134"/>
              <a:gd name="connsiteX0" fmla="*/ 0 w 7791450"/>
              <a:gd name="connsiteY0" fmla="*/ 429841 h 4294134"/>
              <a:gd name="connsiteX1" fmla="*/ 333857 w 7791450"/>
              <a:gd name="connsiteY1" fmla="*/ 0 h 4294134"/>
              <a:gd name="connsiteX2" fmla="*/ 7457591 w 7791450"/>
              <a:gd name="connsiteY2" fmla="*/ 0 h 4294134"/>
              <a:gd name="connsiteX3" fmla="*/ 7791449 w 7791450"/>
              <a:gd name="connsiteY3" fmla="*/ 429841 h 4294134"/>
              <a:gd name="connsiteX4" fmla="*/ 7791449 w 7791450"/>
              <a:gd name="connsiteY4" fmla="*/ 3864291 h 4294134"/>
              <a:gd name="connsiteX5" fmla="*/ 7457591 w 7791450"/>
              <a:gd name="connsiteY5" fmla="*/ 4294134 h 4294134"/>
              <a:gd name="connsiteX6" fmla="*/ 333857 w 7791450"/>
              <a:gd name="connsiteY6" fmla="*/ 4294134 h 4294134"/>
              <a:gd name="connsiteX7" fmla="*/ 0 w 7791450"/>
              <a:gd name="connsiteY7" fmla="*/ 3864291 h 4294134"/>
              <a:gd name="connsiteX8" fmla="*/ 0 w 7791450"/>
              <a:gd name="connsiteY8" fmla="*/ 429841 h 4294134"/>
              <a:gd name="connsiteX0" fmla="*/ 0 w 7791450"/>
              <a:gd name="connsiteY0" fmla="*/ 429841 h 4294134"/>
              <a:gd name="connsiteX1" fmla="*/ 333857 w 7791450"/>
              <a:gd name="connsiteY1" fmla="*/ 0 h 4294134"/>
              <a:gd name="connsiteX2" fmla="*/ 7457591 w 7791450"/>
              <a:gd name="connsiteY2" fmla="*/ 0 h 4294134"/>
              <a:gd name="connsiteX3" fmla="*/ 7791449 w 7791450"/>
              <a:gd name="connsiteY3" fmla="*/ 429841 h 4294134"/>
              <a:gd name="connsiteX4" fmla="*/ 7791449 w 7791450"/>
              <a:gd name="connsiteY4" fmla="*/ 3864291 h 4294134"/>
              <a:gd name="connsiteX5" fmla="*/ 7457591 w 7791450"/>
              <a:gd name="connsiteY5" fmla="*/ 4294134 h 4294134"/>
              <a:gd name="connsiteX6" fmla="*/ 333857 w 7791450"/>
              <a:gd name="connsiteY6" fmla="*/ 4294134 h 4294134"/>
              <a:gd name="connsiteX7" fmla="*/ 0 w 7791450"/>
              <a:gd name="connsiteY7" fmla="*/ 3864291 h 4294134"/>
              <a:gd name="connsiteX8" fmla="*/ 0 w 7791450"/>
              <a:gd name="connsiteY8" fmla="*/ 429841 h 42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1450" h="4294134" fill="none" extrusionOk="0">
                <a:moveTo>
                  <a:pt x="0" y="429841"/>
                </a:moveTo>
                <a:cubicBezTo>
                  <a:pt x="4126" y="234386"/>
                  <a:pt x="199317" y="-41688"/>
                  <a:pt x="333857" y="0"/>
                </a:cubicBezTo>
                <a:cubicBezTo>
                  <a:pt x="2748405" y="180020"/>
                  <a:pt x="5817809" y="-249574"/>
                  <a:pt x="7457591" y="0"/>
                </a:cubicBezTo>
                <a:cubicBezTo>
                  <a:pt x="7551171" y="-15540"/>
                  <a:pt x="7844516" y="146384"/>
                  <a:pt x="7791449" y="429841"/>
                </a:cubicBezTo>
                <a:cubicBezTo>
                  <a:pt x="7819613" y="1889379"/>
                  <a:pt x="7999298" y="2528764"/>
                  <a:pt x="7791449" y="3864291"/>
                </a:cubicBezTo>
                <a:cubicBezTo>
                  <a:pt x="7752782" y="4146385"/>
                  <a:pt x="7716235" y="4291422"/>
                  <a:pt x="7457591" y="4294134"/>
                </a:cubicBezTo>
                <a:cubicBezTo>
                  <a:pt x="5985496" y="4187562"/>
                  <a:pt x="3308310" y="4205872"/>
                  <a:pt x="333857" y="4294134"/>
                </a:cubicBezTo>
                <a:cubicBezTo>
                  <a:pt x="137652" y="4211385"/>
                  <a:pt x="1400" y="4169630"/>
                  <a:pt x="0" y="3864291"/>
                </a:cubicBezTo>
                <a:cubicBezTo>
                  <a:pt x="-207938" y="2432424"/>
                  <a:pt x="46813" y="1561704"/>
                  <a:pt x="0" y="429841"/>
                </a:cubicBezTo>
                <a:close/>
              </a:path>
              <a:path w="7791450" h="4294134" stroke="0" extrusionOk="0">
                <a:moveTo>
                  <a:pt x="0" y="429841"/>
                </a:moveTo>
                <a:cubicBezTo>
                  <a:pt x="-28392" y="182407"/>
                  <a:pt x="170629" y="4100"/>
                  <a:pt x="333857" y="0"/>
                </a:cubicBezTo>
                <a:cubicBezTo>
                  <a:pt x="2638805" y="-516562"/>
                  <a:pt x="3963127" y="198621"/>
                  <a:pt x="7457591" y="0"/>
                </a:cubicBezTo>
                <a:cubicBezTo>
                  <a:pt x="7597476" y="-2477"/>
                  <a:pt x="7800339" y="225165"/>
                  <a:pt x="7791449" y="429841"/>
                </a:cubicBezTo>
                <a:cubicBezTo>
                  <a:pt x="8101366" y="1450358"/>
                  <a:pt x="8069959" y="2688178"/>
                  <a:pt x="7791449" y="3864291"/>
                </a:cubicBezTo>
                <a:cubicBezTo>
                  <a:pt x="7788345" y="4132077"/>
                  <a:pt x="7601761" y="4284065"/>
                  <a:pt x="7457591" y="4294134"/>
                </a:cubicBezTo>
                <a:cubicBezTo>
                  <a:pt x="4545527" y="4233047"/>
                  <a:pt x="1112475" y="4226125"/>
                  <a:pt x="333857" y="4294134"/>
                </a:cubicBezTo>
                <a:cubicBezTo>
                  <a:pt x="167006" y="4205680"/>
                  <a:pt x="-1155" y="4086431"/>
                  <a:pt x="0" y="3864291"/>
                </a:cubicBezTo>
                <a:cubicBezTo>
                  <a:pt x="-197795" y="2594494"/>
                  <a:pt x="-183745" y="1819396"/>
                  <a:pt x="0" y="429841"/>
                </a:cubicBezTo>
                <a:close/>
              </a:path>
              <a:path w="7791450" h="4294134" fill="none" stroke="0" extrusionOk="0">
                <a:moveTo>
                  <a:pt x="0" y="429841"/>
                </a:moveTo>
                <a:cubicBezTo>
                  <a:pt x="-17192" y="167988"/>
                  <a:pt x="191675" y="-7298"/>
                  <a:pt x="333857" y="0"/>
                </a:cubicBezTo>
                <a:cubicBezTo>
                  <a:pt x="2634811" y="150550"/>
                  <a:pt x="5506967" y="296252"/>
                  <a:pt x="7457591" y="0"/>
                </a:cubicBezTo>
                <a:cubicBezTo>
                  <a:pt x="7640871" y="10449"/>
                  <a:pt x="7860864" y="184187"/>
                  <a:pt x="7791449" y="429841"/>
                </a:cubicBezTo>
                <a:cubicBezTo>
                  <a:pt x="7745683" y="2024823"/>
                  <a:pt x="7964590" y="2453117"/>
                  <a:pt x="7791449" y="3864291"/>
                </a:cubicBezTo>
                <a:cubicBezTo>
                  <a:pt x="7777181" y="4148894"/>
                  <a:pt x="7655919" y="4266351"/>
                  <a:pt x="7457591" y="4294134"/>
                </a:cubicBezTo>
                <a:cubicBezTo>
                  <a:pt x="5363748" y="3965919"/>
                  <a:pt x="3849205" y="4380909"/>
                  <a:pt x="333857" y="4294134"/>
                </a:cubicBezTo>
                <a:cubicBezTo>
                  <a:pt x="145410" y="4255928"/>
                  <a:pt x="23933" y="4120467"/>
                  <a:pt x="0" y="3864291"/>
                </a:cubicBezTo>
                <a:cubicBezTo>
                  <a:pt x="-143503" y="2634668"/>
                  <a:pt x="-79011" y="1722312"/>
                  <a:pt x="0" y="429841"/>
                </a:cubicBezTo>
                <a:close/>
              </a:path>
              <a:path w="7791450" h="4294134" fill="none" stroke="0" extrusionOk="0">
                <a:moveTo>
                  <a:pt x="0" y="429841"/>
                </a:moveTo>
                <a:cubicBezTo>
                  <a:pt x="307" y="195378"/>
                  <a:pt x="209431" y="-17281"/>
                  <a:pt x="333857" y="0"/>
                </a:cubicBezTo>
                <a:cubicBezTo>
                  <a:pt x="2457218" y="399193"/>
                  <a:pt x="5777568" y="-102926"/>
                  <a:pt x="7457591" y="0"/>
                </a:cubicBezTo>
                <a:cubicBezTo>
                  <a:pt x="7547932" y="-5669"/>
                  <a:pt x="7814398" y="184727"/>
                  <a:pt x="7791449" y="429841"/>
                </a:cubicBezTo>
                <a:cubicBezTo>
                  <a:pt x="7798098" y="1976129"/>
                  <a:pt x="8014353" y="2508534"/>
                  <a:pt x="7791449" y="3864291"/>
                </a:cubicBezTo>
                <a:cubicBezTo>
                  <a:pt x="7752875" y="4150812"/>
                  <a:pt x="7662408" y="4269372"/>
                  <a:pt x="7457591" y="4294134"/>
                </a:cubicBezTo>
                <a:cubicBezTo>
                  <a:pt x="5800696" y="3857408"/>
                  <a:pt x="3765414" y="3899622"/>
                  <a:pt x="333857" y="4294134"/>
                </a:cubicBezTo>
                <a:cubicBezTo>
                  <a:pt x="133337" y="4212526"/>
                  <a:pt x="30506" y="4146353"/>
                  <a:pt x="0" y="3864291"/>
                </a:cubicBezTo>
                <a:cubicBezTo>
                  <a:pt x="-269713" y="2561330"/>
                  <a:pt x="114323" y="1580955"/>
                  <a:pt x="0" y="429841"/>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descr="Cute woman teacher in thailand uniform character education back to school logo cartoon art illustration Free Vector">
            <a:extLst>
              <a:ext uri="{FF2B5EF4-FFF2-40B4-BE49-F238E27FC236}">
                <a16:creationId xmlns:a16="http://schemas.microsoft.com/office/drawing/2014/main" xmlns="" id="{B2EBEC5B-5EE1-A58F-9C1D-C2C2F52DC4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031524" y="2209059"/>
            <a:ext cx="5955950" cy="4766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F342948-282C-A505-ECB9-35E3B188D50E}"/>
              </a:ext>
            </a:extLst>
          </p:cNvPr>
          <p:cNvSpPr txBox="1"/>
          <p:nvPr/>
        </p:nvSpPr>
        <p:spPr>
          <a:xfrm>
            <a:off x="3895725" y="1571625"/>
            <a:ext cx="7181850"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Chúng ta chung tay để biến một phần ước mơ của mình thành hiện thực, bắt đầu từ những hành động nhỏ nhất như giữ gìn trường học Xanh – Sạch – Đẹp</a:t>
            </a:r>
            <a:r>
              <a:rPr lang="en-US" sz="4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65508811"/>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AB914CD-AE5A-33C4-465E-3BE4A1077DFF}"/>
              </a:ext>
            </a:extLst>
          </p:cNvPr>
          <p:cNvPicPr>
            <a:picLocks noChangeAspect="1"/>
          </p:cNvPicPr>
          <p:nvPr/>
        </p:nvPicPr>
        <p:blipFill>
          <a:blip r:embed="rId3"/>
          <a:stretch>
            <a:fillRect/>
          </a:stretch>
        </p:blipFill>
        <p:spPr>
          <a:xfrm>
            <a:off x="3140671" y="1233608"/>
            <a:ext cx="6748857" cy="1609483"/>
          </a:xfrm>
          <a:prstGeom prst="rect">
            <a:avLst/>
          </a:prstGeom>
        </p:spPr>
      </p:pic>
    </p:spTree>
    <p:extLst>
      <p:ext uri="{BB962C8B-B14F-4D97-AF65-F5344CB8AC3E}">
        <p14:creationId xmlns:p14="http://schemas.microsoft.com/office/powerpoint/2010/main" val="2651513065"/>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846</Words>
  <Application>Microsoft Office PowerPoint</Application>
  <PresentationFormat>Custom</PresentationFormat>
  <Paragraphs>72</Paragraphs>
  <Slides>42</Slides>
  <Notes>4</Notes>
  <HiddenSlides>0</HiddenSlides>
  <MMClips>0</MMClips>
  <ScaleCrop>false</ScaleCrop>
  <HeadingPairs>
    <vt:vector size="4" baseType="variant">
      <vt:variant>
        <vt:lpstr>Theme</vt:lpstr>
      </vt:variant>
      <vt:variant>
        <vt:i4>10</vt:i4>
      </vt:variant>
      <vt:variant>
        <vt:lpstr>Slide Titles</vt:lpstr>
      </vt:variant>
      <vt:variant>
        <vt:i4>42</vt:i4>
      </vt:variant>
    </vt:vector>
  </HeadingPairs>
  <TitlesOfParts>
    <vt:vector size="52" baseType="lpstr">
      <vt:lpstr>1_Office Theme</vt:lpstr>
      <vt:lpstr>3_Office Theme</vt:lpstr>
      <vt:lpstr>8_Office Theme</vt:lpstr>
      <vt:lpstr>2_Office Theme</vt:lpstr>
      <vt:lpstr>Office Theme</vt:lpstr>
      <vt:lpstr>1_Simple Light</vt:lpstr>
      <vt:lpstr>Chủ đề Office</vt:lpstr>
      <vt:lpstr>4_Office Theme</vt:lpstr>
      <vt:lpstr>5_Office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53</cp:revision>
  <dcterms:created xsi:type="dcterms:W3CDTF">2023-08-05T08:27:11Z</dcterms:created>
  <dcterms:modified xsi:type="dcterms:W3CDTF">2025-12-20T02:15:02Z</dcterms:modified>
</cp:coreProperties>
</file>