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83.xml" ContentType="application/vnd.openxmlformats-officedocument.presentationml.tags+xml"/>
  <Override PartName="/ppt/notesSlides/notesSlide1.xml" ContentType="application/vnd.openxmlformats-officedocument.presentationml.notesSlide+xml"/>
  <Override PartName="/ppt/tags/tag8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323" r:id="rId5"/>
    <p:sldId id="328" r:id="rId6"/>
    <p:sldId id="2007577189" r:id="rId7"/>
    <p:sldId id="2007577193" r:id="rId8"/>
    <p:sldId id="355" r:id="rId9"/>
    <p:sldId id="356" r:id="rId10"/>
    <p:sldId id="357" r:id="rId11"/>
    <p:sldId id="332" r:id="rId12"/>
    <p:sldId id="336" r:id="rId13"/>
    <p:sldId id="274" r:id="rId14"/>
    <p:sldId id="366" r:id="rId15"/>
    <p:sldId id="367" r:id="rId16"/>
    <p:sldId id="368" r:id="rId17"/>
    <p:sldId id="369" r:id="rId18"/>
    <p:sldId id="370" r:id="rId19"/>
    <p:sldId id="346" r:id="rId20"/>
    <p:sldId id="371" r:id="rId21"/>
    <p:sldId id="372" r:id="rId22"/>
    <p:sldId id="373" r:id="rId23"/>
    <p:sldId id="374" r:id="rId24"/>
    <p:sldId id="2007577186" r:id="rId25"/>
    <p:sldId id="2007577187" r:id="rId26"/>
    <p:sldId id="348" r:id="rId27"/>
    <p:sldId id="2007577188" r:id="rId28"/>
    <p:sldId id="2007577183" r:id="rId29"/>
    <p:sldId id="2007577184" r:id="rId30"/>
    <p:sldId id="20075771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7145" autoAdjust="0"/>
  </p:normalViewPr>
  <p:slideViewPr>
    <p:cSldViewPr snapToGrid="0">
      <p:cViewPr varScale="1">
        <p:scale>
          <a:sx n="100" d="100"/>
          <a:sy n="100" d="100"/>
        </p:scale>
        <p:origin x="11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16</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23</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7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2025/12/20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3D1F7EF-D621-F07C-EFD8-DEE11CF870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8DBE849C-5832-37AA-EF75-F6A1B4B0210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2025/12/20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3.emf"/><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jpg"/><Relationship Id="rId7" Type="http://schemas.openxmlformats.org/officeDocument/2006/relationships/slide" Target="slide20.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2.sv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2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2.svg"/><Relationship Id="rId5" Type="http://schemas.openxmlformats.org/officeDocument/2006/relationships/image" Target="../media/image3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2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20.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72.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1.xml"/><Relationship Id="rId7" Type="http://schemas.openxmlformats.org/officeDocument/2006/relationships/slide" Target="slide2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6.jpg"/><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8.xml"/><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50.png"/><Relationship Id="rId11" Type="http://schemas.microsoft.com/office/2007/relationships/hdphoto" Target="../media/hdphoto1.wdp"/><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52.png"/><Relationship Id="rId2" Type="http://schemas.openxmlformats.org/officeDocument/2006/relationships/slideLayout" Target="../slideLayouts/slideLayout36.xml"/><Relationship Id="rId1" Type="http://schemas.openxmlformats.org/officeDocument/2006/relationships/tags" Target="../tags/tag87.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image" Target="../media/image49.png"/><Relationship Id="rId10" Type="http://schemas.microsoft.com/office/2007/relationships/hdphoto" Target="../media/hdphoto2.wdp"/><Relationship Id="rId4" Type="http://schemas.openxmlformats.org/officeDocument/2006/relationships/image" Target="../media/image48.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96.sv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93.sv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1"/>
            <a:ext cx="12191980" cy="6994941"/>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2" y="803305"/>
            <a:ext cx="9484951"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mbria" panose="02040503050406030204" pitchFamily="18" charset="0"/>
                  <a:ea typeface="Cambria" panose="02040503050406030204" pitchFamily="18"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654196"/>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 thơ viết về các bạn nhỏ ở miền núi.</a:t>
              </a:r>
              <a:endParaRPr lang="en-US" sz="3733"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
        <p:nvSpPr>
          <p:cNvPr id="2" name="Right Arrow 9">
            <a:hlinkClick r:id="rId7" action="ppaction://hlinksldjump"/>
            <a:extLst>
              <a:ext uri="{FF2B5EF4-FFF2-40B4-BE49-F238E27FC236}">
                <a16:creationId xmlns:a16="http://schemas.microsoft.com/office/drawing/2014/main" id="{E4D5BBC5-7609-A47E-15A9-A615C32C68B3}"/>
              </a:ext>
            </a:extLst>
          </p:cNvPr>
          <p:cNvSpPr/>
          <p:nvPr/>
        </p:nvSpPr>
        <p:spPr>
          <a:xfrm>
            <a:off x="175294" y="0"/>
            <a:ext cx="129516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8" name="Picture 7">
            <a:extLst>
              <a:ext uri="{FF2B5EF4-FFF2-40B4-BE49-F238E27FC236}">
                <a16:creationId xmlns:a16="http://schemas.microsoft.com/office/drawing/2014/main" id="{75690BDD-49C9-F9F5-7418-8569326F7001}"/>
              </a:ext>
            </a:extLst>
          </p:cNvPr>
          <p:cNvPicPr>
            <a:picLocks noChangeAspect="1"/>
          </p:cNvPicPr>
          <p:nvPr/>
        </p:nvPicPr>
        <p:blipFill>
          <a:blip r:embed="rId8"/>
          <a:stretch>
            <a:fillRect/>
          </a:stretch>
        </p:blipFill>
        <p:spPr>
          <a:xfrm>
            <a:off x="920191" y="2556948"/>
            <a:ext cx="10324458" cy="3852757"/>
          </a:xfrm>
          <a:prstGeom prst="rect">
            <a:avLst/>
          </a:prstGeom>
        </p:spPr>
      </p:pic>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60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Calibri" panose="020F0502020204030204" pitchFamily="34" charset="0"/>
                </a:rPr>
                <a:t>Những</a:t>
              </a:r>
              <a:r>
                <a:rPr lang="en-US" sz="2800" b="1" dirty="0">
                  <a:effectLst/>
                  <a:latin typeface="Cambria" panose="02040503050406030204" pitchFamily="18" charset="0"/>
                  <a:ea typeface="Cambria" panose="02040503050406030204" pitchFamily="18" charset="0"/>
                  <a:cs typeface="Calibri" panose="020F0502020204030204" pitchFamily="34" charset="0"/>
                </a:rPr>
                <a:t> chi </a:t>
              </a:r>
              <a:r>
                <a:rPr lang="en-US" sz="2800" b="1" dirty="0" err="1">
                  <a:effectLst/>
                  <a:latin typeface="Cambria" panose="02040503050406030204" pitchFamily="18" charset="0"/>
                  <a:ea typeface="Cambria" panose="02040503050406030204" pitchFamily="18" charset="0"/>
                  <a:cs typeface="Calibri" panose="020F0502020204030204" pitchFamily="34" charset="0"/>
                </a:rPr>
                <a:t>tiết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cho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thấy</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việc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đi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học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của</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các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bạn</a:t>
              </a:r>
              <a:r>
                <a:rPr lang="en-US" sz="2800" b="1" dirty="0">
                  <a:effectLst/>
                  <a:latin typeface="Cambria" panose="02040503050406030204" pitchFamily="18" charset="0"/>
                  <a:ea typeface="Cambria" panose="02040503050406030204" pitchFamily="18" charset="0"/>
                  <a:cs typeface="Calibri" panose="020F0502020204030204" pitchFamily="34" charset="0"/>
                </a:rPr>
                <a:t> nhỏ </a:t>
              </a:r>
              <a:r>
                <a:rPr lang="en-US" sz="2800" b="1" dirty="0" err="1">
                  <a:effectLst/>
                  <a:latin typeface="Cambria" panose="02040503050406030204" pitchFamily="18" charset="0"/>
                  <a:ea typeface="Cambria" panose="02040503050406030204" pitchFamily="18" charset="0"/>
                  <a:cs typeface="Calibri" panose="020F0502020204030204" pitchFamily="34" charset="0"/>
                </a:rPr>
                <a:t>vùng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cao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vất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vả</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là</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vượt</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suối</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băng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rừng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xa,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lớp</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ngang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lưng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đồi</a:t>
              </a:r>
              <a:r>
                <a:rPr lang="en-US"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gặt</a:t>
              </a:r>
              <a:r>
                <a:rPr lang="en-US"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chữ</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đỉnh</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
        <p:nvSpPr>
          <p:cNvPr id="7" name="Right Arrow 9">
            <a:hlinkClick r:id="rId7" action="ppaction://hlinksldjump"/>
            <a:extLst>
              <a:ext uri="{FF2B5EF4-FFF2-40B4-BE49-F238E27FC236}">
                <a16:creationId xmlns:a16="http://schemas.microsoft.com/office/drawing/2014/main" id="{8C58EAD2-A235-8B2F-1B02-AFB8F0388BD8}"/>
              </a:ext>
            </a:extLst>
          </p:cNvPr>
          <p:cNvSpPr/>
          <p:nvPr/>
        </p:nvSpPr>
        <p:spPr>
          <a:xfrm>
            <a:off x="95066" y="5457626"/>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425853" y="476887"/>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 </a:t>
              </a:r>
              <a:r>
                <a:rPr lang="vi-VN"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Theo em những âm thanh đó đem lại cảm xúc gì cho bạn nhỏ?</a:t>
              </a:r>
            </a:p>
          </p:txBody>
        </p:sp>
      </p:grpSp>
      <p:sp>
        <p:nvSpPr>
          <p:cNvPr id="2" name="Right Arrow 9">
            <a:hlinkClick r:id="rId5" action="ppaction://hlinksldjump"/>
            <a:extLst>
              <a:ext uri="{FF2B5EF4-FFF2-40B4-BE49-F238E27FC236}">
                <a16:creationId xmlns:a16="http://schemas.microsoft.com/office/drawing/2014/main" id="{067941E8-214B-B626-CFEA-A94E49D47697}"/>
              </a:ext>
            </a:extLst>
          </p:cNvPr>
          <p:cNvSpPr/>
          <p:nvPr/>
        </p:nvSpPr>
        <p:spPr>
          <a:xfrm>
            <a:off x="95693" y="555332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69760F0E-5D39-0930-AF05-2820AE7D7A0D}"/>
              </a:ext>
            </a:extLst>
          </p:cNvPr>
          <p:cNvSpPr/>
          <p:nvPr/>
        </p:nvSpPr>
        <p:spPr>
          <a:xfrm>
            <a:off x="778475" y="3657601"/>
            <a:ext cx="2063578" cy="93911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6DB44711-B3C7-2357-1A1B-1A0FD2C94017}"/>
              </a:ext>
            </a:extLst>
          </p:cNvPr>
          <p:cNvCxnSpPr/>
          <p:nvPr/>
        </p:nvCxnSpPr>
        <p:spPr>
          <a:xfrm flipV="1">
            <a:off x="2866768" y="3150973"/>
            <a:ext cx="1013254" cy="9391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5D2A153-7BD1-E135-C91F-D644D961E1F4}"/>
              </a:ext>
            </a:extLst>
          </p:cNvPr>
          <p:cNvSpPr/>
          <p:nvPr/>
        </p:nvSpPr>
        <p:spPr>
          <a:xfrm>
            <a:off x="3904734" y="2681417"/>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Tiếng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trống</a:t>
            </a:r>
            <a:r>
              <a:rPr lang="en-US" sz="3200" dirty="0">
                <a:solidFill>
                  <a:srgbClr val="002060"/>
                </a:solidFill>
                <a:latin typeface="Cambria" panose="02040503050406030204" pitchFamily="18" charset="0"/>
                <a:ea typeface="Cambria" panose="02040503050406030204" pitchFamily="18" charset="0"/>
              </a:rPr>
              <a:t> rung </a:t>
            </a:r>
            <a:r>
              <a:rPr lang="en-US" sz="3200" b="1" dirty="0" err="1">
                <a:solidFill>
                  <a:srgbClr val="002060"/>
                </a:solidFill>
                <a:latin typeface="Cambria" panose="02040503050406030204" pitchFamily="18" charset="0"/>
                <a:ea typeface="Cambria" panose="02040503050406030204" pitchFamily="18" charset="0"/>
              </a:rPr>
              <a:t>vách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đá</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7B671833-F058-4DFD-9EEF-D83B93251AC1}"/>
              </a:ext>
            </a:extLst>
          </p:cNvPr>
          <p:cNvCxnSpPr>
            <a:cxnSpLocks/>
          </p:cNvCxnSpPr>
          <p:nvPr/>
        </p:nvCxnSpPr>
        <p:spPr>
          <a:xfrm>
            <a:off x="2903838" y="4188941"/>
            <a:ext cx="1075038" cy="370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F170A81-7EB5-4747-58C8-4105B3884766}"/>
              </a:ext>
            </a:extLst>
          </p:cNvPr>
          <p:cNvSpPr/>
          <p:nvPr/>
        </p:nvSpPr>
        <p:spPr>
          <a:xfrm>
            <a:off x="4003588" y="4090087"/>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21260A18-40AF-3BE3-7F78-225AFD541987}"/>
              </a:ext>
            </a:extLst>
          </p:cNvPr>
          <p:cNvCxnSpPr>
            <a:cxnSpLocks/>
          </p:cNvCxnSpPr>
          <p:nvPr/>
        </p:nvCxnSpPr>
        <p:spPr>
          <a:xfrm>
            <a:off x="2829697" y="4263081"/>
            <a:ext cx="1186249" cy="16558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F9356B4-5A91-B37A-B101-C66A0ED0D19E}"/>
              </a:ext>
            </a:extLst>
          </p:cNvPr>
          <p:cNvSpPr/>
          <p:nvPr/>
        </p:nvSpPr>
        <p:spPr>
          <a:xfrm>
            <a:off x="4040658" y="5449330"/>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Rừng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ríu</a:t>
            </a:r>
            <a:r>
              <a:rPr lang="en-US" sz="3200" dirty="0">
                <a:solidFill>
                  <a:srgbClr val="002060"/>
                </a:solidFill>
                <a:latin typeface="Cambria" panose="02040503050406030204" pitchFamily="18" charset="0"/>
                <a:ea typeface="Cambria" panose="02040503050406030204" pitchFamily="18" charset="0"/>
              </a:rPr>
              <a:t> ran </a:t>
            </a:r>
            <a:r>
              <a:rPr lang="en-US" sz="3200" b="1" dirty="0" err="1">
                <a:solidFill>
                  <a:srgbClr val="002060"/>
                </a:solidFill>
                <a:latin typeface="Cambria" panose="02040503050406030204" pitchFamily="18" charset="0"/>
                <a:ea typeface="Cambria" panose="02040503050406030204" pitchFamily="18" charset="0"/>
              </a:rPr>
              <a:t>chim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hát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1216248"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Hai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dòng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thể</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hiện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quyết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tâm</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nhỏ,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mặc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dù</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gặp</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nhiều</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khó</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khăn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gian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khổ</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xa,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chân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mỏi</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không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nản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lòng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vui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hào</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hứng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với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việc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tập</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mình</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(qua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ảnh</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gùi</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lưng</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2" y="779683"/>
            <a:ext cx="10386299"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Theo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em</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hai</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dòng</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thơ</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Đường</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xa</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chân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mỏi</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Chữ</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vẫn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gùi</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trên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lưng</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thể</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hiện</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điều</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gì</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p:txBody>
        </p:sp>
      </p:grpSp>
      <p:sp>
        <p:nvSpPr>
          <p:cNvPr id="7" name="Right Arrow 9">
            <a:hlinkClick r:id="rId7" action="ppaction://hlinksldjump"/>
            <a:extLst>
              <a:ext uri="{FF2B5EF4-FFF2-40B4-BE49-F238E27FC236}">
                <a16:creationId xmlns:a16="http://schemas.microsoft.com/office/drawing/2014/main" id="{F68B895E-7E52-9E3D-1D58-301348C01C2F}"/>
              </a:ext>
            </a:extLst>
          </p:cNvPr>
          <p:cNvSpPr/>
          <p:nvPr/>
        </p:nvSpPr>
        <p:spPr>
          <a:xfrm>
            <a:off x="84433" y="53194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5">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grpSp>
        <p:nvGrpSpPr>
          <p:cNvPr id="9" name="Nhóm 6">
            <a:extLst>
              <a:ext uri="{FF2B5EF4-FFF2-40B4-BE49-F238E27FC236}">
                <a16:creationId xmlns:a16="http://schemas.microsoft.com/office/drawing/2014/main" id="{95CD65DA-449E-3971-51B7-CBEB469C6529}"/>
              </a:ext>
            </a:extLst>
          </p:cNvPr>
          <p:cNvGrpSpPr/>
          <p:nvPr/>
        </p:nvGrpSpPr>
        <p:grpSpPr>
          <a:xfrm>
            <a:off x="8857665" y="3205338"/>
            <a:ext cx="3919090" cy="4326602"/>
            <a:chOff x="6103345" y="818197"/>
            <a:chExt cx="2939317" cy="3244951"/>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6"/>
            <a:stretch>
              <a:fillRect/>
            </a:stretch>
          </p:blipFill>
          <p:spPr>
            <a:xfrm>
              <a:off x="6328035" y="818197"/>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957751" y="666372"/>
            <a:ext cx="3970790"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5.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Em</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thích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ảnh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thơ</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nào</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nhất</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Vì</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sao</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 name="Right Arrow 9">
            <a:hlinkClick r:id="rId7" action="ppaction://hlinksldjump"/>
            <a:extLst>
              <a:ext uri="{FF2B5EF4-FFF2-40B4-BE49-F238E27FC236}">
                <a16:creationId xmlns:a16="http://schemas.microsoft.com/office/drawing/2014/main" id="{C44AB51D-9244-2500-2974-FECCC8AE523B}"/>
              </a:ext>
            </a:extLst>
          </p:cNvPr>
          <p:cNvSpPr/>
          <p:nvPr/>
        </p:nvSpPr>
        <p:spPr>
          <a:xfrm>
            <a:off x="243922" y="881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4" name="Picture 3" descr="A cartoon of a child&#10;&#10;AI-generated content may be incorrect.">
            <a:extLst>
              <a:ext uri="{FF2B5EF4-FFF2-40B4-BE49-F238E27FC236}">
                <a16:creationId xmlns:a16="http://schemas.microsoft.com/office/drawing/2014/main" id="{C3A1D13B-9CE7-9750-FC6B-9454B4D9CA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967425" y="1445740"/>
            <a:ext cx="3097621" cy="5276335"/>
          </a:xfrm>
          <a:prstGeom prst="rect">
            <a:avLst/>
          </a:prstGeom>
        </p:spPr>
      </p:pic>
      <p:pic>
        <p:nvPicPr>
          <p:cNvPr id="6" name="tải xuống (3)">
            <a:hlinkClick r:id="" action="ppaction://media"/>
            <a:extLst>
              <a:ext uri="{FF2B5EF4-FFF2-40B4-BE49-F238E27FC236}">
                <a16:creationId xmlns:a16="http://schemas.microsoft.com/office/drawing/2014/main" id="{0BF4E980-1467-7B5F-3C8A-D89F9F47AE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2844" y="556740"/>
            <a:ext cx="406400" cy="406400"/>
          </a:xfrm>
          <a:prstGeom prst="rect">
            <a:avLst/>
          </a:prstGeom>
        </p:spPr>
      </p:pic>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9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660400" y="2317515"/>
            <a:ext cx="10871200" cy="3328942"/>
            <a:chOff x="1522081" y="2214752"/>
            <a:chExt cx="10401935" cy="3328942"/>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9653176" y="3466215"/>
            <a:ext cx="2538824" cy="3287010"/>
          </a:xfrm>
          <a:prstGeom prst="rect">
            <a:avLst/>
          </a:prstGeom>
        </p:spPr>
      </p:pic>
      <p:pic>
        <p:nvPicPr>
          <p:cNvPr id="4" name="Picture 3" descr="A blue and orange text&#10;&#10;AI-generated content may be incorrect.">
            <a:extLst>
              <a:ext uri="{FF2B5EF4-FFF2-40B4-BE49-F238E27FC236}">
                <a16:creationId xmlns:a16="http://schemas.microsoft.com/office/drawing/2014/main" id="{610B127D-FEE8-A95B-B194-1955034DB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0411" y="1087395"/>
            <a:ext cx="9471988" cy="327392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A5336EC7-E6E5-3C2E-DE49-3F818A5A5E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núi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3221510" y="3890595"/>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627792" y="28280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7152457" y="2871286"/>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13" name="Rectangle: Rounded Corners 12">
            <a:extLst>
              <a:ext uri="{FF2B5EF4-FFF2-40B4-BE49-F238E27FC236}">
                <a16:creationId xmlns:a16="http://schemas.microsoft.com/office/drawing/2014/main" id="{109F7CAC-541F-5C79-D57F-937BF197CE5B}"/>
              </a:ext>
            </a:extLst>
          </p:cNvPr>
          <p:cNvSpPr/>
          <p:nvPr/>
        </p:nvSpPr>
        <p:spPr>
          <a:xfrm>
            <a:off x="4423144" y="85060"/>
            <a:ext cx="3434315" cy="754912"/>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Pattaya" panose="00000500000000000000" pitchFamily="2" charset="-34"/>
                <a:cs typeface="Pattaya" panose="00000500000000000000" pitchFamily="2" charset="-34"/>
              </a:rPr>
              <a:t>Ngắt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nhịp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thơ</a:t>
            </a:r>
            <a:endParaRPr lang="en-US" sz="3600" dirty="0">
              <a:latin typeface="Pattaya" panose="00000500000000000000" pitchFamily="2" charset="-34"/>
              <a:cs typeface="Pattaya" panose="00000500000000000000" pitchFamily="2" charset="-34"/>
            </a:endParaRPr>
          </a:p>
        </p:txBody>
      </p:sp>
      <p:sp>
        <p:nvSpPr>
          <p:cNvPr id="15" name="TextBox 14">
            <a:extLst>
              <a:ext uri="{FF2B5EF4-FFF2-40B4-BE49-F238E27FC236}">
                <a16:creationId xmlns:a16="http://schemas.microsoft.com/office/drawing/2014/main" id="{D54CA0B9-B07B-1198-6206-041BA1FD06C6}"/>
              </a:ext>
            </a:extLst>
          </p:cNvPr>
          <p:cNvSpPr txBox="1"/>
          <p:nvPr/>
        </p:nvSpPr>
        <p:spPr>
          <a:xfrm>
            <a:off x="2923954" y="1584252"/>
            <a:ext cx="6698512" cy="3170099"/>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Cái 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rơi xuống nương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Mùa cho bông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trĩu hạt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Cái 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bay lên ngàn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Rừng ríu ran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chim hát.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endParaRPr lang="en-US" sz="4000" dirty="0">
              <a:solidFill>
                <a:srgbClr val="FF0000"/>
              </a:solidFill>
            </a:endParaRPr>
          </a:p>
        </p:txBody>
      </p:sp>
    </p:spTree>
    <p:extLst>
      <p:ext uri="{BB962C8B-B14F-4D97-AF65-F5344CB8AC3E}">
        <p14:creationId xmlns:p14="http://schemas.microsoft.com/office/powerpoint/2010/main" val="23138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4" y="605564"/>
            <a:ext cx="3902923" cy="2364954"/>
            <a:chOff x="2888639" y="512793"/>
            <a:chExt cx="3542059"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88639" y="889698"/>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sym typeface="Arial"/>
                </a:rPr>
                <a:t>Trong </a:t>
              </a:r>
              <a:r>
                <a:rPr lang="vi-VN" sz="3200" kern="0" dirty="0" err="1">
                  <a:solidFill>
                    <a:srgbClr val="000000"/>
                  </a:solidFill>
                  <a:latin typeface="Cambria" panose="02040503050406030204" pitchFamily="18" charset="0"/>
                  <a:ea typeface="Cambria" panose="02040503050406030204" pitchFamily="18" charset="0"/>
                  <a:sym typeface="Arial"/>
                </a:rPr>
                <a:t>bài</a:t>
              </a:r>
              <a:r>
                <a:rPr lang="vi-VN" sz="3200" kern="0" dirty="0">
                  <a:solidFill>
                    <a:srgbClr val="000000"/>
                  </a:solidFill>
                  <a:latin typeface="Cambria" panose="02040503050406030204" pitchFamily="18" charset="0"/>
                  <a:ea typeface="Cambria" panose="02040503050406030204" pitchFamily="18" charset="0"/>
                  <a:sym typeface="Arial"/>
                </a:rPr>
                <a:t> </a:t>
              </a:r>
              <a:r>
                <a:rPr lang="vi-VN" sz="3200" kern="0" dirty="0" err="1">
                  <a:solidFill>
                    <a:srgbClr val="000000"/>
                  </a:solidFill>
                  <a:latin typeface="Cambria" panose="02040503050406030204" pitchFamily="18" charset="0"/>
                  <a:ea typeface="Cambria" panose="02040503050406030204" pitchFamily="18" charset="0"/>
                  <a:sym typeface="Arial"/>
                </a:rPr>
                <a:t>đọc</a:t>
              </a:r>
              <a:r>
                <a:rPr lang="vi-VN" sz="3200" kern="0" dirty="0">
                  <a:solidFill>
                    <a:srgbClr val="000000"/>
                  </a:solidFill>
                  <a:latin typeface="Cambria" panose="02040503050406030204" pitchFamily="18" charset="0"/>
                  <a:ea typeface="Cambria" panose="02040503050406030204" pitchFamily="18" charset="0"/>
                  <a:sym typeface="Arial"/>
                </a:rPr>
                <a:t>, </a:t>
              </a:r>
            </a:p>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sym typeface="Arial"/>
                </a:rPr>
                <a:t>có từ nào </a:t>
              </a:r>
              <a:r>
                <a:rPr lang="en-US" sz="3200" kern="0" dirty="0" err="1">
                  <a:solidFill>
                    <a:srgbClr val="000000"/>
                  </a:solidFill>
                  <a:latin typeface="Cambria" panose="02040503050406030204" pitchFamily="18" charset="0"/>
                  <a:ea typeface="Cambria" panose="02040503050406030204" pitchFamily="18" charset="0"/>
                  <a:sym typeface="Arial"/>
                </a:rPr>
                <a:t>em</a:t>
              </a:r>
              <a:r>
                <a:rPr lang="vi-VN" sz="3200" kern="0" dirty="0">
                  <a:solidFill>
                    <a:srgbClr val="000000"/>
                  </a:solidFill>
                  <a:latin typeface="Cambria" panose="02040503050406030204" pitchFamily="18" charset="0"/>
                  <a:ea typeface="Cambria" panose="02040503050406030204" pitchFamily="18" charset="0"/>
                  <a:sym typeface="Arial"/>
                </a:rPr>
                <a:t> chưa </a:t>
              </a:r>
            </a:p>
            <a:p>
              <a:pPr algn="ctr" defTabSz="1219170">
                <a:buClr>
                  <a:srgbClr val="000000"/>
                </a:buClr>
              </a:pPr>
              <a:r>
                <a:rPr lang="vi-VN" sz="3200" kern="0" dirty="0" err="1">
                  <a:solidFill>
                    <a:srgbClr val="000000"/>
                  </a:solidFill>
                  <a:latin typeface="Cambria" panose="02040503050406030204" pitchFamily="18" charset="0"/>
                  <a:ea typeface="Cambria" panose="02040503050406030204" pitchFamily="18" charset="0"/>
                  <a:sym typeface="Arial"/>
                </a:rPr>
                <a:t>hiểu</a:t>
              </a:r>
              <a:r>
                <a:rPr lang="vi-VN" sz="3200" kern="0" dirty="0">
                  <a:solidFill>
                    <a:srgbClr val="000000"/>
                  </a:solidFill>
                  <a:latin typeface="Cambria" panose="02040503050406030204" pitchFamily="18" charset="0"/>
                  <a:ea typeface="Cambria" panose="02040503050406030204" pitchFamily="18" charset="0"/>
                  <a:sym typeface="Arial"/>
                </a:rPr>
                <a:t> </a:t>
              </a:r>
              <a:r>
                <a:rPr lang="vi-VN" sz="3200" kern="0" dirty="0" err="1">
                  <a:solidFill>
                    <a:srgbClr val="000000"/>
                  </a:solidFill>
                  <a:latin typeface="Cambria" panose="02040503050406030204" pitchFamily="18" charset="0"/>
                  <a:ea typeface="Cambria" panose="02040503050406030204" pitchFamily="18" charset="0"/>
                  <a:sym typeface="Arial"/>
                </a:rPr>
                <a:t>nghĩa</a:t>
              </a:r>
              <a:r>
                <a:rPr lang="vi-VN" sz="3200" kern="0" dirty="0">
                  <a:solidFill>
                    <a:srgbClr val="000000"/>
                  </a:solidFill>
                  <a:latin typeface="Cambria" panose="02040503050406030204" pitchFamily="18" charset="0"/>
                  <a:ea typeface="Cambria" panose="02040503050406030204" pitchFamily="18" charset="0"/>
                  <a:sym typeface="Arial"/>
                </a:rPr>
                <a:t>?</a:t>
              </a:r>
              <a:endParaRPr lang="en-US" sz="3200" kern="0" dirty="0">
                <a:solidFill>
                  <a:srgbClr val="000000"/>
                </a:solidFill>
                <a:latin typeface="Cambria" panose="02040503050406030204" pitchFamily="18" charset="0"/>
                <a:ea typeface="Cambria" panose="02040503050406030204" pitchFamily="18" charset="0"/>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mbria" panose="02040503050406030204" pitchFamily="18" charset="0"/>
                <a:ea typeface="Cambria" panose="02040503050406030204" pitchFamily="18" charset="0"/>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929</Words>
  <Application>Microsoft Office PowerPoint</Application>
  <PresentationFormat>Widescreen</PresentationFormat>
  <Paragraphs>151</Paragraphs>
  <Slides>27</Slides>
  <Notes>19</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27</vt:i4>
      </vt:variant>
    </vt:vector>
  </HeadingPairs>
  <TitlesOfParts>
    <vt:vector size="50" baseType="lpstr">
      <vt:lpstr>微软雅黑</vt:lpstr>
      <vt:lpstr>宋体</vt:lpstr>
      <vt:lpstr>#9Slide03 Arima Madurai Black</vt:lpstr>
      <vt:lpstr>#9Slide07 HoneyCream</vt:lpstr>
      <vt:lpstr>Arial</vt:lpstr>
      <vt:lpstr>Calibri</vt:lpstr>
      <vt:lpstr>Calibri Light</vt:lpstr>
      <vt:lpstr>Cambria</vt:lpstr>
      <vt:lpstr>Coiny</vt:lpstr>
      <vt:lpstr>等线</vt:lpstr>
      <vt:lpstr>等线 Light</vt:lpstr>
      <vt:lpstr>Jua</vt:lpstr>
      <vt:lpstr>Pattaya</vt:lpstr>
      <vt:lpstr>SVN-Newton</vt:lpstr>
      <vt:lpstr>SVN-Ready</vt:lpstr>
      <vt:lpstr>Times New Roman</vt:lpstr>
      <vt:lpstr>Wingdings</vt:lpstr>
      <vt:lpstr>思源黑体 CN Bold</vt:lpstr>
      <vt:lpstr>汉仪粗宋简</vt:lpstr>
      <vt:lpstr>1_Office 主题​​</vt:lpstr>
      <vt:lpstr>2_Office 主题​​</vt: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91</cp:revision>
  <dcterms:created xsi:type="dcterms:W3CDTF">2023-08-08T08:44:34Z</dcterms:created>
  <dcterms:modified xsi:type="dcterms:W3CDTF">2025-12-20T08:36:33Z</dcterms:modified>
</cp:coreProperties>
</file>