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5" r:id="rId3"/>
  </p:sldMasterIdLst>
  <p:notesMasterIdLst>
    <p:notesMasterId r:id="rId29"/>
  </p:notesMasterIdLst>
  <p:sldIdLst>
    <p:sldId id="277" r:id="rId4"/>
    <p:sldId id="261" r:id="rId5"/>
    <p:sldId id="502" r:id="rId6"/>
    <p:sldId id="2007577204" r:id="rId7"/>
    <p:sldId id="2007577189" r:id="rId8"/>
    <p:sldId id="2007577208" r:id="rId9"/>
    <p:sldId id="2007577209" r:id="rId10"/>
    <p:sldId id="288" r:id="rId11"/>
    <p:sldId id="503" r:id="rId12"/>
    <p:sldId id="11532" r:id="rId13"/>
    <p:sldId id="398" r:id="rId14"/>
    <p:sldId id="2007577185" r:id="rId15"/>
    <p:sldId id="2007577186" r:id="rId16"/>
    <p:sldId id="2007577193" r:id="rId17"/>
    <p:sldId id="2007577210" r:id="rId18"/>
    <p:sldId id="2007577211" r:id="rId19"/>
    <p:sldId id="2007577212" r:id="rId20"/>
    <p:sldId id="2007577213" r:id="rId21"/>
    <p:sldId id="2007577214" r:id="rId22"/>
    <p:sldId id="2007577198" r:id="rId23"/>
    <p:sldId id="2007577203" r:id="rId24"/>
    <p:sldId id="2007577206" r:id="rId25"/>
    <p:sldId id="2007577200" r:id="rId26"/>
    <p:sldId id="267" r:id="rId27"/>
    <p:sldId id="200757721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105" d="100"/>
          <a:sy n="105" d="100"/>
        </p:scale>
        <p:origin x="129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1</a:t>
            </a:fld>
            <a:endParaRPr lang="en-US"/>
          </a:p>
        </p:txBody>
      </p:sp>
    </p:spTree>
    <p:extLst>
      <p:ext uri="{BB962C8B-B14F-4D97-AF65-F5344CB8AC3E}">
        <p14:creationId xmlns:p14="http://schemas.microsoft.com/office/powerpoint/2010/main" val="38159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8</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8A378A5-966B-8B5D-76CB-A86B42F58A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0331" y="91605"/>
            <a:ext cx="1582165" cy="1582165"/>
          </a:xfrm>
          <a:prstGeom prst="rect">
            <a:avLst/>
          </a:prstGeom>
        </p:spPr>
      </p:pic>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513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04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pic>
        <p:nvPicPr>
          <p:cNvPr id="4"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5873"/>
          <a:stretch/>
        </p:blipFill>
        <p:spPr>
          <a:xfrm>
            <a:off x="1" y="5203370"/>
            <a:ext cx="12191998" cy="1654630"/>
          </a:xfrm>
          <a:prstGeom prst="rect">
            <a:avLst/>
          </a:prstGeom>
        </p:spPr>
      </p:pic>
    </p:spTree>
    <p:extLst>
      <p:ext uri="{BB962C8B-B14F-4D97-AF65-F5344CB8AC3E}">
        <p14:creationId xmlns:p14="http://schemas.microsoft.com/office/powerpoint/2010/main" val="24883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spTree>
    <p:extLst>
      <p:ext uri="{BB962C8B-B14F-4D97-AF65-F5344CB8AC3E}">
        <p14:creationId xmlns:p14="http://schemas.microsoft.com/office/powerpoint/2010/main" val="316881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107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73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20/12/2025</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32.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22.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16.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33.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23.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18.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13.xml"/><Relationship Id="rId29" Type="http://schemas.openxmlformats.org/officeDocument/2006/relationships/tags" Target="../tags/tag4.xml"/><Relationship Id="rId24" Type="http://schemas.openxmlformats.org/officeDocument/2006/relationships/slideLayout" Target="../slideLayouts/slideLayout35.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19.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14.xml"/><Relationship Id="rId25" Type="http://schemas.openxmlformats.org/officeDocument/2006/relationships/theme" Target="../theme/theme2.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31.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79" Type="http://schemas.openxmlformats.org/officeDocument/2006/relationships/image" Target="../media/image2.png"/><Relationship Id="rId15" Type="http://schemas.openxmlformats.org/officeDocument/2006/relationships/slideLayout" Target="../slideLayouts/slideLayout26.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21.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27.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28.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8.xml"/><Relationship Id="rId7" Type="http://schemas.openxmlformats.org/officeDocument/2006/relationships/theme" Target="../theme/theme3.xml"/><Relationship Id="rId12" Type="http://schemas.openxmlformats.org/officeDocument/2006/relationships/image" Target="../media/image2.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6.png"/><Relationship Id="rId5" Type="http://schemas.openxmlformats.org/officeDocument/2006/relationships/slideLayout" Target="../slideLayouts/slideLayout40.xml"/><Relationship Id="rId10" Type="http://schemas.openxmlformats.org/officeDocument/2006/relationships/image" Target="../media/image5.png"/><Relationship Id="rId4" Type="http://schemas.openxmlformats.org/officeDocument/2006/relationships/slideLayout" Target="../slideLayouts/slideLayout39.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853F629-381A-A819-F02C-F63F393D869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0331" y="91605"/>
            <a:ext cx="1582165" cy="1582165"/>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Picture 4" descr="A round pink circle with white text and a black background&#10;&#10;AI-generated content may be incorrect.">
            <a:extLst>
              <a:ext uri="{FF2B5EF4-FFF2-40B4-BE49-F238E27FC236}">
                <a16:creationId xmlns:a16="http://schemas.microsoft.com/office/drawing/2014/main" id="{8B8338DC-8AC8-72A8-F343-2E36A894B84D}"/>
              </a:ext>
            </a:extLst>
          </p:cNvPr>
          <p:cNvPicPr>
            <a:picLocks noChangeAspect="1"/>
          </p:cNvPicPr>
          <p:nvPr userDrawn="1"/>
        </p:nvPicPr>
        <p:blipFill>
          <a:blip r:embed="rId179">
            <a:extLst>
              <a:ext uri="{28A0092B-C50C-407E-A947-70E740481C1C}">
                <a14:useLocalDpi xmlns:a14="http://schemas.microsoft.com/office/drawing/2010/main" val="0"/>
              </a:ext>
            </a:extLst>
          </a:blip>
          <a:stretch>
            <a:fillRect/>
          </a:stretch>
        </p:blipFill>
        <p:spPr>
          <a:xfrm>
            <a:off x="-1860331" y="91605"/>
            <a:ext cx="1582165" cy="1582165"/>
          </a:xfrm>
          <a:prstGeom prst="rect">
            <a:avLst/>
          </a:prstGeom>
        </p:spPr>
      </p:pic>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id="{9852ADD1-7FFB-2051-77A7-9BB089A555A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60331" y="91605"/>
            <a:ext cx="1582165" cy="1582165"/>
          </a:xfrm>
          <a:prstGeom prst="rect">
            <a:avLst/>
          </a:prstGeom>
        </p:spPr>
      </p:pic>
    </p:spTree>
    <p:extLst>
      <p:ext uri="{BB962C8B-B14F-4D97-AF65-F5344CB8AC3E}">
        <p14:creationId xmlns:p14="http://schemas.microsoft.com/office/powerpoint/2010/main" val="3106016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pxhere.com/en/photo/699329" TargetMode="Externa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3">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4">
                  <a:extLs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4">
                  <a:extLs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4">
                  <a:extLs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6"/>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7"/>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36639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14" name="TextBox1">
                  <a:extLst>
                    <a:ext uri="{FF2B5EF4-FFF2-40B4-BE49-F238E27FC236}">
                      <a16:creationId xmlns:a16="http://schemas.microsoft.com/office/drawing/2014/main" id="{C93D708E-1C8C-F5D2-1536-B58873234DF6}"/>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173694"/>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118061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1. Tài năng hội hoạ của Bống được giới thiệu như thế nào ở đoạn mở đầu? </a:t>
              </a:r>
              <a:endParaRPr kumimoji="0" lang="en-US"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grpSp>
        <p:nvGrpSpPr>
          <p:cNvPr id="9" name="Group 8"/>
          <p:cNvGrpSpPr/>
          <p:nvPr/>
        </p:nvGrpSpPr>
        <p:grpSpPr>
          <a:xfrm>
            <a:off x="133131" y="2125866"/>
            <a:ext cx="11797402" cy="4795866"/>
            <a:chOff x="133131" y="2125866"/>
            <a:chExt cx="11797402" cy="4795866"/>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p:cNvSpPr txBox="1"/>
            <p:nvPr/>
          </p:nvSpPr>
          <p:spPr>
            <a:xfrm>
              <a:off x="242947" y="2397417"/>
              <a:ext cx="11381014"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11" name="Straight Connector 10"/>
          <p:cNvCxnSpPr/>
          <p:nvPr/>
        </p:nvCxnSpPr>
        <p:spPr>
          <a:xfrm>
            <a:off x="1025232" y="2937164"/>
            <a:ext cx="68580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Arrow: Left 3">
            <a:hlinkClick r:id="" action="ppaction://noaction"/>
            <a:extLst>
              <a:ext uri="{FF2B5EF4-FFF2-40B4-BE49-F238E27FC236}">
                <a16:creationId xmlns:a16="http://schemas.microsoft.com/office/drawing/2014/main" id="{07E67D9B-C7FD-9870-7DEC-2097ABF464A2}"/>
              </a:ext>
            </a:extLst>
          </p:cNvPr>
          <p:cNvSpPr/>
          <p:nvPr/>
        </p:nvSpPr>
        <p:spPr>
          <a:xfrm>
            <a:off x="10195560" y="621792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5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118061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2. Điều đáng chú ý trong những bức tranh Bống vẽ là gì? </a:t>
              </a:r>
              <a:endParaRPr kumimoji="0" lang="en-US" sz="6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grpSp>
        <p:nvGrpSpPr>
          <p:cNvPr id="9" name="Group 8"/>
          <p:cNvGrpSpPr/>
          <p:nvPr/>
        </p:nvGrpSpPr>
        <p:grpSpPr>
          <a:xfrm>
            <a:off x="197374" y="2569213"/>
            <a:ext cx="11797402" cy="3208134"/>
            <a:chOff x="133131" y="2125866"/>
            <a:chExt cx="11797402" cy="4524315"/>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p:cNvSpPr txBox="1"/>
            <p:nvPr/>
          </p:nvSpPr>
          <p:spPr>
            <a:xfrm>
              <a:off x="242947" y="2397417"/>
              <a:ext cx="1138101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Điều đáng chú ý trong những bức tranh Bống vẽ là Bống vẽ rất giống. Con mèo Kết ra con mèo Kết. Con chó Lu ra con chó Lu. Cây cau ra cây cau. Bố Lít nó ra bố Lít. Mẹ Phít nó cũng chẳng lẫn được với ai, cái mặt tròn như đồng xu với hai con mắt lá răm.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Arrow: Left 3">
            <a:hlinkClick r:id="" action="ppaction://noaction"/>
            <a:extLst>
              <a:ext uri="{FF2B5EF4-FFF2-40B4-BE49-F238E27FC236}">
                <a16:creationId xmlns:a16="http://schemas.microsoft.com/office/drawing/2014/main" id="{7D12D582-91CB-8EB4-2AC1-95BED2A1C12A}"/>
              </a:ext>
            </a:extLst>
          </p:cNvPr>
          <p:cNvSpPr/>
          <p:nvPr/>
        </p:nvSpPr>
        <p:spPr>
          <a:xfrm>
            <a:off x="10195560" y="621792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0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761674"/>
            <a:chOff x="197374" y="173694"/>
            <a:chExt cx="11668916" cy="1761674"/>
          </a:xfrm>
        </p:grpSpPr>
        <p:sp>
          <p:nvSpPr>
            <p:cNvPr id="3" name="Rounded Rectangle 2"/>
            <p:cNvSpPr/>
            <p:nvPr/>
          </p:nvSpPr>
          <p:spPr>
            <a:xfrm>
              <a:off x="197374" y="173694"/>
              <a:ext cx="11668916" cy="176167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118061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3. Em hiểu thế nào về nhận xét của ông hoạ sĩ Phan đối với tranh Bống vẽ: </a:t>
              </a:r>
              <a:r>
                <a:rPr kumimoji="0" lang="vi-VN" sz="32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“Chà chà! Vẽ như đồng cỏ đến kì nở hoa!"? </a:t>
              </a:r>
              <a:r>
                <a:rPr kumimoji="0" lang="vi-VN" sz="32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Chọn câu trả lời dưới đây hoặc nêu ý kiến của em.</a:t>
              </a:r>
              <a:r>
                <a:rPr kumimoji="0" lang="en-US" sz="32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p:txBody>
        </p:sp>
      </p:grpSp>
      <p:sp>
        <p:nvSpPr>
          <p:cNvPr id="10" name="ĐÚNG">
            <a:extLst>
              <a:ext uri="{FF2B5EF4-FFF2-40B4-BE49-F238E27FC236}">
                <a16:creationId xmlns:a16="http://schemas.microsoft.com/office/drawing/2014/main" id="{49B40D2B-2265-27BF-2A94-2F4B990A5130}"/>
              </a:ext>
            </a:extLst>
          </p:cNvPr>
          <p:cNvSpPr/>
          <p:nvPr/>
        </p:nvSpPr>
        <p:spPr>
          <a:xfrm>
            <a:off x="332999" y="2433404"/>
            <a:ext cx="10473546" cy="12934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 Khen tranh của Bống vẽ rất sinh động, tự nhiên.</a:t>
            </a:r>
            <a:endParaRPr kumimoji="0" lang="en-US" sz="138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11"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782" y="2261176"/>
            <a:ext cx="1557448" cy="1618810"/>
          </a:xfrm>
          <a:prstGeom prst="rect">
            <a:avLst/>
          </a:prstGeom>
        </p:spPr>
      </p:pic>
      <p:sp>
        <p:nvSpPr>
          <p:cNvPr id="12" name="SAI">
            <a:extLst>
              <a:ext uri="{FF2B5EF4-FFF2-40B4-BE49-F238E27FC236}">
                <a16:creationId xmlns:a16="http://schemas.microsoft.com/office/drawing/2014/main" id="{B38B3AA3-2254-B027-61D0-2E35B2FDC12B}"/>
              </a:ext>
            </a:extLst>
          </p:cNvPr>
          <p:cNvSpPr/>
          <p:nvPr/>
        </p:nvSpPr>
        <p:spPr>
          <a:xfrm>
            <a:off x="332999" y="3977714"/>
            <a:ext cx="10363202" cy="10376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 Khen Bống có năng khiếu vẽ tranh.</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endParaRPr kumimoji="0" lang="en-US" sz="166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13"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3811663"/>
            <a:ext cx="1665329" cy="1624834"/>
          </a:xfrm>
          <a:prstGeom prst="rect">
            <a:avLst/>
          </a:prstGeom>
        </p:spPr>
      </p:pic>
      <p:sp>
        <p:nvSpPr>
          <p:cNvPr id="14" name="SAI">
            <a:extLst>
              <a:ext uri="{FF2B5EF4-FFF2-40B4-BE49-F238E27FC236}">
                <a16:creationId xmlns:a16="http://schemas.microsoft.com/office/drawing/2014/main" id="{6492CCB9-2AFB-892D-5D37-FE2E5C833769}"/>
              </a:ext>
            </a:extLst>
          </p:cNvPr>
          <p:cNvSpPr/>
          <p:nvPr/>
        </p:nvSpPr>
        <p:spPr>
          <a:xfrm>
            <a:off x="332999" y="5152716"/>
            <a:ext cx="10363202" cy="14492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 Dự đoán Bống sẽ là một hoạ sĩ tài năng trong tương lai.</a:t>
            </a:r>
            <a:endParaRPr kumimoji="0" lang="en-US" sz="4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15"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5391777"/>
            <a:ext cx="1665329" cy="1624834"/>
          </a:xfrm>
          <a:prstGeom prst="rect">
            <a:avLst/>
          </a:prstGeom>
        </p:spPr>
      </p:pic>
      <p:sp>
        <p:nvSpPr>
          <p:cNvPr id="4" name="Arrow: Left 3">
            <a:hlinkClick r:id="" action="ppaction://noaction"/>
            <a:extLst>
              <a:ext uri="{FF2B5EF4-FFF2-40B4-BE49-F238E27FC236}">
                <a16:creationId xmlns:a16="http://schemas.microsoft.com/office/drawing/2014/main" id="{07B99065-21E0-9D3A-BACB-1A352B5402F5}"/>
              </a:ext>
            </a:extLst>
          </p:cNvPr>
          <p:cNvSpPr/>
          <p:nvPr/>
        </p:nvSpPr>
        <p:spPr>
          <a:xfrm>
            <a:off x="8229600" y="636651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6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childTnLst>
        </p:cTn>
      </p:par>
    </p:tnLst>
    <p:bldLst>
      <p:bldP spid="10"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065414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4. Những chi tiết nào trong bài cho thấy Bống có </a:t>
              </a:r>
              <a:r>
                <a:rPr kumimoji="0" lang="vi-VN" sz="36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trí tưởng tượng</a:t>
              </a:r>
              <a:r>
                <a:rPr kumimoji="0" lang="vi-VN"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 rất phong phú? </a:t>
              </a:r>
              <a:r>
                <a:rPr kumimoji="0" lang="en-US"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 </a:t>
              </a:r>
            </a:p>
          </p:txBody>
        </p:sp>
      </p:grpSp>
      <p:grpSp>
        <p:nvGrpSpPr>
          <p:cNvPr id="9" name="Group 8"/>
          <p:cNvGrpSpPr/>
          <p:nvPr/>
        </p:nvGrpSpPr>
        <p:grpSpPr>
          <a:xfrm>
            <a:off x="197374" y="1932958"/>
            <a:ext cx="11797402" cy="4707685"/>
            <a:chOff x="133131" y="2125866"/>
            <a:chExt cx="11797402" cy="5540295"/>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554029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p:cNvSpPr txBox="1"/>
            <p:nvPr/>
          </p:nvSpPr>
          <p:spPr>
            <a:xfrm>
              <a:off x="242946" y="2238647"/>
              <a:ext cx="11455325" cy="20645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Khi được họa sĩ hỏi: “Sao dưới bụng con gà mái mẹ lại có một hàng chấm chấm?”. Bống trả lời: “Đó là tí của nó ạ. Không có tí, gà con bú mẹ sao được ạ.”</a:t>
              </a:r>
              <a:endParaRPr kumimoji="0" lang="vi-VN"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0" name="TextBox 9"/>
          <p:cNvSpPr txBox="1"/>
          <p:nvPr/>
        </p:nvSpPr>
        <p:spPr>
          <a:xfrm>
            <a:off x="384582" y="3905686"/>
            <a:ext cx="1145532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Khi được hỏi: “Thế con chuột nhắt đứng cạnh cái vòng tròn có hai chóp nhọn là cái gì?”. Bống trả lời: “Là lưng con mèo. Ý cháu là... hỡi tên chuột kia, mi hãy giờ hồn, mèo chưa quay đầu lại đâu!”</a:t>
            </a:r>
            <a:endParaRPr kumimoji="0" lang="vi-VN" sz="9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4" name="Arrow: Left 3">
            <a:hlinkClick r:id="" action="ppaction://noaction"/>
            <a:extLst>
              <a:ext uri="{FF2B5EF4-FFF2-40B4-BE49-F238E27FC236}">
                <a16:creationId xmlns:a16="http://schemas.microsoft.com/office/drawing/2014/main" id="{74E92485-4E7A-7AFA-4EBC-326801EE1673}"/>
              </a:ext>
            </a:extLst>
          </p:cNvPr>
          <p:cNvSpPr/>
          <p:nvPr/>
        </p:nvSpPr>
        <p:spPr>
          <a:xfrm>
            <a:off x="10195560" y="621792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0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065414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5. Em có ấn tượng với nhân vật nào trong các bức vẽ của Bống? Vì sao? </a:t>
              </a:r>
              <a:endParaRPr kumimoji="0" lang="en-US" sz="6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3386495" y="2907320"/>
            <a:ext cx="8592009" cy="2639042"/>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0" name="TextBox 9"/>
            <p:cNvSpPr txBox="1"/>
            <p:nvPr/>
          </p:nvSpPr>
          <p:spPr>
            <a:xfrm>
              <a:off x="3690002" y="2048657"/>
              <a:ext cx="804495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Em có ấn tượng với nhân vật chuột nhắt trong các bức vẽ của Bống. Vì chuột nhắt đang đứng trên đầu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con </a:t>
              </a: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mèo rất dũng cảm. </a:t>
              </a:r>
              <a:endParaRPr kumimoji="0" lang="vi-VN" sz="239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
        <p:nvSpPr>
          <p:cNvPr id="13" name="TextBox 12"/>
          <p:cNvSpPr txBox="1"/>
          <p:nvPr/>
        </p:nvSpPr>
        <p:spPr>
          <a:xfrm>
            <a:off x="6689558" y="2053652"/>
            <a:ext cx="20646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Ví dụ</a:t>
            </a:r>
          </a:p>
        </p:txBody>
      </p:sp>
      <p:sp>
        <p:nvSpPr>
          <p:cNvPr id="8" name="Arrow: Left 7">
            <a:hlinkClick r:id="" action="ppaction://noaction"/>
            <a:extLst>
              <a:ext uri="{FF2B5EF4-FFF2-40B4-BE49-F238E27FC236}">
                <a16:creationId xmlns:a16="http://schemas.microsoft.com/office/drawing/2014/main" id="{69C6B33C-CD32-90EA-8DAA-5F0FBF2F4214}"/>
              </a:ext>
            </a:extLst>
          </p:cNvPr>
          <p:cNvSpPr/>
          <p:nvPr/>
        </p:nvSpPr>
        <p:spPr>
          <a:xfrm>
            <a:off x="10195560" y="621792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213962" cy="6858000"/>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50125" y="-133694"/>
            <a:ext cx="1523956" cy="1508868"/>
          </a:xfrm>
          <a:prstGeom prst="rect">
            <a:avLst/>
          </a:prstGeom>
        </p:spPr>
      </p:pic>
      <p:pic>
        <p:nvPicPr>
          <p:cNvPr id="6" name="Picture 5" descr="A yellow circles with red lines&#10;&#10;AI-generated content may be incorrect.">
            <a:extLst>
              <a:ext uri="{FF2B5EF4-FFF2-40B4-BE49-F238E27FC236}">
                <a16:creationId xmlns:a16="http://schemas.microsoft.com/office/drawing/2014/main" id="{7A3DFF95-D79A-1F3C-5184-6563A89E3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29727"/>
            <a:ext cx="2948357" cy="1764983"/>
          </a:xfrm>
          <a:prstGeom prst="rect">
            <a:avLst/>
          </a:prstGeom>
        </p:spPr>
      </p:pic>
      <p:pic>
        <p:nvPicPr>
          <p:cNvPr id="12" name="Picture 11">
            <a:extLst>
              <a:ext uri="{FF2B5EF4-FFF2-40B4-BE49-F238E27FC236}">
                <a16:creationId xmlns:a16="http://schemas.microsoft.com/office/drawing/2014/main" id="{E7CF5D48-914D-44B0-2F49-CD162618EB88}"/>
              </a:ext>
            </a:extLst>
          </p:cNvPr>
          <p:cNvPicPr>
            <a:picLocks noChangeAspect="1"/>
          </p:cNvPicPr>
          <p:nvPr/>
        </p:nvPicPr>
        <p:blipFill>
          <a:blip r:embed="rId6"/>
          <a:stretch>
            <a:fillRect/>
          </a:stretch>
        </p:blipFill>
        <p:spPr>
          <a:xfrm>
            <a:off x="2885327" y="244533"/>
            <a:ext cx="8455885" cy="1591194"/>
          </a:xfrm>
          <a:prstGeom prst="rect">
            <a:avLst/>
          </a:prstGeom>
        </p:spPr>
      </p:pic>
    </p:spTree>
    <p:extLst>
      <p:ext uri="{BB962C8B-B14F-4D97-AF65-F5344CB8AC3E}">
        <p14:creationId xmlns:p14="http://schemas.microsoft.com/office/powerpoint/2010/main" val="36603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43343" y="277090"/>
              <a:ext cx="1065414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Tìm nghĩa ở cột B phù hợp với mỗi từ ở cột A. </a:t>
              </a:r>
              <a:r>
                <a:rPr kumimoji="0" lang="vi-VN" sz="36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2" name="Group 21"/>
          <p:cNvGrpSpPr/>
          <p:nvPr/>
        </p:nvGrpSpPr>
        <p:grpSpPr>
          <a:xfrm>
            <a:off x="198554" y="1573967"/>
            <a:ext cx="11797402" cy="5048874"/>
            <a:chOff x="198554" y="1573967"/>
            <a:chExt cx="11797402" cy="5048874"/>
          </a:xfrm>
        </p:grpSpPr>
        <p:sp>
          <p:nvSpPr>
            <p:cNvPr id="4"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Oval 7"/>
            <p:cNvSpPr/>
            <p:nvPr/>
          </p:nvSpPr>
          <p:spPr>
            <a:xfrm>
              <a:off x="1849472" y="1829562"/>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9" name="Oval 8"/>
            <p:cNvSpPr/>
            <p:nvPr/>
          </p:nvSpPr>
          <p:spPr>
            <a:xfrm>
              <a:off x="8076622" y="1808313"/>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0" name="Oval 9"/>
            <p:cNvSpPr/>
            <p:nvPr/>
          </p:nvSpPr>
          <p:spPr>
            <a:xfrm>
              <a:off x="464698" y="3042671"/>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tác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464698" y="41086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tạo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Oval 11"/>
            <p:cNvSpPr/>
            <p:nvPr/>
          </p:nvSpPr>
          <p:spPr>
            <a:xfrm>
              <a:off x="515350" y="5186264"/>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chế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5" name="Group 14"/>
            <p:cNvGrpSpPr/>
            <p:nvPr/>
          </p:nvGrpSpPr>
          <p:grpSpPr>
            <a:xfrm>
              <a:off x="4811843" y="2772851"/>
              <a:ext cx="7060367" cy="1081002"/>
              <a:chOff x="4811843" y="2892771"/>
              <a:chExt cx="7060367" cy="1081002"/>
            </a:xfrm>
          </p:grpSpPr>
          <p:sp>
            <p:nvSpPr>
              <p:cNvPr id="13" name="Rounded Rectangle 12"/>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856813" y="2892771"/>
                <a:ext cx="695067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Tạo ra những giá trị mới về vật chất hoặc tinh thần</a:t>
                </a:r>
              </a:p>
            </p:txBody>
          </p:sp>
        </p:grpSp>
        <p:grpSp>
          <p:nvGrpSpPr>
            <p:cNvPr id="16" name="Group 15"/>
            <p:cNvGrpSpPr/>
            <p:nvPr/>
          </p:nvGrpSpPr>
          <p:grpSpPr>
            <a:xfrm>
              <a:off x="4811843" y="4027911"/>
              <a:ext cx="7060367" cy="1081002"/>
              <a:chOff x="4811843" y="2892771"/>
              <a:chExt cx="7060367" cy="1081002"/>
            </a:xfrm>
          </p:grpSpPr>
          <p:sp>
            <p:nvSpPr>
              <p:cNvPr id="17" name="Rounded Rectangle 16"/>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4856813" y="2892771"/>
                <a:ext cx="695067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Nghĩ và chế tạo ra cái trước đó chưa từng có</a:t>
                </a:r>
              </a:p>
            </p:txBody>
          </p:sp>
        </p:grpSp>
        <p:grpSp>
          <p:nvGrpSpPr>
            <p:cNvPr id="19" name="Group 18"/>
            <p:cNvGrpSpPr/>
            <p:nvPr/>
          </p:nvGrpSpPr>
          <p:grpSpPr>
            <a:xfrm>
              <a:off x="4816955" y="5322666"/>
              <a:ext cx="7060367" cy="1081002"/>
              <a:chOff x="4811843" y="2892771"/>
              <a:chExt cx="7060367" cy="1081002"/>
            </a:xfrm>
          </p:grpSpPr>
          <p:sp>
            <p:nvSpPr>
              <p:cNvPr id="20" name="Rounded Rectangle 19"/>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856813" y="2892771"/>
                <a:ext cx="695067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Làm ra tác phẩm văn học, nghệ thuật</a:t>
                </a:r>
              </a:p>
            </p:txBody>
          </p:sp>
        </p:grpSp>
      </p:grpSp>
      <p:cxnSp>
        <p:nvCxnSpPr>
          <p:cNvPr id="24" name="Straight Arrow Connector 23"/>
          <p:cNvCxnSpPr>
            <a:stCxn id="10" idx="6"/>
          </p:cNvCxnSpPr>
          <p:nvPr/>
        </p:nvCxnSpPr>
        <p:spPr>
          <a:xfrm>
            <a:off x="3387780" y="3447571"/>
            <a:ext cx="1424063" cy="2548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87780" y="3311460"/>
            <a:ext cx="1404308" cy="1200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57263" y="4575907"/>
            <a:ext cx="1280160" cy="1073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43343" y="277090"/>
              <a:ext cx="106541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Đặt 1 – 2 câu với từ ở cột A, bài tập 1.</a:t>
              </a:r>
              <a:endParaRPr kumimoji="0" lang="en-US" sz="66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26" name="Oval 25"/>
          <p:cNvSpPr/>
          <p:nvPr/>
        </p:nvSpPr>
        <p:spPr>
          <a:xfrm>
            <a:off x="404737" y="24367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tác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8" name="Oval 27"/>
          <p:cNvSpPr/>
          <p:nvPr/>
        </p:nvSpPr>
        <p:spPr>
          <a:xfrm>
            <a:off x="404737" y="3669116"/>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tạo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9" name="Oval 28"/>
          <p:cNvSpPr/>
          <p:nvPr/>
        </p:nvSpPr>
        <p:spPr>
          <a:xfrm>
            <a:off x="455389" y="4901449"/>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chế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3630391" y="1814729"/>
            <a:ext cx="813212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cs typeface="+mn-cs"/>
              </a:rPr>
              <a:t>M: </a:t>
            </a:r>
            <a:r>
              <a:rPr kumimoji="0" lang="en-US" sz="40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Nhà thơ Phạm Hổ sáng tác nhiều bài thơ hay cho thiếu nhi.</a:t>
            </a:r>
            <a:endParaRPr kumimoji="0" lang="en-US" sz="66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32" name="TextBox 31"/>
          <p:cNvSpPr txBox="1"/>
          <p:nvPr/>
        </p:nvSpPr>
        <p:spPr>
          <a:xfrm>
            <a:off x="3630391" y="3247908"/>
            <a:ext cx="813212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Trong giờ mĩ thuật, cô giáo cho học sinh thỏa sức sáng tạo.</a:t>
            </a:r>
            <a:endParaRPr kumimoji="0" lang="en-US" sz="138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33" name="TextBox 32"/>
          <p:cNvSpPr txBox="1"/>
          <p:nvPr/>
        </p:nvSpPr>
        <p:spPr>
          <a:xfrm>
            <a:off x="3676599" y="4657578"/>
            <a:ext cx="813212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Trong cuộc thi khoa học kĩ thuật, An đã sáng chế ra một dụng cụ nông nghiệp mới.</a:t>
            </a:r>
            <a:endParaRPr kumimoji="0" lang="en-US" sz="1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219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8" grpId="0" animBg="1"/>
      <p:bldP spid="29" grpId="0" animBg="1"/>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68E9E7F9-5906-3FE4-A6AE-560379F2932D}"/>
              </a:ext>
            </a:extLst>
          </p:cNvPr>
          <p:cNvPicPr>
            <a:picLocks noChangeAspect="1"/>
          </p:cNvPicPr>
          <p:nvPr/>
        </p:nvPicPr>
        <p:blipFill>
          <a:blip r:embed="rId3"/>
          <a:stretch>
            <a:fillRect/>
          </a:stretch>
        </p:blipFill>
        <p:spPr>
          <a:xfrm>
            <a:off x="3709407" y="-125730"/>
            <a:ext cx="5236918" cy="2853175"/>
          </a:xfrm>
          <a:prstGeom prst="rect">
            <a:avLst/>
          </a:prstGeom>
        </p:spPr>
      </p:pic>
      <p:grpSp>
        <p:nvGrpSpPr>
          <p:cNvPr id="6" name="Group 5">
            <a:extLst>
              <a:ext uri="{FF2B5EF4-FFF2-40B4-BE49-F238E27FC236}">
                <a16:creationId xmlns:a16="http://schemas.microsoft.com/office/drawing/2014/main" id="{912D843E-6787-8809-DE19-077D7A0D493C}"/>
              </a:ext>
            </a:extLst>
          </p:cNvPr>
          <p:cNvGrpSpPr/>
          <p:nvPr/>
        </p:nvGrpSpPr>
        <p:grpSpPr>
          <a:xfrm>
            <a:off x="581878" y="2774341"/>
            <a:ext cx="11296015" cy="804820"/>
            <a:chOff x="2182284" y="2809646"/>
            <a:chExt cx="11296015" cy="804820"/>
          </a:xfrm>
        </p:grpSpPr>
        <p:sp>
          <p:nvSpPr>
            <p:cNvPr id="8" name="Oval 7">
              <a:extLst>
                <a:ext uri="{FF2B5EF4-FFF2-40B4-BE49-F238E27FC236}">
                  <a16:creationId xmlns:a16="http://schemas.microsoft.com/office/drawing/2014/main" id="{2A789E3F-83AD-A025-99E7-79A7B36448DF}"/>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9" name="TextBox 8">
              <a:extLst>
                <a:ext uri="{FF2B5EF4-FFF2-40B4-BE49-F238E27FC236}">
                  <a16:creationId xmlns:a16="http://schemas.microsoft.com/office/drawing/2014/main" id="{437A5377-E4B6-4AEF-623C-AEA628C3D89F}"/>
                </a:ext>
              </a:extLst>
            </p:cNvPr>
            <p:cNvSpPr txBox="1"/>
            <p:nvPr/>
          </p:nvSpPr>
          <p:spPr>
            <a:xfrm>
              <a:off x="3036915" y="2906580"/>
              <a:ext cx="1044138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các chàng hoàng tử.</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3AE98877-09A9-CFB3-C396-700DB43436E7}"/>
              </a:ext>
            </a:extLst>
          </p:cNvPr>
          <p:cNvGrpSpPr/>
          <p:nvPr/>
        </p:nvGrpSpPr>
        <p:grpSpPr>
          <a:xfrm>
            <a:off x="581878" y="3691060"/>
            <a:ext cx="11187147" cy="765447"/>
            <a:chOff x="2271468" y="4200677"/>
            <a:chExt cx="11187147" cy="765447"/>
          </a:xfrm>
        </p:grpSpPr>
        <p:sp>
          <p:nvSpPr>
            <p:cNvPr id="11" name="Oval 10">
              <a:extLst>
                <a:ext uri="{FF2B5EF4-FFF2-40B4-BE49-F238E27FC236}">
                  <a16:creationId xmlns:a16="http://schemas.microsoft.com/office/drawing/2014/main" id="{1B560E71-3098-B83E-3AF5-6BA7571318D7}"/>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2" name="TextBox 11">
              <a:extLst>
                <a:ext uri="{FF2B5EF4-FFF2-40B4-BE49-F238E27FC236}">
                  <a16:creationId xmlns:a16="http://schemas.microsoft.com/office/drawing/2014/main" id="{8ACCB843-E06F-D8A2-C933-CB22FF2F1FCF}"/>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hai con mắt lá răm</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id="{61E511DC-22CF-21A2-7F78-DB2E63F1D4D2}"/>
              </a:ext>
            </a:extLst>
          </p:cNvPr>
          <p:cNvGrpSpPr/>
          <p:nvPr/>
        </p:nvGrpSpPr>
        <p:grpSpPr>
          <a:xfrm>
            <a:off x="563015" y="4704665"/>
            <a:ext cx="11187147" cy="765447"/>
            <a:chOff x="2271468" y="4200677"/>
            <a:chExt cx="11187147" cy="765447"/>
          </a:xfrm>
        </p:grpSpPr>
        <p:sp>
          <p:nvSpPr>
            <p:cNvPr id="14" name="Oval 13">
              <a:extLst>
                <a:ext uri="{FF2B5EF4-FFF2-40B4-BE49-F238E27FC236}">
                  <a16:creationId xmlns:a16="http://schemas.microsoft.com/office/drawing/2014/main" id="{FFEE6176-CFE0-AE13-C771-585020386E46}"/>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5" name="TextBox 14">
              <a:extLst>
                <a:ext uri="{FF2B5EF4-FFF2-40B4-BE49-F238E27FC236}">
                  <a16:creationId xmlns:a16="http://schemas.microsoft.com/office/drawing/2014/main" id="{245A8A0B-8C80-5B7E-0665-1CC5563BFE28}"/>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60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60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60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60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85800" y="2204355"/>
              <a:ext cx="105482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Mắt lá răm: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Mắt một mí nhưng tròng to, đuôi mắt dài và sắc trông như đuôi của lá răm. </a:t>
              </a: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046" t="6010" r="2273" b="25622"/>
          <a:stretch/>
        </p:blipFill>
        <p:spPr>
          <a:xfrm>
            <a:off x="1234440" y="3729394"/>
            <a:ext cx="4297680" cy="2761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268" y="3893749"/>
            <a:ext cx="3732712" cy="2802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921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85800" y="2204355"/>
              <a:ext cx="105482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Xấp tranh: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nhiều bức tranh cùng loại, xếp chồng lên nhau một cách ngay ngắn. </a:t>
              </a:r>
              <a:endParaRPr kumimoji="0" lang="en-US"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515173" y="4043360"/>
            <a:ext cx="10889509" cy="1430988"/>
            <a:chOff x="517631" y="2085020"/>
            <a:chExt cx="10889509" cy="1430988"/>
          </a:xfrm>
        </p:grpSpPr>
        <p:sp>
          <p:nvSpPr>
            <p:cNvPr id="12" name="Flowchart: Alternate Process 11"/>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685800" y="2204355"/>
              <a:ext cx="105482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Giờ hồn: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có ý nói phải coi chừng, mang tính đe doạ.</a:t>
              </a:r>
              <a:endParaRPr kumimoji="0" lang="en-US" sz="9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560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7"/>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16" name="TextBox1">
                  <a:extLst>
                    <a:ext uri="{FF2B5EF4-FFF2-40B4-BE49-F238E27FC236}">
                      <a16:creationId xmlns:a16="http://schemas.microsoft.com/office/drawing/2014/main" id="{6459B8EE-740A-96BE-6242-694C6BADCF22}"/>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6"/>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7"/>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191280" imgH="1295280"/>
        </mc:Choice>
        <mc:Fallback>
          <p:control name="TextBox1" r:id="rId2" imgW="619128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8"/>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1425</Words>
  <Application>Microsoft Office PowerPoint</Application>
  <PresentationFormat>Widescreen</PresentationFormat>
  <Paragraphs>91</Paragraphs>
  <Slides>25</Slides>
  <Notes>5</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25</vt:i4>
      </vt:variant>
    </vt:vector>
  </HeadingPairs>
  <TitlesOfParts>
    <vt:vector size="44" baseType="lpstr">
      <vt:lpstr>Arial</vt:lpstr>
      <vt:lpstr>Arial-Rounded</vt:lpstr>
      <vt:lpstr>Calibri</vt:lpstr>
      <vt:lpstr>Calibri Light</vt:lpstr>
      <vt:lpstr>Cambria</vt:lpstr>
      <vt:lpstr>等线</vt:lpstr>
      <vt:lpstr>iCiel Crocante</vt:lpstr>
      <vt:lpstr>PT Sans</vt:lpstr>
      <vt:lpstr>Segoe UI Historic</vt:lpstr>
      <vt:lpstr>Times New Roman</vt:lpstr>
      <vt:lpstr>TsangerYuMo W04</vt:lpstr>
      <vt:lpstr>UTM Cookies</vt:lpstr>
      <vt:lpstr>UTM Futura Extra</vt:lpstr>
      <vt:lpstr>思源黑体 CN Bold</vt:lpstr>
      <vt:lpstr>思源黑体 CN Light</vt:lpstr>
      <vt:lpstr>思源黑体 CN Medium</vt:lpstr>
      <vt:lpstr>1_Office Theme</vt:lpstr>
      <vt:lpstr>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117</cp:revision>
  <dcterms:created xsi:type="dcterms:W3CDTF">2023-08-17T11:22:51Z</dcterms:created>
  <dcterms:modified xsi:type="dcterms:W3CDTF">2025-12-20T09:12:29Z</dcterms:modified>
</cp:coreProperties>
</file>