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sldIdLst>
    <p:sldId id="290" r:id="rId3"/>
    <p:sldId id="257" r:id="rId4"/>
    <p:sldId id="258" r:id="rId5"/>
    <p:sldId id="278" r:id="rId6"/>
    <p:sldId id="260" r:id="rId7"/>
    <p:sldId id="289" r:id="rId8"/>
    <p:sldId id="266" r:id="rId9"/>
    <p:sldId id="262" r:id="rId10"/>
    <p:sldId id="279" r:id="rId11"/>
    <p:sldId id="280" r:id="rId12"/>
    <p:sldId id="281" r:id="rId13"/>
    <p:sldId id="282" r:id="rId14"/>
    <p:sldId id="259" r:id="rId15"/>
    <p:sldId id="276" r:id="rId16"/>
    <p:sldId id="283" r:id="rId17"/>
    <p:sldId id="284" r:id="rId18"/>
    <p:sldId id="285" r:id="rId19"/>
    <p:sldId id="287" r:id="rId20"/>
    <p:sldId id="288" r:id="rId21"/>
    <p:sldId id="28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72" d="100"/>
          <a:sy n="72" d="100"/>
        </p:scale>
        <p:origin x="-66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7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85430317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4837710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87099939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2037498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0282137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07598326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1418447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0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18535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8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7925407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6118938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0059457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628974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5.jpe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AA7A92C2-CBF3-9F75-CBEA-88D9D33D36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9656" y="469392"/>
            <a:ext cx="1427226" cy="1427226"/>
          </a:xfrm>
          <a:prstGeom prst="rect">
            <a:avLst/>
          </a:prstGeom>
        </p:spPr>
      </p:pic>
    </p:spTree>
    <p:extLst>
      <p:ext uri="{BB962C8B-B14F-4D97-AF65-F5344CB8AC3E}">
        <p14:creationId xmlns:p14="http://schemas.microsoft.com/office/powerpoint/2010/main" val="841107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4" name="Picture 3">
            <a:extLst>
              <a:ext uri="{FF2B5EF4-FFF2-40B4-BE49-F238E27FC236}">
                <a16:creationId xmlns:a16="http://schemas.microsoft.com/office/drawing/2014/main" xmlns="" id="{CF467962-C7F3-C6BC-8BEB-D2CA205D63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9276" y="447675"/>
            <a:ext cx="1609725" cy="1609725"/>
          </a:xfrm>
          <a:prstGeom prst="rect">
            <a:avLst/>
          </a:prstGeom>
        </p:spPr>
      </p:pic>
    </p:spTree>
    <p:extLst>
      <p:ext uri="{BB962C8B-B14F-4D97-AF65-F5344CB8AC3E}">
        <p14:creationId xmlns:p14="http://schemas.microsoft.com/office/powerpoint/2010/main" val="52683100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12.png"/><Relationship Id="rId18" Type="http://schemas.openxmlformats.org/officeDocument/2006/relationships/image" Target="../media/image17.png"/><Relationship Id="rId3" Type="http://schemas.microsoft.com/office/2007/relationships/media" Target="../media/media1.mp3"/><Relationship Id="rId7" Type="http://schemas.openxmlformats.org/officeDocument/2006/relationships/tags" Target="../tags/tag5.xml"/><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tags" Target="../tags/tag2.xml"/><Relationship Id="rId16" Type="http://schemas.openxmlformats.org/officeDocument/2006/relationships/image" Target="../media/image15.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10.png"/><Relationship Id="rId5" Type="http://schemas.openxmlformats.org/officeDocument/2006/relationships/tags" Target="../tags/tag3.xml"/><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audio" Target="../media/media1.mp3"/><Relationship Id="rId9" Type="http://schemas.openxmlformats.org/officeDocument/2006/relationships/slideLayout" Target="../slideLayouts/slideLayout1.xml"/><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1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12.png"/><Relationship Id="rId5" Type="http://schemas.openxmlformats.org/officeDocument/2006/relationships/tags" Target="../tags/tag11.xml"/><Relationship Id="rId10" Type="http://schemas.openxmlformats.org/officeDocument/2006/relationships/image" Target="../media/image11.png"/><Relationship Id="rId4" Type="http://schemas.openxmlformats.org/officeDocument/2006/relationships/tags" Target="../tags/tag10.xml"/><Relationship Id="rId9" Type="http://schemas.openxmlformats.org/officeDocument/2006/relationships/image" Target="../media/image10.pn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a16="http://schemas.microsoft.com/office/drawing/2014/main" xmlns="" id="{F40DD651-F5D2-A668-80BB-346A836FD9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8442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xmlns="" id="{6CE8214A-7E2C-863B-502B-EE37DFE952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622922"/>
            <a:ext cx="3179189" cy="4983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7510" y="382333"/>
            <a:ext cx="9409531" cy="523220"/>
          </a:xfrm>
          <a:prstGeom prst="rect">
            <a:avLst/>
          </a:prstGeom>
          <a:noFill/>
        </p:spPr>
        <p:txBody>
          <a:bodyPr wrap="square" rtlCol="0">
            <a:spAutoFit/>
          </a:bodyPr>
          <a:lstStyle/>
          <a:p>
            <a:r>
              <a:rPr lang="en-US" sz="2400"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TRƯỜNG TIỂU HỌC ĐA PHÚC</a:t>
            </a:r>
            <a:endParaRPr lang="vi-VN" sz="2800" dirty="0">
              <a:solidFill>
                <a:prstClr val="black"/>
              </a:solidFill>
              <a:latin typeface="Times New Roman" pitchFamily="18" charset="0"/>
              <a:cs typeface="Times New Roman" pitchFamily="18" charset="0"/>
            </a:endParaRPr>
          </a:p>
        </p:txBody>
      </p:sp>
      <p:sp>
        <p:nvSpPr>
          <p:cNvPr id="5" name="TextBox 4"/>
          <p:cNvSpPr txBox="1"/>
          <p:nvPr/>
        </p:nvSpPr>
        <p:spPr>
          <a:xfrm>
            <a:off x="3425779" y="4375556"/>
            <a:ext cx="5937161" cy="954107"/>
          </a:xfrm>
          <a:prstGeom prst="rect">
            <a:avLst/>
          </a:prstGeom>
          <a:noFill/>
        </p:spPr>
        <p:txBody>
          <a:bodyPr wrap="square" rtlCol="0">
            <a:spAutoFit/>
          </a:bodyPr>
          <a:lstStyle/>
          <a:p>
            <a:pPr algn="ctr"/>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p>
          <a:p>
            <a:pPr algn="ctr"/>
            <a:r>
              <a:rPr lang="en-US" sz="2800" b="1" dirty="0" err="1" smtClean="0">
                <a:solidFill>
                  <a:prstClr val="black"/>
                </a:solidFill>
                <a:latin typeface="Times New Roman" pitchFamily="18" charset="0"/>
                <a:cs typeface="Times New Roman" pitchFamily="18" charset="0"/>
              </a:rPr>
              <a:t>Lớp</a:t>
            </a:r>
            <a:r>
              <a:rPr lang="en-US" sz="2800" b="1" dirty="0" smtClean="0">
                <a:solidFill>
                  <a:prstClr val="black"/>
                </a:solidFill>
                <a:latin typeface="Times New Roman" pitchFamily="18" charset="0"/>
                <a:cs typeface="Times New Roman" pitchFamily="18" charset="0"/>
              </a:rPr>
              <a:t>: 4A1</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762829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Calibri" panose="020F0502020204030204" pitchFamily="34" charset="0"/>
                <a:cs typeface="Calibri" panose="020F0502020204030204" pitchFamily="34" charset="0"/>
              </a:rPr>
              <a:t>Giá</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thể</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trấu</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hun</a:t>
            </a:r>
            <a:endParaRPr lang="en-US" sz="4400" b="1" dirty="0">
              <a:ln w="0"/>
              <a:solidFill>
                <a:prstClr val="black"/>
              </a:solidFill>
              <a:latin typeface="Calibri" panose="020F0502020204030204" pitchFamily="34" charset="0"/>
              <a:cs typeface="Calibri" panose="020F0502020204030204" pitchFamily="34" charset="0"/>
            </a:endParaRPr>
          </a:p>
        </p:txBody>
      </p:sp>
      <p:pic>
        <p:nvPicPr>
          <p:cNvPr id="2050" name="Picture 2" descr="Trấu hun là gì? Ưu nhược điểm, công dụng &amp; hướng dẫn sử dụng">
            <a:extLst>
              <a:ext uri="{FF2B5EF4-FFF2-40B4-BE49-F238E27FC236}">
                <a16:creationId xmlns:a16="http://schemas.microsoft.com/office/drawing/2014/main" xmlns="" id="{7E0E51E0-3550-2EF7-C495-CBE66566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a16="http://schemas.microsoft.com/office/drawing/2014/main" xmlns="" id="{FD36DEF3-8DA1-5CE9-CE30-5174C21BF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a16="http://schemas.microsoft.com/office/drawing/2014/main" xmlns="" id="{4CDBA745-4D12-0D39-D186-1BD68813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a16="http://schemas.microsoft.com/office/drawing/2014/main" xmlns="" id="{18C313C4-230C-6AEC-D7A6-3BDDA080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514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a16="http://schemas.microsoft.com/office/drawing/2014/main" xmlns="" id="{4833A3C2-EEB7-A414-5DDF-9626C7C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a16="http://schemas.microsoft.com/office/drawing/2014/main" xmlns="" id="{25E4319D-8E37-06FE-9076-BD678AABF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xmlns=""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xmlns=""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a16="http://schemas.microsoft.com/office/drawing/2014/main" xmlns="" id="{C00C6E1A-6C4D-2653-A4D5-D2558E23864E}"/>
              </a:ext>
            </a:extLst>
          </p:cNvPr>
          <p:cNvPicPr>
            <a:picLocks noChangeAspect="1"/>
          </p:cNvPicPr>
          <p:nvPr/>
        </p:nvPicPr>
        <p:blipFill>
          <a:blip r:embed="rId5"/>
          <a:stretch>
            <a:fillRect/>
          </a:stretch>
        </p:blipFill>
        <p:spPr>
          <a:xfrm>
            <a:off x="5957115" y="2228704"/>
            <a:ext cx="4621169" cy="3353091"/>
          </a:xfrm>
          <a:prstGeom prst="rect">
            <a:avLst/>
          </a:prstGeom>
        </p:spPr>
      </p:pic>
    </p:spTree>
    <p:extLst>
      <p:ext uri="{BB962C8B-B14F-4D97-AF65-F5344CB8AC3E}">
        <p14:creationId xmlns:p14="http://schemas.microsoft.com/office/powerpoint/2010/main" val="35356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a16="http://schemas.microsoft.com/office/drawing/2014/main" xmlns=""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xmlns=""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Calibri" panose="020F0502020204030204" pitchFamily="34" charset="0"/>
                  <a:ea typeface="Times New Roman" panose="02020603050405020304" pitchFamily="18" charset="0"/>
                  <a:cs typeface="Calibri" panose="020F0502020204030204" pitchFamily="34" charset="0"/>
                </a:rPr>
                <a:t>Nêu thêm một số loại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giá</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trồng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hoa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cây</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chậu</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đang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sử</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dụng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ở:</a:t>
              </a:r>
              <a:endParaRPr lang="en-US" sz="3200" b="1"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Gia đình</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Nhà trường</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indent="-457200">
                <a:buFont typeface="Arial" panose="020B0604020202020204" pitchFamily="34" charset="0"/>
                <a:buChar char="•"/>
              </a:pPr>
              <a:r>
                <a:rPr lang="pt-BR" sz="3200" dirty="0">
                  <a:effectLst/>
                  <a:latin typeface="Calibri" panose="020F0502020204030204" pitchFamily="34" charset="0"/>
                  <a:ea typeface="Times New Roman" panose="02020603050405020304" pitchFamily="18" charset="0"/>
                  <a:cs typeface="Calibri" panose="020F0502020204030204" pitchFamily="34" charset="0"/>
                </a:rPr>
                <a:t>Địa phương</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Graphic 8">
            <a:extLst>
              <a:ext uri="{FF2B5EF4-FFF2-40B4-BE49-F238E27FC236}">
                <a16:creationId xmlns:a16="http://schemas.microsoft.com/office/drawing/2014/main" xmlns=""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292265" y="3065145"/>
            <a:ext cx="2963075" cy="3618902"/>
          </a:xfrm>
          <a:prstGeom prst="rect">
            <a:avLst/>
          </a:prstGeom>
        </p:spPr>
      </p:pic>
    </p:spTree>
    <p:extLst>
      <p:ext uri="{BB962C8B-B14F-4D97-AF65-F5344CB8AC3E}">
        <p14:creationId xmlns:p14="http://schemas.microsoft.com/office/powerpoint/2010/main" val="164040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a:t>
            </a:r>
            <a:r>
              <a:rPr lang="en-US" sz="4400" b="1" dirty="0" err="1">
                <a:ln w="0"/>
                <a:solidFill>
                  <a:prstClr val="black"/>
                </a:solidFill>
                <a:latin typeface="Calibri" panose="020F0502020204030204" pitchFamily="34" charset="0"/>
                <a:cs typeface="Calibri" panose="020F0502020204030204" pitchFamily="34" charset="0"/>
              </a:rPr>
              <a:t>cát</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sỏi</a:t>
            </a:r>
            <a:endParaRPr lang="vi-VN" sz="4400" b="1" dirty="0">
              <a:ln w="0"/>
              <a:solidFill>
                <a:prstClr val="black"/>
              </a:solidFill>
              <a:latin typeface="Calibri" panose="020F0502020204030204" pitchFamily="34" charset="0"/>
              <a:cs typeface="Calibri" panose="020F0502020204030204" pitchFamily="34" charset="0"/>
            </a:endParaRPr>
          </a:p>
        </p:txBody>
      </p:sp>
      <p:pic>
        <p:nvPicPr>
          <p:cNvPr id="5122" name="Picture 2" descr="Giá thể là gì? Tìm hiểu về tất cả các loại giá thể - VuonXanh.com.vn">
            <a:extLst>
              <a:ext uri="{FF2B5EF4-FFF2-40B4-BE49-F238E27FC236}">
                <a16:creationId xmlns:a16="http://schemas.microsoft.com/office/drawing/2014/main" xmlns="" id="{D41D1F91-F2F6-AF4F-46BA-60E2C494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xmlns=""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Calibri" panose="020F0502020204030204" pitchFamily="34" charset="0"/>
                <a:cs typeface="Calibri" panose="020F0502020204030204" pitchFamily="34" charset="0"/>
              </a:rPr>
              <a:t>Đây</a:t>
            </a:r>
            <a:r>
              <a:rPr lang="en-US" sz="2800" b="1" dirty="0">
                <a:solidFill>
                  <a:srgbClr val="002060"/>
                </a:solidFill>
                <a:latin typeface="Calibri" panose="020F0502020204030204" pitchFamily="34" charset="0"/>
                <a:cs typeface="Calibri" panose="020F0502020204030204" pitchFamily="34" charset="0"/>
              </a:rPr>
              <a:t> l</a:t>
            </a:r>
            <a:r>
              <a:rPr lang="vi-VN" sz="2800" b="1" dirty="0">
                <a:solidFill>
                  <a:srgbClr val="002060"/>
                </a:solidFill>
                <a:latin typeface="Calibri" panose="020F0502020204030204" pitchFamily="34" charset="0"/>
                <a:cs typeface="Calibri" panose="020F0502020204030204" pitchFamily="34"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69F2A4F1-5210-B622-6E73-03282A890669}"/>
              </a:ext>
            </a:extLst>
          </p:cNvPr>
          <p:cNvSpPr/>
          <p:nvPr/>
        </p:nvSpPr>
        <p:spPr>
          <a:xfrm>
            <a:off x="6391656" y="1892808"/>
            <a:ext cx="5687568" cy="3986784"/>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Calibri" panose="020F0502020204030204" pitchFamily="34" charset="0"/>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a16="http://schemas.microsoft.com/office/drawing/2014/main" xmlns="" id="{0CBD9CBB-266E-9726-135B-7044E00F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13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Calibri" panose="020F0502020204030204" pitchFamily="34" charset="0"/>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a16="http://schemas.microsoft.com/office/drawing/2014/main" xmlns="" id="{A06DA779-2CF9-CA1E-AD28-15E0772F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43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xmlns=""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xmlns=""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a16="http://schemas.microsoft.com/office/drawing/2014/main" xmlns="" id="{E0E1E165-518D-D808-1625-615A2F5A2BE7}"/>
              </a:ext>
            </a:extLst>
          </p:cNvPr>
          <p:cNvPicPr>
            <a:picLocks noChangeAspect="1"/>
          </p:cNvPicPr>
          <p:nvPr/>
        </p:nvPicPr>
        <p:blipFill>
          <a:blip r:embed="rId5"/>
          <a:stretch>
            <a:fillRect/>
          </a:stretch>
        </p:blipFill>
        <p:spPr>
          <a:xfrm>
            <a:off x="5944562" y="2234434"/>
            <a:ext cx="4170025" cy="3017782"/>
          </a:xfrm>
          <a:prstGeom prst="rect">
            <a:avLst/>
          </a:prstGeom>
        </p:spPr>
      </p:pic>
    </p:spTree>
    <p:extLst>
      <p:ext uri="{BB962C8B-B14F-4D97-AF65-F5344CB8AC3E}">
        <p14:creationId xmlns:p14="http://schemas.microsoft.com/office/powerpoint/2010/main" val="176697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a16="http://schemas.microsoft.com/office/drawing/2014/main" xmlns=""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xmlns=""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Calibri" panose="020F0502020204030204" pitchFamily="34" charset="0"/>
                  <a:ea typeface="Times New Roman" panose="02020603050405020304" pitchFamily="18" charset="0"/>
                  <a:cs typeface="Calibri" panose="020F0502020204030204" pitchFamily="34" charset="0"/>
                </a:rPr>
                <a:t>C</a:t>
              </a:r>
              <a:r>
                <a:rPr lang="vi-VN" sz="3200" b="1" dirty="0">
                  <a:effectLst/>
                  <a:latin typeface="Calibri" panose="020F0502020204030204" pitchFamily="34" charset="0"/>
                  <a:ea typeface="Times New Roman" panose="02020603050405020304" pitchFamily="18" charset="0"/>
                  <a:cs typeface="Calibri" panose="020F0502020204030204" pitchFamily="34" charset="0"/>
                </a:rPr>
                <a:t>hia sẻ về những giá thể mà gia đình các em sử dụng ở nhà để trồng hoa, cây 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iá thể được sử dụng để trồng cây, hoa gì</a:t>
              </a:r>
              <a:r>
                <a:rPr lang="en-US" sz="3200" b="1"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ợi ích của những loại giá thể đó đối với chậu hoa, cây cảnh.</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9" name="Graphic 8">
            <a:extLst>
              <a:ext uri="{FF2B5EF4-FFF2-40B4-BE49-F238E27FC236}">
                <a16:creationId xmlns:a16="http://schemas.microsoft.com/office/drawing/2014/main" xmlns=""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3036570"/>
            <a:ext cx="2963075" cy="3618902"/>
          </a:xfrm>
          <a:prstGeom prst="rect">
            <a:avLst/>
          </a:prstGeom>
        </p:spPr>
      </p:pic>
    </p:spTree>
    <p:extLst>
      <p:ext uri="{BB962C8B-B14F-4D97-AF65-F5344CB8AC3E}">
        <p14:creationId xmlns:p14="http://schemas.microsoft.com/office/powerpoint/2010/main" val="328144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D8869B7-57D9-465B-9A9F-4EE4289A57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xmlns="" id="{211DCEA3-0ABC-4737-9909-BF4E345919D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xmlns="" id="{6DD43907-7C94-456B-9407-546FA5CD8CA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xmlns=""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xmlns=""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xmlns=""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xmlns=""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xmlns=""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xmlns=""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xmlns=""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xmlns=""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82858" y="-1536026"/>
            <a:ext cx="609600" cy="609600"/>
          </a:xfrm>
          <a:prstGeom prst="rect">
            <a:avLst/>
          </a:prstGeom>
        </p:spPr>
      </p:pic>
      <p:sp>
        <p:nvSpPr>
          <p:cNvPr id="11" name="文本框 21">
            <a:extLst>
              <a:ext uri="{FF2B5EF4-FFF2-40B4-BE49-F238E27FC236}">
                <a16:creationId xmlns:a16="http://schemas.microsoft.com/office/drawing/2014/main" xmlns="" id="{6F8D9392-0144-58A0-6F14-40983654076C}"/>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15">
            <a:extLst>
              <a:ext uri="{FF2B5EF4-FFF2-40B4-BE49-F238E27FC236}">
                <a16:creationId xmlns:a16="http://schemas.microsoft.com/office/drawing/2014/main" xmlns="" id="{5B7EC697-B86C-1E92-127C-ED911F5E373E}"/>
              </a:ext>
            </a:extLst>
          </p:cNvPr>
          <p:cNvPicPr>
            <a:picLocks noChangeAspect="1"/>
          </p:cNvPicPr>
          <p:nvPr/>
        </p:nvPicPr>
        <p:blipFill>
          <a:blip r:embed="rId17"/>
          <a:stretch>
            <a:fillRect/>
          </a:stretch>
        </p:blipFill>
        <p:spPr>
          <a:xfrm>
            <a:off x="2625873" y="1594649"/>
            <a:ext cx="6767147" cy="2322777"/>
          </a:xfrm>
          <a:prstGeom prst="rect">
            <a:avLst/>
          </a:prstGeom>
        </p:spPr>
      </p:pic>
      <p:pic>
        <p:nvPicPr>
          <p:cNvPr id="20" name="Picture 19">
            <a:extLst>
              <a:ext uri="{FF2B5EF4-FFF2-40B4-BE49-F238E27FC236}">
                <a16:creationId xmlns:a16="http://schemas.microsoft.com/office/drawing/2014/main" xmlns="" id="{763C2529-6139-AE14-6325-884989CA54BB}"/>
              </a:ext>
            </a:extLst>
          </p:cNvPr>
          <p:cNvPicPr>
            <a:picLocks noChangeAspect="1"/>
          </p:cNvPicPr>
          <p:nvPr/>
        </p:nvPicPr>
        <p:blipFill>
          <a:blip r:embed="rId18"/>
          <a:stretch>
            <a:fillRect/>
          </a:stretch>
        </p:blipFill>
        <p:spPr>
          <a:xfrm>
            <a:off x="4696032" y="907210"/>
            <a:ext cx="3237257" cy="749873"/>
          </a:xfrm>
          <a:prstGeom prst="rect">
            <a:avLst/>
          </a:prstGeom>
        </p:spPr>
      </p:pic>
      <p:sp>
        <p:nvSpPr>
          <p:cNvPr id="21" name="TextBox 20">
            <a:extLst>
              <a:ext uri="{FF2B5EF4-FFF2-40B4-BE49-F238E27FC236}">
                <a16:creationId xmlns:a16="http://schemas.microsoft.com/office/drawing/2014/main" xmlns="" id="{6B03FFEB-7B96-F6F8-EB60-CE9A585DF99C}"/>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67443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5"/>
                                        </p:tgtEl>
                                        <p:attrNameLst>
                                          <p:attrName>r</p:attrName>
                                        </p:attrNameLst>
                                      </p:cBhvr>
                                    </p:animRot>
                                    <p:animRot by="-240000">
                                      <p:cBhvr>
                                        <p:cTn id="9" dur="600" fill="hold">
                                          <p:stCondLst>
                                            <p:cond delay="600"/>
                                          </p:stCondLst>
                                        </p:cTn>
                                        <p:tgtEl>
                                          <p:spTgt spid="5"/>
                                        </p:tgtEl>
                                        <p:attrNameLst>
                                          <p:attrName>r</p:attrName>
                                        </p:attrNameLst>
                                      </p:cBhvr>
                                    </p:animRot>
                                    <p:animRot by="240000">
                                      <p:cBhvr>
                                        <p:cTn id="10" dur="600" fill="hold">
                                          <p:stCondLst>
                                            <p:cond delay="1200"/>
                                          </p:stCondLst>
                                        </p:cTn>
                                        <p:tgtEl>
                                          <p:spTgt spid="5"/>
                                        </p:tgtEl>
                                        <p:attrNameLst>
                                          <p:attrName>r</p:attrName>
                                        </p:attrNameLst>
                                      </p:cBhvr>
                                    </p:animRot>
                                    <p:animRot by="-240000">
                                      <p:cBhvr>
                                        <p:cTn id="11" dur="600" fill="hold">
                                          <p:stCondLst>
                                            <p:cond delay="1800"/>
                                          </p:stCondLst>
                                        </p:cTn>
                                        <p:tgtEl>
                                          <p:spTgt spid="5"/>
                                        </p:tgtEl>
                                        <p:attrNameLst>
                                          <p:attrName>r</p:attrName>
                                        </p:attrNameLst>
                                      </p:cBhvr>
                                    </p:animRot>
                                    <p:animRot by="120000">
                                      <p:cBhvr>
                                        <p:cTn id="12" dur="600" fill="hold">
                                          <p:stCondLst>
                                            <p:cond delay="2400"/>
                                          </p:stCondLst>
                                        </p:cTn>
                                        <p:tgtEl>
                                          <p:spTgt spid="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7"/>
                                        </p:tgtEl>
                                        <p:attrNameLst>
                                          <p:attrName>r</p:attrName>
                                        </p:attrNameLst>
                                      </p:cBhvr>
                                    </p:animRot>
                                    <p:animRot by="-240000">
                                      <p:cBhvr>
                                        <p:cTn id="15" dur="600" fill="hold">
                                          <p:stCondLst>
                                            <p:cond delay="600"/>
                                          </p:stCondLst>
                                        </p:cTn>
                                        <p:tgtEl>
                                          <p:spTgt spid="7"/>
                                        </p:tgtEl>
                                        <p:attrNameLst>
                                          <p:attrName>r</p:attrName>
                                        </p:attrNameLst>
                                      </p:cBhvr>
                                    </p:animRot>
                                    <p:animRot by="240000">
                                      <p:cBhvr>
                                        <p:cTn id="16" dur="600" fill="hold">
                                          <p:stCondLst>
                                            <p:cond delay="1200"/>
                                          </p:stCondLst>
                                        </p:cTn>
                                        <p:tgtEl>
                                          <p:spTgt spid="7"/>
                                        </p:tgtEl>
                                        <p:attrNameLst>
                                          <p:attrName>r</p:attrName>
                                        </p:attrNameLst>
                                      </p:cBhvr>
                                    </p:animRot>
                                    <p:animRot by="-240000">
                                      <p:cBhvr>
                                        <p:cTn id="17" dur="600" fill="hold">
                                          <p:stCondLst>
                                            <p:cond delay="1800"/>
                                          </p:stCondLst>
                                        </p:cTn>
                                        <p:tgtEl>
                                          <p:spTgt spid="7"/>
                                        </p:tgtEl>
                                        <p:attrNameLst>
                                          <p:attrName>r</p:attrName>
                                        </p:attrNameLst>
                                      </p:cBhvr>
                                    </p:animRot>
                                    <p:animRot by="120000">
                                      <p:cBhvr>
                                        <p:cTn id="18" dur="600" fill="hold">
                                          <p:stCondLst>
                                            <p:cond delay="2400"/>
                                          </p:stCondLst>
                                        </p:cTn>
                                        <p:tgtEl>
                                          <p:spTgt spid="7"/>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0-#ppt_w/2"/>
                                          </p:val>
                                        </p:tav>
                                        <p:tav tm="100000">
                                          <p:val>
                                            <p:strVal val="#ppt_x"/>
                                          </p:val>
                                        </p:tav>
                                      </p:tavLst>
                                    </p:anim>
                                    <p:anim calcmode="lin" valueType="num">
                                      <p:cBhvr additive="base">
                                        <p:cTn id="22" dur="12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250" fill="hold"/>
                                        <p:tgtEl>
                                          <p:spTgt spid="17"/>
                                        </p:tgtEl>
                                        <p:attrNameLst>
                                          <p:attrName>ppt_x</p:attrName>
                                        </p:attrNameLst>
                                      </p:cBhvr>
                                      <p:tavLst>
                                        <p:tav tm="0">
                                          <p:val>
                                            <p:strVal val="1+#ppt_w/2"/>
                                          </p:val>
                                        </p:tav>
                                        <p:tav tm="100000">
                                          <p:val>
                                            <p:strVal val="#ppt_x"/>
                                          </p:val>
                                        </p:tav>
                                      </p:tavLst>
                                    </p:anim>
                                    <p:anim calcmode="lin" valueType="num">
                                      <p:cBhvr additive="base">
                                        <p:cTn id="26" dur="1250" fill="hold"/>
                                        <p:tgtEl>
                                          <p:spTgt spid="17"/>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500"/>
                                        <p:tgtEl>
                                          <p:spTgt spid="14"/>
                                        </p:tgtEl>
                                      </p:cBhvr>
                                    </p:animEffect>
                                    <p:anim calcmode="lin" valueType="num">
                                      <p:cBhvr>
                                        <p:cTn id="30" dur="1500" fill="hold"/>
                                        <p:tgtEl>
                                          <p:spTgt spid="14"/>
                                        </p:tgtEl>
                                        <p:attrNameLst>
                                          <p:attrName>ppt_x</p:attrName>
                                        </p:attrNameLst>
                                      </p:cBhvr>
                                      <p:tavLst>
                                        <p:tav tm="0">
                                          <p:val>
                                            <p:strVal val="#ppt_x"/>
                                          </p:val>
                                        </p:tav>
                                        <p:tav tm="100000">
                                          <p:val>
                                            <p:strVal val="#ppt_x"/>
                                          </p:val>
                                        </p:tav>
                                      </p:tavLst>
                                    </p:anim>
                                    <p:anim calcmode="lin" valueType="num">
                                      <p:cBhvr>
                                        <p:cTn id="31" dur="1500" fill="hold"/>
                                        <p:tgtEl>
                                          <p:spTgt spid="14"/>
                                        </p:tgtEl>
                                        <p:attrNameLst>
                                          <p:attrName>ppt_y</p:attrName>
                                        </p:attrNameLst>
                                      </p:cBhvr>
                                      <p:tavLst>
                                        <p:tav tm="0">
                                          <p:val>
                                            <p:strVal val="#ppt_y+.1"/>
                                          </p:val>
                                        </p:tav>
                                        <p:tav tm="100000">
                                          <p:val>
                                            <p:strVal val="#ppt_y"/>
                                          </p:val>
                                        </p:tav>
                                      </p:tavLst>
                                    </p:anim>
                                  </p:childTnLst>
                                </p:cTn>
                              </p:par>
                              <p:par>
                                <p:cTn id="32" presetID="50" presetClass="entr" presetSubtype="0" decel="10000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3"/>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remove" display="0">
                  <p:stCondLst>
                    <p:cond delay="indefinite"/>
                  </p:stCondLst>
                  <p:endCondLst>
                    <p:cond evt="onStopAudio" delay="0">
                      <p:tgtEl>
                        <p:sldTgt/>
                      </p:tgtEl>
                    </p:cond>
                  </p:endCondLst>
                </p:cTn>
                <p:tgtEl>
                  <p:spTgt spid="9"/>
                </p:tgtEl>
              </p:cMediaNode>
            </p:audio>
          </p:childTnLst>
        </p:cTn>
      </p:par>
    </p:tnLst>
    <p:bldLst>
      <p:bldP spid="11"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xmlns="" id="{939EB309-3CE8-9DA4-1465-4F15C813499E}"/>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xmlns="" id="{C181BA7C-73F6-D28B-DF8F-857B46DE4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xmlns="" id="{D6BA2007-2EF8-D109-D8E7-ED074E352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xmlns="" id="{F1F8DE0A-981A-C0D3-7A30-C2ADAD45F8D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xmlns="" id="{A2963A29-C906-CA6A-5776-A663C62BA180}"/>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xmlns="" id="{96FD7032-9E17-E4F3-9BA5-7CB417BB4107}"/>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xmlns="" id="{5220CB30-8FE4-A588-F7EB-589866120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xmlns="" id="{00DEFD50-C162-F4CD-F635-ED344EB17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0" name="任意多边形: 形状 40">
            <a:extLst>
              <a:ext uri="{FF2B5EF4-FFF2-40B4-BE49-F238E27FC236}">
                <a16:creationId xmlns:a16="http://schemas.microsoft.com/office/drawing/2014/main" xmlns="" id="{993E4F2A-3550-2142-044B-CE781BE852D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a:extLst>
              <a:ext uri="{FF2B5EF4-FFF2-40B4-BE49-F238E27FC236}">
                <a16:creationId xmlns:a16="http://schemas.microsoft.com/office/drawing/2014/main" xmlns="" id="{EE6123EA-D35F-D8C7-44B8-18354302C22F}"/>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xmlns="" id="{04244EA7-1AB2-7405-BC5C-833310591C39}"/>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xmlns="" id="{C585C8D7-A0FA-CD6F-0D67-B8DA5F88E7E9}"/>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xmlns="" id="{BCF7C14B-C377-B28A-CDC5-DBEB5638F10D}"/>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xmlns="" id="{C7B0F25F-9CD7-E4B5-00BD-B47F3DCBB5F8}"/>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A32419DC-0B0F-7E7C-7A4D-62D8775888CD}"/>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xmlns="" id="{C4399CAA-4C44-7122-9B57-79F9126BFFBB}"/>
              </a:ext>
            </a:extLst>
          </p:cNvPr>
          <p:cNvSpPr txBox="1"/>
          <p:nvPr/>
        </p:nvSpPr>
        <p:spPr>
          <a:xfrm>
            <a:off x="2156874" y="500049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xmlns="" id="{0A9F2802-8994-DF28-71B1-819910C56234}"/>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19" name="Picture 18">
            <a:extLst>
              <a:ext uri="{FF2B5EF4-FFF2-40B4-BE49-F238E27FC236}">
                <a16:creationId xmlns:a16="http://schemas.microsoft.com/office/drawing/2014/main" xmlns="" id="{2D480DAE-BAC8-391F-2E15-7D989645E49D}"/>
              </a:ext>
            </a:extLst>
          </p:cNvPr>
          <p:cNvPicPr>
            <a:picLocks noChangeAspect="1"/>
          </p:cNvPicPr>
          <p:nvPr/>
        </p:nvPicPr>
        <p:blipFill>
          <a:blip r:embed="rId8"/>
          <a:stretch>
            <a:fillRect/>
          </a:stretch>
        </p:blipFill>
        <p:spPr>
          <a:xfrm>
            <a:off x="3256268" y="269208"/>
            <a:ext cx="6090432" cy="1018120"/>
          </a:xfrm>
          <a:prstGeom prst="rect">
            <a:avLst/>
          </a:prstGeom>
        </p:spPr>
      </p:pic>
    </p:spTree>
    <p:extLst>
      <p:ext uri="{BB962C8B-B14F-4D97-AF65-F5344CB8AC3E}">
        <p14:creationId xmlns:p14="http://schemas.microsoft.com/office/powerpoint/2010/main" val="191335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500"/>
                                        <p:tgtEl>
                                          <p:spTgt spid="13">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p:bldP spid="13" grpId="0" uiExpand="1" build="p"/>
      <p:bldP spid="15" grpId="0" uiExpand="1" build="p"/>
      <p:bldP spid="1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D8869B7-57D9-465B-9A9F-4EE4289A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xmlns="" id="{211DCEA3-0ABC-4737-9909-BF4E345919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xmlns="" id="{6DD43907-7C94-456B-9407-546FA5CD8C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xmlns=""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xmlns=""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xmlns=""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xmlns=""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xmlns=""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xmlns=""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xmlns=""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Picture 8">
            <a:extLst>
              <a:ext uri="{FF2B5EF4-FFF2-40B4-BE49-F238E27FC236}">
                <a16:creationId xmlns:a16="http://schemas.microsoft.com/office/drawing/2014/main" xmlns="" id="{F39005E9-6CFE-CD5C-2F40-CFB03F898B80}"/>
              </a:ext>
            </a:extLst>
          </p:cNvPr>
          <p:cNvPicPr>
            <a:picLocks noChangeAspect="1"/>
          </p:cNvPicPr>
          <p:nvPr/>
        </p:nvPicPr>
        <p:blipFill>
          <a:blip r:embed="rId14"/>
          <a:stretch>
            <a:fillRect/>
          </a:stretch>
        </p:blipFill>
        <p:spPr>
          <a:xfrm>
            <a:off x="2769529" y="1480580"/>
            <a:ext cx="7090263" cy="2347163"/>
          </a:xfrm>
          <a:prstGeom prst="rect">
            <a:avLst/>
          </a:prstGeom>
        </p:spPr>
      </p:pic>
    </p:spTree>
    <p:extLst>
      <p:ext uri="{BB962C8B-B14F-4D97-AF65-F5344CB8AC3E}">
        <p14:creationId xmlns:p14="http://schemas.microsoft.com/office/powerpoint/2010/main" val="211314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anim calcmode="lin" valueType="num">
                                      <p:cBhvr>
                                        <p:cTn id="28" dur="1500" fill="hold"/>
                                        <p:tgtEl>
                                          <p:spTgt spid="14"/>
                                        </p:tgtEl>
                                        <p:attrNameLst>
                                          <p:attrName>ppt_x</p:attrName>
                                        </p:attrNameLst>
                                      </p:cBhvr>
                                      <p:tavLst>
                                        <p:tav tm="0">
                                          <p:val>
                                            <p:strVal val="#ppt_x"/>
                                          </p:val>
                                        </p:tav>
                                        <p:tav tm="100000">
                                          <p:val>
                                            <p:strVal val="#ppt_x"/>
                                          </p:val>
                                        </p:tav>
                                      </p:tavLst>
                                    </p:anim>
                                    <p:anim calcmode="lin" valueType="num">
                                      <p:cBhvr>
                                        <p:cTn id="2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and child planting a plant&#10;&#10;Description automatically generated">
            <a:extLst>
              <a:ext uri="{FF2B5EF4-FFF2-40B4-BE49-F238E27FC236}">
                <a16:creationId xmlns:a16="http://schemas.microsoft.com/office/drawing/2014/main" xmlns="" id="{08385F70-F5F8-14CD-9B02-8DE691BE4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7" y="1838326"/>
            <a:ext cx="6496050" cy="6496050"/>
          </a:xfrm>
          <a:prstGeom prst="rect">
            <a:avLst/>
          </a:prstGeom>
        </p:spPr>
      </p:pic>
      <p:pic>
        <p:nvPicPr>
          <p:cNvPr id="4" name="Picture 3">
            <a:extLst>
              <a:ext uri="{FF2B5EF4-FFF2-40B4-BE49-F238E27FC236}">
                <a16:creationId xmlns:a16="http://schemas.microsoft.com/office/drawing/2014/main" xmlns="" id="{4E1AB284-0682-E826-C26A-096E09C24CAD}"/>
              </a:ext>
            </a:extLst>
          </p:cNvPr>
          <p:cNvPicPr>
            <a:picLocks noChangeAspect="1"/>
          </p:cNvPicPr>
          <p:nvPr/>
        </p:nvPicPr>
        <p:blipFill>
          <a:blip r:embed="rId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20628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rồng cây">
            <a:hlinkClick r:id="" action="ppaction://media"/>
            <a:extLst>
              <a:ext uri="{FF2B5EF4-FFF2-40B4-BE49-F238E27FC236}">
                <a16:creationId xmlns:a16="http://schemas.microsoft.com/office/drawing/2014/main" xmlns="" id="{7EBB4834-BA12-F341-2696-7C1E95ECA4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28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1606EE1-4FC6-4E46-9079-5321269578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076" y="1237121"/>
            <a:ext cx="3959374" cy="5395822"/>
          </a:xfrm>
          <a:prstGeom prst="rect">
            <a:avLst/>
          </a:prstGeom>
        </p:spPr>
      </p:pic>
      <p:pic>
        <p:nvPicPr>
          <p:cNvPr id="7" name="图片 6">
            <a:extLst>
              <a:ext uri="{FF2B5EF4-FFF2-40B4-BE49-F238E27FC236}">
                <a16:creationId xmlns:a16="http://schemas.microsoft.com/office/drawing/2014/main" xmlns="" id="{7F0DC28D-D67A-4F15-9C1D-99F174594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6" name="Picture 5">
            <a:extLst>
              <a:ext uri="{FF2B5EF4-FFF2-40B4-BE49-F238E27FC236}">
                <a16:creationId xmlns:a16="http://schemas.microsoft.com/office/drawing/2014/main" xmlns="" id="{A0537322-C0D6-F97F-9091-F3651530D96A}"/>
              </a:ext>
            </a:extLst>
          </p:cNvPr>
          <p:cNvPicPr>
            <a:picLocks noChangeAspect="1"/>
          </p:cNvPicPr>
          <p:nvPr/>
        </p:nvPicPr>
        <p:blipFill>
          <a:blip r:embed="rId4"/>
          <a:stretch>
            <a:fillRect/>
          </a:stretch>
        </p:blipFill>
        <p:spPr>
          <a:xfrm>
            <a:off x="1221584" y="1111284"/>
            <a:ext cx="6529382" cy="2139881"/>
          </a:xfrm>
          <a:prstGeom prst="rect">
            <a:avLst/>
          </a:prstGeom>
        </p:spPr>
      </p:pic>
    </p:spTree>
    <p:extLst>
      <p:ext uri="{BB962C8B-B14F-4D97-AF65-F5344CB8AC3E}">
        <p14:creationId xmlns:p14="http://schemas.microsoft.com/office/powerpoint/2010/main" val="33320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fmla="#ppt_w*sin(2.5*pi*$)">
                                          <p:val>
                                            <p:fltVal val="0"/>
                                          </p:val>
                                        </p:tav>
                                        <p:tav tm="100000">
                                          <p:val>
                                            <p:fltVal val="1"/>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3036570"/>
            <a:ext cx="2963075" cy="3618902"/>
          </a:xfrm>
          <a:prstGeom prst="rect">
            <a:avLst/>
          </a:prstGeom>
        </p:spPr>
      </p:pic>
      <p:pic>
        <p:nvPicPr>
          <p:cNvPr id="2" name="图片 23">
            <a:extLst>
              <a:ext uri="{FF2B5EF4-FFF2-40B4-BE49-F238E27FC236}">
                <a16:creationId xmlns:a16="http://schemas.microsoft.com/office/drawing/2014/main" xmlns="" id="{3A50E1AE-380C-76F8-2876-2A2C037A39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a16="http://schemas.microsoft.com/office/drawing/2014/main" xmlns=""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32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a16="http://schemas.microsoft.com/office/drawing/2014/main" xmlns=""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a16="http://schemas.microsoft.com/office/drawing/2014/main" xmlns=""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xmlns="" id="{5819754A-5CBD-44D7-A011-A7EDE3E9DA51}"/>
              </a:ext>
            </a:extLst>
          </p:cNvPr>
          <p:cNvSpPr txBox="1"/>
          <p:nvPr/>
        </p:nvSpPr>
        <p:spPr>
          <a:xfrm>
            <a:off x="2744777" y="2084198"/>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a16="http://schemas.microsoft.com/office/drawing/2014/main" xmlns="" id="{D4E803E5-7501-4283-902C-6FD6E3780563}"/>
              </a:ext>
            </a:extLst>
          </p:cNvPr>
          <p:cNvSpPr txBox="1"/>
          <p:nvPr/>
        </p:nvSpPr>
        <p:spPr>
          <a:xfrm>
            <a:off x="1571625" y="3439476"/>
            <a:ext cx="7648575" cy="2308324"/>
          </a:xfrm>
          <a:prstGeom prst="rect">
            <a:avLst/>
          </a:prstGeom>
          <a:noFill/>
        </p:spPr>
        <p:txBody>
          <a:bodyPr wrap="square" rtlCol="0">
            <a:spAutoFit/>
          </a:bodyPr>
          <a:lstStyle/>
          <a:p>
            <a:pPr lvl="0" algn="just"/>
            <a:r>
              <a:rPr lang="vi-VN" altLang="zh-CN" sz="3600" b="1" dirty="0">
                <a:solidFill>
                  <a:srgbClr val="FF0000"/>
                </a:solidFill>
                <a:latin typeface="Calibri" panose="020F0502020204030204" pitchFamily="34" charset="0"/>
                <a:ea typeface="思源黑体 CN Bold" panose="020B0800000000000000" pitchFamily="34" charset="-122"/>
                <a:cs typeface="Calibri" panose="020F0502020204030204" pitchFamily="34" charset="0"/>
              </a:rPr>
              <a:t>Giá 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a16="http://schemas.microsoft.com/office/drawing/2014/main" xmlns="" id="{C47D6A07-2381-4304-A8BF-382E8E106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a16="http://schemas.microsoft.com/office/drawing/2014/main" xmlns="" id="{40031584-F43B-48B7-8AC2-7370BDABC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62"/>
          <a:stretch/>
        </p:blipFill>
        <p:spPr>
          <a:xfrm flipH="1">
            <a:off x="1390530" y="1830743"/>
            <a:ext cx="1245348" cy="1454091"/>
          </a:xfrm>
          <a:prstGeom prst="rect">
            <a:avLst/>
          </a:prstGeom>
        </p:spPr>
      </p:pic>
    </p:spTree>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Calibri" panose="020F0502020204030204" pitchFamily="34" charset="0"/>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xmlns=""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1.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xơ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dừa</a:t>
            </a:r>
            <a:endParaRPr lang="en-US" sz="2800" b="1"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0F0CF8A6-4E44-579D-5B6B-0A08209E6AAE}"/>
              </a:ext>
            </a:extLst>
          </p:cNvPr>
          <p:cNvSpPr/>
          <p:nvPr/>
        </p:nvSpPr>
        <p:spPr>
          <a:xfrm>
            <a:off x="6362700" y="1438276"/>
            <a:ext cx="3648075"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2.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trấu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hun</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215E5E20-BC84-CB46-3B12-11161BEEA1B8}"/>
              </a:ext>
            </a:extLst>
          </p:cNvPr>
          <p:cNvSpPr/>
          <p:nvPr/>
        </p:nvSpPr>
        <p:spPr>
          <a:xfrm>
            <a:off x="1857375" y="2333626"/>
            <a:ext cx="3609975"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3.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mùn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cưa</a:t>
            </a:r>
            <a:endParaRPr lang="en-US" sz="2800" b="1" dirty="0">
              <a:solidFill>
                <a:schemeClr val="tx1"/>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xmlns="" id="{F6540EFE-606E-EAC9-90FE-6E8FDC48D806}"/>
              </a:ext>
            </a:extLst>
          </p:cNvPr>
          <p:cNvSpPr/>
          <p:nvPr/>
        </p:nvSpPr>
        <p:spPr>
          <a:xfrm>
            <a:off x="6372225" y="2295526"/>
            <a:ext cx="3609975"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4.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hỗn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hợp</a:t>
            </a:r>
            <a:endParaRPr lang="en-US" sz="2800" b="1" dirty="0">
              <a:solidFill>
                <a:schemeClr val="tx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xmlns="" id="{5550A18B-B865-7F2A-B8F2-B57090E1255C}"/>
              </a:ext>
            </a:extLst>
          </p:cNvPr>
          <p:cNvPicPr>
            <a:picLocks noChangeAspect="1"/>
          </p:cNvPicPr>
          <p:nvPr/>
        </p:nvPicPr>
        <p:blipFill>
          <a:blip r:embed="rId2"/>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01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rPr>
              <a:t>Giá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thể</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xơ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dừ</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a</a:t>
            </a:r>
            <a:endParaRPr kumimoji="0" lang="en-US" sz="4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Xử lý giá thể xơ dừa trồng rau mầm, rau sạch đúng kỹ thuật">
            <a:extLst>
              <a:ext uri="{FF2B5EF4-FFF2-40B4-BE49-F238E27FC236}">
                <a16:creationId xmlns:a16="http://schemas.microsoft.com/office/drawing/2014/main" xmlns="" id="{DC12060C-A88A-5340-A870-3CC45DBC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a16="http://schemas.microsoft.com/office/drawing/2014/main" xmlns="" id="{3DC4C616-04D9-B3D1-8F54-E43942E1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48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371</Words>
  <Application>Microsoft Office PowerPoint</Application>
  <PresentationFormat>Custom</PresentationFormat>
  <Paragraphs>34</Paragraphs>
  <Slides>21</Slides>
  <Notes>0</Notes>
  <HiddenSlides>0</HiddenSlides>
  <MMClips>2</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23</cp:revision>
  <dcterms:created xsi:type="dcterms:W3CDTF">2023-08-07T23:31:29Z</dcterms:created>
  <dcterms:modified xsi:type="dcterms:W3CDTF">2025-12-20T02:29:42Z</dcterms:modified>
</cp:coreProperties>
</file>