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17"/>
  </p:notesMasterIdLst>
  <p:sldIdLst>
    <p:sldId id="275" r:id="rId3"/>
    <p:sldId id="291" r:id="rId4"/>
    <p:sldId id="511" r:id="rId5"/>
    <p:sldId id="324" r:id="rId6"/>
    <p:sldId id="501" r:id="rId7"/>
    <p:sldId id="497" r:id="rId8"/>
    <p:sldId id="500" r:id="rId9"/>
    <p:sldId id="502" r:id="rId10"/>
    <p:sldId id="503" r:id="rId11"/>
    <p:sldId id="504" r:id="rId12"/>
    <p:sldId id="505" r:id="rId13"/>
    <p:sldId id="506" r:id="rId14"/>
    <p:sldId id="512" r:id="rId15"/>
    <p:sldId id="5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9" d="100"/>
          <a:sy n="109" d="100"/>
        </p:scale>
        <p:origin x="12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4969F-8F65-48F1-BB6A-4A89DB7029DA}" type="datetimeFigureOut">
              <a:rPr lang="en-US" smtClean="0"/>
              <a:t>20/12/2025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4C4A4-FA71-46B1-B652-82DBE7FD6869}" type="slidenum">
              <a:rPr lang="en-US" smtClean="0"/>
              <a:t>‹#›</a:t>
            </a:fld>
            <a:endParaRPr lang="en-US"/>
          </a:p>
        </p:txBody>
      </p:sp>
    </p:spTree>
    <p:extLst>
      <p:ext uri="{BB962C8B-B14F-4D97-AF65-F5344CB8AC3E}">
        <p14:creationId xmlns:p14="http://schemas.microsoft.com/office/powerpoint/2010/main" val="409219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9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F444C4A4-FA71-46B1-B652-82DBE7FD6869}" type="slidenum">
              <a:rPr lang="en-US" smtClean="0"/>
              <a:t>2</a:t>
            </a:fld>
            <a:endParaRPr lang="en-US"/>
          </a:p>
        </p:txBody>
      </p:sp>
    </p:spTree>
    <p:extLst>
      <p:ext uri="{BB962C8B-B14F-4D97-AF65-F5344CB8AC3E}">
        <p14:creationId xmlns:p14="http://schemas.microsoft.com/office/powerpoint/2010/main" val="369363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824D8-8F7F-E3F7-FA26-7BB97BF69E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02796-BD16-75CE-27F3-A23209D51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13F3F8-AA2D-EB0C-E028-E15ADCCD51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A659F4-2FDB-2264-8E56-7D481A16EC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94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F444C4A4-FA71-46B1-B652-82DBE7FD6869}" type="slidenum">
              <a:rPr lang="en-US" smtClean="0"/>
              <a:t>4</a:t>
            </a:fld>
            <a:endParaRPr lang="en-US"/>
          </a:p>
        </p:txBody>
      </p:sp>
    </p:spTree>
    <p:extLst>
      <p:ext uri="{BB962C8B-B14F-4D97-AF65-F5344CB8AC3E}">
        <p14:creationId xmlns:p14="http://schemas.microsoft.com/office/powerpoint/2010/main" val="311041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4F0A0-ADFC-5A13-5485-0DD73DEFA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3EA7D-4CD1-9E70-F2EF-8201CD339B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87F391-321A-3367-366A-6E67E15CEA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916A65-6C07-5C44-8317-5D52B1152E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028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2025/12/20</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2201968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2025/12/20</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718090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2025/12/20</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0160693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2025/12/20</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69515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57926903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9839235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1026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663844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302086717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2565733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4904123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2025/12/20</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366816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93955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82406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3980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2815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6955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7124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395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45638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5140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50121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2025/12/20</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7626284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38274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76422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0989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461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05635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04606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54307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24152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362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2025/12/20</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9812004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2025/12/20</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2423929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2025/12/20</a:t>
            </a:fld>
            <a:endParaRPr lang="zh-CN" altLang="en-US"/>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4641872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2025/12/20</a:t>
            </a:fld>
            <a:endParaRPr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4757816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2025/12/20</a:t>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9267190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2025/12/20</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98531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8ADEB195-DBC7-114E-D630-42E8EC95CAE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815664" y="0"/>
            <a:ext cx="1590050" cy="1590050"/>
          </a:xfrm>
          <a:prstGeom prst="rect">
            <a:avLst/>
          </a:prstGeom>
        </p:spPr>
      </p:pic>
    </p:spTree>
    <p:extLst>
      <p:ext uri="{BB962C8B-B14F-4D97-AF65-F5344CB8AC3E}">
        <p14:creationId xmlns:p14="http://schemas.microsoft.com/office/powerpoint/2010/main" val="1649044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ctr" defTabSz="1219200" rtl="0" eaLnBrk="1" latinLnBrk="0" hangingPunct="1">
        <a:spcBef>
          <a:spcPct val="0"/>
        </a:spcBef>
        <a:buNone/>
        <a:defRPr sz="5865"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思源黑体 CN Bold" panose="020B0800000000000000" pitchFamily="34"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思源黑体 CN Bold" panose="020B0800000000000000" pitchFamily="34"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思源黑体 CN Bold" panose="020B0800000000000000" pitchFamily="34"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79280AC-BEDA-4335-BB48-219AF60D59D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descr="A round pink circle with white text and a black background&#10;&#10;AI-generated content may be incorrect.">
            <a:extLst>
              <a:ext uri="{FF2B5EF4-FFF2-40B4-BE49-F238E27FC236}">
                <a16:creationId xmlns:a16="http://schemas.microsoft.com/office/drawing/2014/main" id="{3F1FAA95-161F-BEE0-F646-D09E4793FD8C}"/>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815664" y="0"/>
            <a:ext cx="1590050" cy="1590050"/>
          </a:xfrm>
          <a:prstGeom prst="rect">
            <a:avLst/>
          </a:prstGeom>
        </p:spPr>
      </p:pic>
    </p:spTree>
    <p:extLst>
      <p:ext uri="{BB962C8B-B14F-4D97-AF65-F5344CB8AC3E}">
        <p14:creationId xmlns:p14="http://schemas.microsoft.com/office/powerpoint/2010/main" val="263495122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emf"/><Relationship Id="rId2" Type="http://schemas.openxmlformats.org/officeDocument/2006/relationships/image" Target="../media/image3.png"/><Relationship Id="rId1" Type="http://schemas.openxmlformats.org/officeDocument/2006/relationships/slideLayout" Target="../slideLayouts/slideLayout38.xml"/><Relationship Id="rId6" Type="http://schemas.openxmlformats.org/officeDocument/2006/relationships/image" Target="../media/image16.emf"/><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emf"/><Relationship Id="rId2" Type="http://schemas.openxmlformats.org/officeDocument/2006/relationships/image" Target="../media/image3.png"/><Relationship Id="rId1" Type="http://schemas.openxmlformats.org/officeDocument/2006/relationships/slideLayout" Target="../slideLayouts/slideLayout38.xml"/><Relationship Id="rId6" Type="http://schemas.openxmlformats.org/officeDocument/2006/relationships/image" Target="../media/image16.emf"/><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svg"/><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svg"/><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svg"/><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18" name="Picture 17">
            <a:extLst>
              <a:ext uri="{FF2B5EF4-FFF2-40B4-BE49-F238E27FC236}">
                <a16:creationId xmlns:a16="http://schemas.microsoft.com/office/drawing/2014/main" id="{5D4D3C31-C35B-C8E9-0AD3-2F821F6C1403}"/>
              </a:ext>
            </a:extLst>
          </p:cNvPr>
          <p:cNvPicPr>
            <a:picLocks noChangeAspect="1"/>
          </p:cNvPicPr>
          <p:nvPr/>
        </p:nvPicPr>
        <p:blipFill>
          <a:blip r:embed="rId8"/>
          <a:stretch>
            <a:fillRect/>
          </a:stretch>
        </p:blipFill>
        <p:spPr>
          <a:xfrm>
            <a:off x="5135772" y="327868"/>
            <a:ext cx="1353429" cy="1322947"/>
          </a:xfrm>
          <a:prstGeom prst="rect">
            <a:avLst/>
          </a:prstGeom>
        </p:spPr>
      </p:pic>
      <p:pic>
        <p:nvPicPr>
          <p:cNvPr id="19" name="Picture 18">
            <a:extLst>
              <a:ext uri="{FF2B5EF4-FFF2-40B4-BE49-F238E27FC236}">
                <a16:creationId xmlns:a16="http://schemas.microsoft.com/office/drawing/2014/main" id="{53389A76-2A53-AC56-2D95-9B31A81BF008}"/>
              </a:ext>
            </a:extLst>
          </p:cNvPr>
          <p:cNvPicPr>
            <a:picLocks noChangeAspect="1"/>
          </p:cNvPicPr>
          <p:nvPr/>
        </p:nvPicPr>
        <p:blipFill rotWithShape="1">
          <a:blip r:embed="rId9"/>
          <a:srcRect l="8432" r="7434" b="24976"/>
          <a:stretch/>
        </p:blipFill>
        <p:spPr>
          <a:xfrm>
            <a:off x="1755227" y="1061085"/>
            <a:ext cx="8776139" cy="2511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733933" y="1976718"/>
            <a:ext cx="3829557" cy="4881282"/>
          </a:xfrm>
          <a:prstGeom prst="rect">
            <a:avLst/>
          </a:prstGeom>
        </p:spPr>
      </p:pic>
      <p:pic>
        <p:nvPicPr>
          <p:cNvPr id="29" name="图片 37">
            <a:extLst>
              <a:ext uri="{FF2B5EF4-FFF2-40B4-BE49-F238E27FC236}">
                <a16:creationId xmlns:a16="http://schemas.microsoft.com/office/drawing/2014/main" id="{C4C16444-6FD3-75FF-168E-F58C2EFE81D1}"/>
              </a:ext>
            </a:extLst>
          </p:cNvPr>
          <p:cNvPicPr>
            <a:picLocks noChangeAspect="1"/>
          </p:cNvPicPr>
          <p:nvPr/>
        </p:nvPicPr>
        <p:blipFill>
          <a:blip r:embed="rId6"/>
          <a:stretch>
            <a:fillRect/>
          </a:stretch>
        </p:blipFill>
        <p:spPr>
          <a:xfrm>
            <a:off x="9566368" y="3054581"/>
            <a:ext cx="551250" cy="2621250"/>
          </a:xfrm>
          <a:prstGeom prst="rect">
            <a:avLst/>
          </a:prstGeom>
        </p:spPr>
      </p:pic>
      <p:grpSp>
        <p:nvGrpSpPr>
          <p:cNvPr id="30" name="Group 29">
            <a:extLst>
              <a:ext uri="{FF2B5EF4-FFF2-40B4-BE49-F238E27FC236}">
                <a16:creationId xmlns:a16="http://schemas.microsoft.com/office/drawing/2014/main" id="{8BE900B8-AD74-3EFD-89AC-97481E986DB5}"/>
              </a:ext>
            </a:extLst>
          </p:cNvPr>
          <p:cNvGrpSpPr/>
          <p:nvPr/>
        </p:nvGrpSpPr>
        <p:grpSpPr>
          <a:xfrm>
            <a:off x="2841757" y="781234"/>
            <a:ext cx="7121393" cy="4339147"/>
            <a:chOff x="4651376" y="2060575"/>
            <a:chExt cx="2735263" cy="3294064"/>
          </a:xfrm>
        </p:grpSpPr>
        <p:sp>
          <p:nvSpPr>
            <p:cNvPr id="31" name="Freeform 5">
              <a:extLst>
                <a:ext uri="{FF2B5EF4-FFF2-40B4-BE49-F238E27FC236}">
                  <a16:creationId xmlns:a16="http://schemas.microsoft.com/office/drawing/2014/main" id="{80F55A3B-5A2B-CA21-E83B-3F1A33AB80DD}"/>
                </a:ext>
              </a:extLst>
            </p:cNvPr>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2" name="Freeform 6">
              <a:extLst>
                <a:ext uri="{FF2B5EF4-FFF2-40B4-BE49-F238E27FC236}">
                  <a16:creationId xmlns:a16="http://schemas.microsoft.com/office/drawing/2014/main" id="{969025BE-EB5D-EBC6-C8E2-FD25EFE3C5EE}"/>
                </a:ext>
              </a:extLst>
            </p:cNvPr>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3" name="Oval 7">
              <a:extLst>
                <a:ext uri="{FF2B5EF4-FFF2-40B4-BE49-F238E27FC236}">
                  <a16:creationId xmlns:a16="http://schemas.microsoft.com/office/drawing/2014/main" id="{E5C28416-1AE7-0377-C685-3AED5939A068}"/>
                </a:ext>
              </a:extLst>
            </p:cNvPr>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4" name="Oval 8">
              <a:extLst>
                <a:ext uri="{FF2B5EF4-FFF2-40B4-BE49-F238E27FC236}">
                  <a16:creationId xmlns:a16="http://schemas.microsoft.com/office/drawing/2014/main" id="{4715A1A4-AAC5-D232-0F89-2193F0CDE904}"/>
                </a:ext>
              </a:extLst>
            </p:cNvPr>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5" name="Oval 9">
              <a:extLst>
                <a:ext uri="{FF2B5EF4-FFF2-40B4-BE49-F238E27FC236}">
                  <a16:creationId xmlns:a16="http://schemas.microsoft.com/office/drawing/2014/main" id="{087756D8-59B7-4369-E53D-5B8A16E9E922}"/>
                </a:ext>
              </a:extLst>
            </p:cNvPr>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6" name="Oval 10">
              <a:extLst>
                <a:ext uri="{FF2B5EF4-FFF2-40B4-BE49-F238E27FC236}">
                  <a16:creationId xmlns:a16="http://schemas.microsoft.com/office/drawing/2014/main" id="{67E1F763-4641-C74D-D8EA-60D23D1AA43F}"/>
                </a:ext>
              </a:extLst>
            </p:cNvPr>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7" name="Oval 11">
              <a:extLst>
                <a:ext uri="{FF2B5EF4-FFF2-40B4-BE49-F238E27FC236}">
                  <a16:creationId xmlns:a16="http://schemas.microsoft.com/office/drawing/2014/main" id="{13B49909-5B22-64F7-E6E5-6DBB31B71700}"/>
                </a:ext>
              </a:extLst>
            </p:cNvPr>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8" name="Oval 12">
              <a:extLst>
                <a:ext uri="{FF2B5EF4-FFF2-40B4-BE49-F238E27FC236}">
                  <a16:creationId xmlns:a16="http://schemas.microsoft.com/office/drawing/2014/main" id="{BBF72660-BAEE-C50C-7F90-56ADA5079B30}"/>
                </a:ext>
              </a:extLst>
            </p:cNvPr>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9" name="Oval 13">
              <a:extLst>
                <a:ext uri="{FF2B5EF4-FFF2-40B4-BE49-F238E27FC236}">
                  <a16:creationId xmlns:a16="http://schemas.microsoft.com/office/drawing/2014/main" id="{37B64DE4-8240-50BC-5795-6DA9C3212B60}"/>
                </a:ext>
              </a:extLst>
            </p:cNvPr>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0" name="Freeform 14">
              <a:extLst>
                <a:ext uri="{FF2B5EF4-FFF2-40B4-BE49-F238E27FC236}">
                  <a16:creationId xmlns:a16="http://schemas.microsoft.com/office/drawing/2014/main" id="{818AFC76-6BB6-E6FC-C2DC-DF04FD10A068}"/>
                </a:ext>
              </a:extLst>
            </p:cNvPr>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1" name="Freeform 15">
              <a:extLst>
                <a:ext uri="{FF2B5EF4-FFF2-40B4-BE49-F238E27FC236}">
                  <a16:creationId xmlns:a16="http://schemas.microsoft.com/office/drawing/2014/main" id="{94D7B093-DB1C-D27F-CAB8-B009ED4DD6D3}"/>
                </a:ext>
              </a:extLst>
            </p:cNvPr>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2" name="Freeform 16">
              <a:extLst>
                <a:ext uri="{FF2B5EF4-FFF2-40B4-BE49-F238E27FC236}">
                  <a16:creationId xmlns:a16="http://schemas.microsoft.com/office/drawing/2014/main" id="{B29E0982-408A-05EB-B0B7-A6BF3047A1DD}"/>
                </a:ext>
              </a:extLst>
            </p:cNvPr>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3" name="Freeform 17">
              <a:extLst>
                <a:ext uri="{FF2B5EF4-FFF2-40B4-BE49-F238E27FC236}">
                  <a16:creationId xmlns:a16="http://schemas.microsoft.com/office/drawing/2014/main" id="{98C6BB0A-A7D1-71A6-005E-3797CDAD78CF}"/>
                </a:ext>
              </a:extLst>
            </p:cNvPr>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4" name="Freeform 18">
              <a:extLst>
                <a:ext uri="{FF2B5EF4-FFF2-40B4-BE49-F238E27FC236}">
                  <a16:creationId xmlns:a16="http://schemas.microsoft.com/office/drawing/2014/main" id="{121D5E3B-3369-D3CB-665F-B5F13AC1213F}"/>
                </a:ext>
              </a:extLst>
            </p:cNvPr>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5" name="Freeform 19">
              <a:extLst>
                <a:ext uri="{FF2B5EF4-FFF2-40B4-BE49-F238E27FC236}">
                  <a16:creationId xmlns:a16="http://schemas.microsoft.com/office/drawing/2014/main" id="{13C11232-35C4-2D7B-B490-929B6D60AA20}"/>
                </a:ext>
              </a:extLst>
            </p:cNvPr>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6" name="Freeform 20">
              <a:extLst>
                <a:ext uri="{FF2B5EF4-FFF2-40B4-BE49-F238E27FC236}">
                  <a16:creationId xmlns:a16="http://schemas.microsoft.com/office/drawing/2014/main" id="{ECB0D60B-A904-290A-1A01-B84E0C96EDBF}"/>
                </a:ext>
              </a:extLst>
            </p:cNvPr>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7" name="Freeform 21">
              <a:extLst>
                <a:ext uri="{FF2B5EF4-FFF2-40B4-BE49-F238E27FC236}">
                  <a16:creationId xmlns:a16="http://schemas.microsoft.com/office/drawing/2014/main" id="{4CB32511-7958-889B-F9E9-0E2058A3674F}"/>
                </a:ext>
              </a:extLst>
            </p:cNvPr>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48" name="TextBox 47">
            <a:extLst>
              <a:ext uri="{FF2B5EF4-FFF2-40B4-BE49-F238E27FC236}">
                <a16:creationId xmlns:a16="http://schemas.microsoft.com/office/drawing/2014/main" id="{99FF38ED-EC50-1367-A0EF-66B980F4F1B6}"/>
              </a:ext>
            </a:extLst>
          </p:cNvPr>
          <p:cNvSpPr txBox="1"/>
          <p:nvPr/>
        </p:nvSpPr>
        <p:spPr>
          <a:xfrm rot="21279080">
            <a:off x="4208549" y="1808427"/>
            <a:ext cx="4381410" cy="2554545"/>
          </a:xfrm>
          <a:prstGeom prst="rect">
            <a:avLst/>
          </a:prstGeom>
          <a:noFill/>
        </p:spPr>
        <p:txBody>
          <a:bodyPr wrap="square" rtlCol="0">
            <a:spAutoFit/>
          </a:bodyPr>
          <a:lstStyle/>
          <a:p>
            <a:pPr lvl="0" algn="ctr" defTabSz="1218565"/>
            <a:r>
              <a:rPr lang="en-US" sz="4000" dirty="0">
                <a:solidFill>
                  <a:prstClr val="black"/>
                </a:solidFill>
                <a:latin typeface="Calibri" panose="020F0502020204030204" pitchFamily="34" charset="0"/>
                <a:cs typeface="Calibri" panose="020F0502020204030204" pitchFamily="34" charset="0"/>
              </a:rPr>
              <a:t>2. </a:t>
            </a:r>
            <a:r>
              <a:rPr lang="vi-VN" sz="4000" dirty="0">
                <a:solidFill>
                  <a:prstClr val="black"/>
                </a:solidFill>
                <a:latin typeface="Calibri" panose="020F0502020204030204" pitchFamily="34" charset="0"/>
                <a:cs typeface="Calibri" panose="020F0502020204030204" pitchFamily="34" charset="0"/>
              </a:rPr>
              <a:t>Tìm các động từ trong một đoạn văn (a, b hoặc c) ở bài tập 2. </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9" name="图片 38">
            <a:extLst>
              <a:ext uri="{FF2B5EF4-FFF2-40B4-BE49-F238E27FC236}">
                <a16:creationId xmlns:a16="http://schemas.microsoft.com/office/drawing/2014/main" id="{FD39047B-A866-D19E-E9FF-22566AEA2566}"/>
              </a:ext>
            </a:extLst>
          </p:cNvPr>
          <p:cNvPicPr>
            <a:picLocks noChangeAspect="1"/>
          </p:cNvPicPr>
          <p:nvPr/>
        </p:nvPicPr>
        <p:blipFill>
          <a:blip r:embed="rId7"/>
          <a:stretch>
            <a:fillRect/>
          </a:stretch>
        </p:blipFill>
        <p:spPr>
          <a:xfrm rot="19747431">
            <a:off x="9665283" y="3088768"/>
            <a:ext cx="618750" cy="2610000"/>
          </a:xfrm>
          <a:prstGeom prst="rect">
            <a:avLst/>
          </a:prstGeom>
        </p:spPr>
      </p:pic>
    </p:spTree>
    <p:extLst>
      <p:ext uri="{BB962C8B-B14F-4D97-AF65-F5344CB8AC3E}">
        <p14:creationId xmlns:p14="http://schemas.microsoft.com/office/powerpoint/2010/main" val="202026333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14:presetBounceEnd="52000">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14:bounceEnd="52000">
                                          <p:cBhvr additive="base">
                                            <p:cTn id="17" dur="750" fill="hold"/>
                                            <p:tgtEl>
                                              <p:spTgt spid="49"/>
                                            </p:tgtEl>
                                            <p:attrNameLst>
                                              <p:attrName>ppt_x</p:attrName>
                                            </p:attrNameLst>
                                          </p:cBhvr>
                                          <p:tavLst>
                                            <p:tav tm="0">
                                              <p:val>
                                                <p:strVal val="#ppt_x"/>
                                              </p:val>
                                            </p:tav>
                                            <p:tav tm="100000">
                                              <p:val>
                                                <p:strVal val="#ppt_x"/>
                                              </p:val>
                                            </p:tav>
                                          </p:tavLst>
                                        </p:anim>
                                        <p:anim calcmode="lin" valueType="num" p14:bounceEnd="52000">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14:presetBounceEnd="52000">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14:bounceEnd="52000">
                                          <p:cBhvr additive="base">
                                            <p:cTn id="21" dur="75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750" fill="hold"/>
                                            <p:tgtEl>
                                              <p:spTgt spid="49"/>
                                            </p:tgtEl>
                                            <p:attrNameLst>
                                              <p:attrName>ppt_x</p:attrName>
                                            </p:attrNameLst>
                                          </p:cBhvr>
                                          <p:tavLst>
                                            <p:tav tm="0">
                                              <p:val>
                                                <p:strVal val="#ppt_x"/>
                                              </p:val>
                                            </p:tav>
                                            <p:tav tm="100000">
                                              <p:val>
                                                <p:strVal val="#ppt_x"/>
                                              </p:val>
                                            </p:tav>
                                          </p:tavLst>
                                        </p:anim>
                                        <p:anim calcmode="lin" valueType="num">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750" fill="hold"/>
                                            <p:tgtEl>
                                              <p:spTgt spid="29"/>
                                            </p:tgtEl>
                                            <p:attrNameLst>
                                              <p:attrName>ppt_x</p:attrName>
                                            </p:attrNameLst>
                                          </p:cBhvr>
                                          <p:tavLst>
                                            <p:tav tm="0">
                                              <p:val>
                                                <p:strVal val="#ppt_x"/>
                                              </p:val>
                                            </p:tav>
                                            <p:tav tm="100000">
                                              <p:val>
                                                <p:strVal val="#ppt_x"/>
                                              </p:val>
                                            </p:tav>
                                          </p:tavLst>
                                        </p:anim>
                                        <p:anim calcmode="lin" valueType="num">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0" y="0"/>
            <a:ext cx="12182475" cy="579691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190499"/>
            <a:ext cx="11993262" cy="64008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744CFEA8-4251-88D9-FF32-75BB02152520}"/>
              </a:ext>
            </a:extLst>
          </p:cNvPr>
          <p:cNvSpPr/>
          <p:nvPr/>
        </p:nvSpPr>
        <p:spPr>
          <a:xfrm>
            <a:off x="523875" y="704851"/>
            <a:ext cx="10334625" cy="221932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a. Biển động. Gió thét trên những rừng dương. Sóng đập dữ dội vào mạn thuyền. Cây cột buồm rít lên, lá cờ đuôi nheo bay phần phật. Mưa cắt ngang mặt những tia nước lạnh. Bãi cát vật vã với nước, với sóng.</a:t>
            </a:r>
          </a:p>
          <a:p>
            <a:pPr algn="r"/>
            <a:r>
              <a:rPr lang="vi-VN" sz="2800" dirty="0">
                <a:latin typeface="Calibri" panose="020F0502020204030204" pitchFamily="34" charset="0"/>
                <a:cs typeface="Calibri" panose="020F0502020204030204" pitchFamily="34" charset="0"/>
              </a:rPr>
              <a:t>(Trần Nhật Thu)</a:t>
            </a:r>
            <a:endParaRPr lang="en-US" sz="2800" dirty="0">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6A02C64D-C6F2-A11B-C6E1-0216A5AAF550}"/>
              </a:ext>
            </a:extLst>
          </p:cNvPr>
          <p:cNvCxnSpPr/>
          <p:nvPr/>
        </p:nvCxnSpPr>
        <p:spPr>
          <a:xfrm>
            <a:off x="1819275" y="1143000"/>
            <a:ext cx="733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D1AA02F-3BDB-A6B5-23CD-4D6C3E69F4F1}"/>
              </a:ext>
            </a:extLst>
          </p:cNvPr>
          <p:cNvCxnSpPr/>
          <p:nvPr/>
        </p:nvCxnSpPr>
        <p:spPr>
          <a:xfrm>
            <a:off x="3276600" y="1133475"/>
            <a:ext cx="733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09A9E4C-F22C-B853-6DB7-3293D9BD7EB5}"/>
              </a:ext>
            </a:extLst>
          </p:cNvPr>
          <p:cNvCxnSpPr/>
          <p:nvPr/>
        </p:nvCxnSpPr>
        <p:spPr>
          <a:xfrm>
            <a:off x="8401050" y="1171575"/>
            <a:ext cx="733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50F3CE-6D25-C0AF-E99F-6AD95D3E5CF6}"/>
              </a:ext>
            </a:extLst>
          </p:cNvPr>
          <p:cNvCxnSpPr>
            <a:cxnSpLocks/>
          </p:cNvCxnSpPr>
          <p:nvPr/>
        </p:nvCxnSpPr>
        <p:spPr>
          <a:xfrm>
            <a:off x="4819650" y="1562100"/>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9F1DFC-98A7-91C0-984F-B2C65E1F35B6}"/>
              </a:ext>
            </a:extLst>
          </p:cNvPr>
          <p:cNvCxnSpPr>
            <a:cxnSpLocks/>
          </p:cNvCxnSpPr>
          <p:nvPr/>
        </p:nvCxnSpPr>
        <p:spPr>
          <a:xfrm>
            <a:off x="8439150" y="1562100"/>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9E5F4B4-9B3E-A861-9A8D-8EABE9C65AD7}"/>
              </a:ext>
            </a:extLst>
          </p:cNvPr>
          <p:cNvCxnSpPr>
            <a:cxnSpLocks/>
          </p:cNvCxnSpPr>
          <p:nvPr/>
        </p:nvCxnSpPr>
        <p:spPr>
          <a:xfrm>
            <a:off x="1485900" y="2000250"/>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3ADDE81-A7C9-19E6-0408-EC23FE61DAD5}"/>
              </a:ext>
            </a:extLst>
          </p:cNvPr>
          <p:cNvCxnSpPr>
            <a:cxnSpLocks/>
          </p:cNvCxnSpPr>
          <p:nvPr/>
        </p:nvCxnSpPr>
        <p:spPr>
          <a:xfrm>
            <a:off x="7848600" y="2019300"/>
            <a:ext cx="800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0B941046-FA5D-859F-134D-68FE2C5EDF1F}"/>
              </a:ext>
            </a:extLst>
          </p:cNvPr>
          <p:cNvSpPr/>
          <p:nvPr/>
        </p:nvSpPr>
        <p:spPr>
          <a:xfrm>
            <a:off x="657225" y="3209924"/>
            <a:ext cx="10334625" cy="3171825"/>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b. Những ngày hè đi bên bờ Hạ Long, Bãi Cháy hoặc Tuần Châu,... ta có cảm giác như đi trước cửa gió. Ngọn gió lúc êm ả như ru, lúc phần phật như quạt, mang cái trong lành, cái tươi mát của đại dương vào đất liền. Trong tiếng gió thổi, ta nghe tiếng thông reo, tiếng sóng vỗ, tiếng ve ran và cả tiếng máy, tiếng xe, tiếng cần trục từ trên các tầng thang, bến cảng vọng lại.</a:t>
            </a:r>
          </a:p>
          <a:p>
            <a:pPr algn="r"/>
            <a:r>
              <a:rPr lang="vi-VN" sz="2800" dirty="0">
                <a:latin typeface="Calibri" panose="020F0502020204030204" pitchFamily="34" charset="0"/>
                <a:cs typeface="Calibri" panose="020F0502020204030204" pitchFamily="34" charset="0"/>
              </a:rPr>
              <a:t>(Theo Thi Sảnh)</a:t>
            </a:r>
            <a:endParaRPr lang="en-US" sz="2800" dirty="0">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9E6250E4-DC81-4A31-2537-9CEB83651081}"/>
              </a:ext>
            </a:extLst>
          </p:cNvPr>
          <p:cNvCxnSpPr>
            <a:cxnSpLocks/>
          </p:cNvCxnSpPr>
          <p:nvPr/>
        </p:nvCxnSpPr>
        <p:spPr>
          <a:xfrm>
            <a:off x="3543300" y="3733800"/>
            <a:ext cx="352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1F8678-5284-ED47-FF42-8A4875C528F0}"/>
              </a:ext>
            </a:extLst>
          </p:cNvPr>
          <p:cNvCxnSpPr>
            <a:cxnSpLocks/>
          </p:cNvCxnSpPr>
          <p:nvPr/>
        </p:nvCxnSpPr>
        <p:spPr>
          <a:xfrm>
            <a:off x="3486150" y="4124325"/>
            <a:ext cx="352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5AD92AB-5389-9E56-4D3F-8391CC1BEA2C}"/>
              </a:ext>
            </a:extLst>
          </p:cNvPr>
          <p:cNvCxnSpPr>
            <a:cxnSpLocks/>
          </p:cNvCxnSpPr>
          <p:nvPr/>
        </p:nvCxnSpPr>
        <p:spPr>
          <a:xfrm>
            <a:off x="4295775" y="4552950"/>
            <a:ext cx="790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54B53C0-4C9A-15FD-0434-B15BB7E2F16E}"/>
              </a:ext>
            </a:extLst>
          </p:cNvPr>
          <p:cNvCxnSpPr>
            <a:cxnSpLocks/>
          </p:cNvCxnSpPr>
          <p:nvPr/>
        </p:nvCxnSpPr>
        <p:spPr>
          <a:xfrm>
            <a:off x="6343650" y="4962525"/>
            <a:ext cx="628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4E88D7-BA4D-EA03-550E-125FC9A3EAC3}"/>
              </a:ext>
            </a:extLst>
          </p:cNvPr>
          <p:cNvCxnSpPr>
            <a:cxnSpLocks/>
          </p:cNvCxnSpPr>
          <p:nvPr/>
        </p:nvCxnSpPr>
        <p:spPr>
          <a:xfrm>
            <a:off x="7562850" y="4972050"/>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008985B-CE6F-3DF7-7529-CD7E8BFB45D8}"/>
              </a:ext>
            </a:extLst>
          </p:cNvPr>
          <p:cNvCxnSpPr>
            <a:cxnSpLocks/>
          </p:cNvCxnSpPr>
          <p:nvPr/>
        </p:nvCxnSpPr>
        <p:spPr>
          <a:xfrm>
            <a:off x="10106025" y="4981575"/>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FFFB717-A2CD-2D64-1AA5-4EA780057CA5}"/>
              </a:ext>
            </a:extLst>
          </p:cNvPr>
          <p:cNvCxnSpPr>
            <a:cxnSpLocks/>
          </p:cNvCxnSpPr>
          <p:nvPr/>
        </p:nvCxnSpPr>
        <p:spPr>
          <a:xfrm>
            <a:off x="2524125" y="5400675"/>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31A37A1-1EED-CAE6-7AD9-3076A707DE85}"/>
              </a:ext>
            </a:extLst>
          </p:cNvPr>
          <p:cNvCxnSpPr>
            <a:cxnSpLocks/>
          </p:cNvCxnSpPr>
          <p:nvPr/>
        </p:nvCxnSpPr>
        <p:spPr>
          <a:xfrm>
            <a:off x="5667375" y="5838825"/>
            <a:ext cx="6381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6468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0" y="0"/>
            <a:ext cx="12182475" cy="579691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190499"/>
            <a:ext cx="11993262" cy="64008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62F8DDB6-644F-12A4-8187-D450DA62B59A}"/>
              </a:ext>
            </a:extLst>
          </p:cNvPr>
          <p:cNvSpPr/>
          <p:nvPr/>
        </p:nvSpPr>
        <p:spPr>
          <a:xfrm>
            <a:off x="828675" y="1209676"/>
            <a:ext cx="10334625" cy="387667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Chuồn chuồn ngô mặc áo kẻ ca-rô đen vàng thích phơi mình ngoài nắng, trên ngọn chuối hoặc bờ ao. Chuồn chuồn ớt với bộ cánh đỏ rực hoặc vàng tươi, suốt ngày la cà hết chỗ này sang chỗ khác. Chuồn chuồn nước thích soi gương, ưa đứng im trên cọng khoai ngứa bên bờ ao ngắm bóng mình in dưới nước,... ẻo lả và xinh xắn hơn cả là các bé chuồn kim, cả thân hình chỉ nhỉnh hơn chiếc kim khâu... Ngần ấy loại chuồn chuồn cũng đủ cho chúng tôi mê tơi trong suốt mùa hè.</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Trần Đức Tiến)</a:t>
            </a:r>
          </a:p>
        </p:txBody>
      </p:sp>
      <p:cxnSp>
        <p:nvCxnSpPr>
          <p:cNvPr id="7" name="Straight Connector 6">
            <a:extLst>
              <a:ext uri="{FF2B5EF4-FFF2-40B4-BE49-F238E27FC236}">
                <a16:creationId xmlns:a16="http://schemas.microsoft.com/office/drawing/2014/main" id="{92F8E0B6-F733-8A9C-1B44-5D8B485A9EB5}"/>
              </a:ext>
            </a:extLst>
          </p:cNvPr>
          <p:cNvCxnSpPr>
            <a:cxnSpLocks/>
          </p:cNvCxnSpPr>
          <p:nvPr/>
        </p:nvCxnSpPr>
        <p:spPr>
          <a:xfrm>
            <a:off x="4314825" y="1619250"/>
            <a:ext cx="600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F225D71-87A7-B87B-3971-7322A2181FA8}"/>
              </a:ext>
            </a:extLst>
          </p:cNvPr>
          <p:cNvCxnSpPr>
            <a:cxnSpLocks/>
          </p:cNvCxnSpPr>
          <p:nvPr/>
        </p:nvCxnSpPr>
        <p:spPr>
          <a:xfrm>
            <a:off x="8448675" y="1609725"/>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8F9454-392B-7E07-EA13-A734B433DA17}"/>
              </a:ext>
            </a:extLst>
          </p:cNvPr>
          <p:cNvCxnSpPr>
            <a:cxnSpLocks/>
          </p:cNvCxnSpPr>
          <p:nvPr/>
        </p:nvCxnSpPr>
        <p:spPr>
          <a:xfrm>
            <a:off x="9382125" y="1628775"/>
            <a:ext cx="609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3B62F7-ED76-D1D7-A987-48FCE1306AC2}"/>
              </a:ext>
            </a:extLst>
          </p:cNvPr>
          <p:cNvCxnSpPr>
            <a:cxnSpLocks/>
          </p:cNvCxnSpPr>
          <p:nvPr/>
        </p:nvCxnSpPr>
        <p:spPr>
          <a:xfrm>
            <a:off x="5781675" y="2886075"/>
            <a:ext cx="5238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8110BA-9E2B-5530-8EDE-BFF6FB3A27CC}"/>
              </a:ext>
            </a:extLst>
          </p:cNvPr>
          <p:cNvCxnSpPr>
            <a:cxnSpLocks/>
          </p:cNvCxnSpPr>
          <p:nvPr/>
        </p:nvCxnSpPr>
        <p:spPr>
          <a:xfrm>
            <a:off x="8039100" y="2905125"/>
            <a:ext cx="76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1957B4-6B85-F66E-7914-2857C8C972F4}"/>
              </a:ext>
            </a:extLst>
          </p:cNvPr>
          <p:cNvCxnSpPr>
            <a:cxnSpLocks/>
          </p:cNvCxnSpPr>
          <p:nvPr/>
        </p:nvCxnSpPr>
        <p:spPr>
          <a:xfrm>
            <a:off x="4581525" y="3343275"/>
            <a:ext cx="76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54896A5-081B-F0D4-1671-9E9DD1EE6A71}"/>
              </a:ext>
            </a:extLst>
          </p:cNvPr>
          <p:cNvCxnSpPr>
            <a:cxnSpLocks/>
          </p:cNvCxnSpPr>
          <p:nvPr/>
        </p:nvCxnSpPr>
        <p:spPr>
          <a:xfrm>
            <a:off x="1143000" y="4638675"/>
            <a:ext cx="914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7484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3DBD9677-B14F-20A1-72F9-E6F1A7F927A6}"/>
            </a:ext>
          </a:extLst>
        </p:cNvPr>
        <p:cNvGrpSpPr/>
        <p:nvPr/>
      </p:nvGrpSpPr>
      <p:grpSpPr>
        <a:xfrm>
          <a:off x="0" y="0"/>
          <a:ext cx="0" cy="0"/>
          <a:chOff x="0" y="0"/>
          <a:chExt cx="0" cy="0"/>
        </a:xfrm>
      </p:grpSpPr>
      <p:pic>
        <p:nvPicPr>
          <p:cNvPr id="4" name="图片 3" descr="35">
            <a:extLst>
              <a:ext uri="{FF2B5EF4-FFF2-40B4-BE49-F238E27FC236}">
                <a16:creationId xmlns:a16="http://schemas.microsoft.com/office/drawing/2014/main" id="{A19CED86-E34D-6068-94A8-17D6FCF47E27}"/>
              </a:ext>
            </a:extLst>
          </p:cNvPr>
          <p:cNvPicPr>
            <a:picLocks noChangeAspect="1"/>
          </p:cNvPicPr>
          <p:nvPr/>
        </p:nvPicPr>
        <p:blipFill>
          <a:blip r:embed="rId4"/>
          <a:stretch>
            <a:fillRect/>
          </a:stretch>
        </p:blipFill>
        <p:spPr>
          <a:xfrm>
            <a:off x="0" y="0"/>
            <a:ext cx="12182475" cy="5796915"/>
          </a:xfrm>
          <a:prstGeom prst="rect">
            <a:avLst/>
          </a:prstGeom>
        </p:spPr>
      </p:pic>
      <p:pic>
        <p:nvPicPr>
          <p:cNvPr id="5" name="图片 4" descr="34">
            <a:extLst>
              <a:ext uri="{FF2B5EF4-FFF2-40B4-BE49-F238E27FC236}">
                <a16:creationId xmlns:a16="http://schemas.microsoft.com/office/drawing/2014/main" id="{B2D44820-4B91-6321-E83C-9798AA451E3E}"/>
              </a:ext>
            </a:extLst>
          </p:cNvPr>
          <p:cNvPicPr>
            <a:picLocks noChangeAspect="1"/>
          </p:cNvPicPr>
          <p:nvPr/>
        </p:nvPicPr>
        <p:blipFill>
          <a:blip r:embed="rId5"/>
          <a:stretch>
            <a:fillRect/>
          </a:stretch>
        </p:blipFill>
        <p:spPr>
          <a:xfrm>
            <a:off x="0" y="3247390"/>
            <a:ext cx="12182475" cy="3664585"/>
          </a:xfrm>
          <a:prstGeom prst="rect">
            <a:avLst/>
          </a:prstGeom>
        </p:spPr>
      </p:pic>
      <p:cxnSp>
        <p:nvCxnSpPr>
          <p:cNvPr id="11" name="直接连接符 10">
            <a:extLst>
              <a:ext uri="{FF2B5EF4-FFF2-40B4-BE49-F238E27FC236}">
                <a16:creationId xmlns:a16="http://schemas.microsoft.com/office/drawing/2014/main" id="{03693A2D-3A38-F405-1869-152E62ABF192}"/>
              </a:ext>
            </a:extLst>
          </p:cNvPr>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053C3B74-D657-F87B-95BE-CFD25E07EF1A}"/>
              </a:ext>
            </a:extLst>
          </p:cNvPr>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a:extLst>
              <a:ext uri="{FF2B5EF4-FFF2-40B4-BE49-F238E27FC236}">
                <a16:creationId xmlns:a16="http://schemas.microsoft.com/office/drawing/2014/main" id="{B51E7B4C-292F-1D55-7777-47EFDB0F62D9}"/>
              </a:ext>
            </a:extLst>
          </p:cNvPr>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865CE3C4-8879-12DC-4CDA-54A952C89208}"/>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7865751-7AB1-DCD2-24A9-C69EECEE49A6}"/>
                </a:ext>
              </a:extLst>
            </p:cNvPr>
            <p:cNvPicPr>
              <a:picLocks noChangeAspect="1"/>
            </p:cNvPicPr>
            <p:nvPr/>
          </p:nvPicPr>
          <p:blipFill rotWithShape="1">
            <a:blip r:embed="rId6">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DEEBBAFC-5E97-EB4C-97DE-82F28376EFD7}"/>
                </a:ext>
              </a:extLst>
            </p:cNvPr>
            <p:cNvPicPr>
              <a:picLocks noChangeAspect="1"/>
            </p:cNvPicPr>
            <p:nvPr/>
          </p:nvPicPr>
          <p:blipFill rotWithShape="1">
            <a:blip r:embed="rId6">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EE2EB3F3-299E-5254-312F-B9A82F42A373}"/>
              </a:ext>
            </a:extLst>
          </p:cNvPr>
          <p:cNvPicPr>
            <a:picLocks noChangeAspect="1"/>
          </p:cNvPicPr>
          <p:nvPr/>
        </p:nvPicPr>
        <p:blipFill>
          <a:blip r:embed="rId7"/>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38CA0ECD-2393-9DCD-3291-B19429A96F7B}"/>
              </a:ext>
            </a:extLst>
          </p:cNvPr>
          <p:cNvPicPr>
            <a:picLocks noChangeAspect="1"/>
          </p:cNvPicPr>
          <p:nvPr/>
        </p:nvPicPr>
        <p:blipFill rotWithShape="1">
          <a:blip r:embed="rId6">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DA141B30-F5BB-5DEC-2DBB-88FB5436EE06}"/>
              </a:ext>
            </a:extLst>
          </p:cNvPr>
          <p:cNvPicPr>
            <a:picLocks noChangeAspect="1"/>
          </p:cNvPicPr>
          <p:nvPr/>
        </p:nvPicPr>
        <p:blipFill rotWithShape="1">
          <a:blip r:embed="rId6">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6" name="Picture 5" descr="A green and red letters&#10;&#10;AI-generated content may be incorrect.">
            <a:extLst>
              <a:ext uri="{FF2B5EF4-FFF2-40B4-BE49-F238E27FC236}">
                <a16:creationId xmlns:a16="http://schemas.microsoft.com/office/drawing/2014/main" id="{B488C199-5553-BA78-237E-F050616FC9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673" y="1146708"/>
            <a:ext cx="9669094" cy="2347163"/>
          </a:xfrm>
          <a:prstGeom prst="rect">
            <a:avLst/>
          </a:prstGeom>
        </p:spPr>
      </p:pic>
    </p:spTree>
    <p:extLst>
      <p:ext uri="{BB962C8B-B14F-4D97-AF65-F5344CB8AC3E}">
        <p14:creationId xmlns:p14="http://schemas.microsoft.com/office/powerpoint/2010/main" val="145067701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9525" y="303179"/>
            <a:ext cx="12182475" cy="5796915"/>
          </a:xfrm>
          <a:prstGeom prst="rect">
            <a:avLst/>
          </a:prstGeom>
        </p:spPr>
      </p:pic>
      <p:pic>
        <p:nvPicPr>
          <p:cNvPr id="5" name="图片 4" descr="34"/>
          <p:cNvPicPr>
            <a:picLocks noChangeAspect="1"/>
          </p:cNvPicPr>
          <p:nvPr/>
        </p:nvPicPr>
        <p:blipFill>
          <a:blip r:embed="rId4"/>
          <a:stretch>
            <a:fillRect/>
          </a:stretch>
        </p:blipFill>
        <p:spPr>
          <a:xfrm>
            <a:off x="0" y="3188002"/>
            <a:ext cx="12182475" cy="3664585"/>
          </a:xfrm>
          <a:prstGeom prst="rect">
            <a:avLst/>
          </a:prstGeom>
        </p:spPr>
      </p:pic>
      <p:pic>
        <p:nvPicPr>
          <p:cNvPr id="6" name="图片 5" descr="33"/>
          <p:cNvPicPr>
            <a:picLocks noChangeAspect="1"/>
          </p:cNvPicPr>
          <p:nvPr/>
        </p:nvPicPr>
        <p:blipFill>
          <a:blip r:embed="rId5"/>
          <a:stretch>
            <a:fillRect/>
          </a:stretch>
        </p:blipFill>
        <p:spPr>
          <a:xfrm>
            <a:off x="273102" y="2162919"/>
            <a:ext cx="5656408" cy="4695082"/>
          </a:xfrm>
          <a:prstGeom prst="rect">
            <a:avLst/>
          </a:prstGeom>
        </p:spPr>
      </p:pic>
      <p:pic>
        <p:nvPicPr>
          <p:cNvPr id="7" name="图片 6" descr="32"/>
          <p:cNvPicPr>
            <a:picLocks noChangeAspect="1"/>
          </p:cNvPicPr>
          <p:nvPr/>
        </p:nvPicPr>
        <p:blipFill>
          <a:blip r:embed="rId6"/>
          <a:stretch>
            <a:fillRect/>
          </a:stretch>
        </p:blipFill>
        <p:spPr>
          <a:xfrm>
            <a:off x="0" y="4556125"/>
            <a:ext cx="2219960" cy="2301875"/>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7">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88751" y="3690298"/>
            <a:ext cx="3408091" cy="3310254"/>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7">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7">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7">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sp>
        <p:nvSpPr>
          <p:cNvPr id="15" name="Rectangle: Rounded Corners 6">
            <a:extLst>
              <a:ext uri="{FF2B5EF4-FFF2-40B4-BE49-F238E27FC236}">
                <a16:creationId xmlns:a16="http://schemas.microsoft.com/office/drawing/2014/main" id="{3603320E-2F8F-44C6-8DF6-C491FE916098}"/>
              </a:ext>
            </a:extLst>
          </p:cNvPr>
          <p:cNvSpPr/>
          <p:nvPr/>
        </p:nvSpPr>
        <p:spPr>
          <a:xfrm>
            <a:off x="2031886" y="401329"/>
            <a:ext cx="8461212" cy="4117764"/>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C95142E-C187-64F9-ABE5-2980B59F957E}"/>
              </a:ext>
            </a:extLst>
          </p:cNvPr>
          <p:cNvPicPr>
            <a:picLocks noChangeAspect="1"/>
          </p:cNvPicPr>
          <p:nvPr/>
        </p:nvPicPr>
        <p:blipFill>
          <a:blip r:embed="rId8"/>
          <a:stretch>
            <a:fillRect/>
          </a:stretch>
        </p:blipFill>
        <p:spPr>
          <a:xfrm>
            <a:off x="2242974" y="825481"/>
            <a:ext cx="8163252" cy="3359187"/>
          </a:xfrm>
          <a:prstGeom prst="rect">
            <a:avLst/>
          </a:prstGeom>
        </p:spPr>
      </p:pic>
    </p:spTree>
    <p:extLst>
      <p:ext uri="{BB962C8B-B14F-4D97-AF65-F5344CB8AC3E}">
        <p14:creationId xmlns:p14="http://schemas.microsoft.com/office/powerpoint/2010/main" val="12734951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9525" y="303179"/>
            <a:ext cx="12182475" cy="5796915"/>
          </a:xfrm>
          <a:prstGeom prst="rect">
            <a:avLst/>
          </a:prstGeom>
        </p:spPr>
      </p:pic>
      <p:pic>
        <p:nvPicPr>
          <p:cNvPr id="5" name="图片 4" descr="34"/>
          <p:cNvPicPr>
            <a:picLocks noChangeAspect="1"/>
          </p:cNvPicPr>
          <p:nvPr/>
        </p:nvPicPr>
        <p:blipFill>
          <a:blip r:embed="rId5"/>
          <a:stretch>
            <a:fillRect/>
          </a:stretch>
        </p:blipFill>
        <p:spPr>
          <a:xfrm>
            <a:off x="0" y="3188002"/>
            <a:ext cx="12182475" cy="3664585"/>
          </a:xfrm>
          <a:prstGeom prst="rect">
            <a:avLst/>
          </a:prstGeom>
        </p:spPr>
      </p:pic>
      <p:pic>
        <p:nvPicPr>
          <p:cNvPr id="6" name="图片 5" descr="33"/>
          <p:cNvPicPr>
            <a:picLocks noChangeAspect="1"/>
          </p:cNvPicPr>
          <p:nvPr/>
        </p:nvPicPr>
        <p:blipFill>
          <a:blip r:embed="rId6"/>
          <a:stretch>
            <a:fillRect/>
          </a:stretch>
        </p:blipFill>
        <p:spPr>
          <a:xfrm>
            <a:off x="273102" y="2162919"/>
            <a:ext cx="5656408" cy="4695082"/>
          </a:xfrm>
          <a:prstGeom prst="rect">
            <a:avLst/>
          </a:prstGeom>
        </p:spPr>
      </p:pic>
      <p:pic>
        <p:nvPicPr>
          <p:cNvPr id="7" name="图片 6" descr="32"/>
          <p:cNvPicPr>
            <a:picLocks noChangeAspect="1"/>
          </p:cNvPicPr>
          <p:nvPr/>
        </p:nvPicPr>
        <p:blipFill>
          <a:blip r:embed="rId7"/>
          <a:stretch>
            <a:fillRect/>
          </a:stretch>
        </p:blipFill>
        <p:spPr>
          <a:xfrm>
            <a:off x="0" y="4556125"/>
            <a:ext cx="2219960" cy="2301875"/>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8">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88751" y="3690298"/>
            <a:ext cx="3408091" cy="3310254"/>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8">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8">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8">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sp>
        <p:nvSpPr>
          <p:cNvPr id="15" name="Rectangle: Rounded Corners 6">
            <a:extLst>
              <a:ext uri="{FF2B5EF4-FFF2-40B4-BE49-F238E27FC236}">
                <a16:creationId xmlns:a16="http://schemas.microsoft.com/office/drawing/2014/main" id="{3603320E-2F8F-44C6-8DF6-C491FE916098}"/>
              </a:ext>
            </a:extLst>
          </p:cNvPr>
          <p:cNvSpPr/>
          <p:nvPr/>
        </p:nvSpPr>
        <p:spPr>
          <a:xfrm>
            <a:off x="2031886" y="401328"/>
            <a:ext cx="8461212" cy="4662161"/>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E157A8F-5B5C-4EE0-A4E0-7EFD0DF3BA85}"/>
              </a:ext>
            </a:extLst>
          </p:cNvPr>
          <p:cNvSpPr txBox="1"/>
          <p:nvPr/>
        </p:nvSpPr>
        <p:spPr>
          <a:xfrm>
            <a:off x="2355191" y="552453"/>
            <a:ext cx="8159220"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w="0"/>
                <a:solidFill>
                  <a:prstClr val="black"/>
                </a:solidFill>
                <a:effectLst/>
                <a:uLnTx/>
                <a:uFillTx/>
                <a:latin typeface="Calibri"/>
                <a:ea typeface="+mn-ea"/>
                <a:cs typeface="+mn-cs"/>
              </a:rPr>
              <a:t>Thứ</a:t>
            </a:r>
            <a:r>
              <a:rPr kumimoji="0" lang="en-US" sz="3500" b="1" i="0" u="none" strike="noStrike" kern="1200" cap="none" spc="0" normalizeH="0" baseline="0" noProof="0" dirty="0">
                <a:ln w="0"/>
                <a:solidFill>
                  <a:prstClr val="black"/>
                </a:solidFill>
                <a:effectLst/>
                <a:uLnTx/>
                <a:uFillTx/>
                <a:latin typeface="Calibri"/>
                <a:ea typeface="+mn-ea"/>
                <a:cs typeface="+mn-cs"/>
              </a:rPr>
              <a:t> …….. </a:t>
            </a:r>
            <a:r>
              <a:rPr kumimoji="0" lang="en-US" sz="3500" b="1" i="0" u="none" strike="noStrike" kern="1200" cap="none" spc="0" normalizeH="0" baseline="0" noProof="0" dirty="0" err="1">
                <a:ln w="0"/>
                <a:solidFill>
                  <a:prstClr val="black"/>
                </a:solidFill>
                <a:effectLst/>
                <a:uLnTx/>
                <a:uFillTx/>
                <a:latin typeface="Calibri"/>
                <a:ea typeface="+mn-ea"/>
                <a:cs typeface="+mn-cs"/>
              </a:rPr>
              <a:t>ngày</a:t>
            </a:r>
            <a:r>
              <a:rPr kumimoji="0" lang="en-US" sz="3500" b="1" i="0" u="none" strike="noStrike" kern="1200" cap="none" spc="0" normalizeH="0" baseline="0" noProof="0" dirty="0">
                <a:ln w="0"/>
                <a:solidFill>
                  <a:prstClr val="black"/>
                </a:solidFill>
                <a:effectLst/>
                <a:uLnTx/>
                <a:uFillTx/>
                <a:latin typeface="Calibri"/>
                <a:ea typeface="+mn-ea"/>
                <a:cs typeface="+mn-cs"/>
              </a:rPr>
              <a:t> ....... </a:t>
            </a:r>
            <a:r>
              <a:rPr kumimoji="0" lang="en-US" sz="3500" b="1" i="0" u="none" strike="noStrike" kern="1200" cap="none" spc="0" normalizeH="0" baseline="0" noProof="0" dirty="0" err="1">
                <a:ln w="0"/>
                <a:solidFill>
                  <a:prstClr val="black"/>
                </a:solidFill>
                <a:effectLst/>
                <a:uLnTx/>
                <a:uFillTx/>
                <a:latin typeface="Calibri"/>
                <a:ea typeface="+mn-ea"/>
                <a:cs typeface="+mn-cs"/>
              </a:rPr>
              <a:t>tháng</a:t>
            </a:r>
            <a:r>
              <a:rPr kumimoji="0" lang="en-US" sz="3500" b="1" i="0" u="none" strike="noStrike" kern="1200" cap="none" spc="0" normalizeH="0" baseline="0" noProof="0" dirty="0">
                <a:ln w="0"/>
                <a:solidFill>
                  <a:prstClr val="black"/>
                </a:solidFill>
                <a:effectLst/>
                <a:uLnTx/>
                <a:uFillTx/>
                <a:latin typeface="Calibri"/>
                <a:ea typeface="+mn-ea"/>
                <a:cs typeface="+mn-cs"/>
              </a:rPr>
              <a:t>….</a:t>
            </a:r>
            <a:r>
              <a:rPr kumimoji="0" lang="en-US" sz="3500" b="1" i="0" u="none" strike="noStrike" kern="1200" cap="none" spc="0" normalizeH="0" baseline="0" noProof="0" dirty="0" err="1">
                <a:ln w="0"/>
                <a:solidFill>
                  <a:prstClr val="black"/>
                </a:solidFill>
                <a:effectLst/>
                <a:uLnTx/>
                <a:uFillTx/>
                <a:latin typeface="Calibri"/>
                <a:ea typeface="+mn-ea"/>
                <a:cs typeface="+mn-cs"/>
              </a:rPr>
              <a:t>năm</a:t>
            </a:r>
            <a:r>
              <a:rPr kumimoji="0" lang="en-US" sz="3500" b="1" i="0" u="none" strike="noStrike" kern="1200" cap="none" spc="0" normalizeH="0" baseline="0" noProof="0" dirty="0">
                <a:ln w="0"/>
                <a:solidFill>
                  <a:prstClr val="black"/>
                </a:solidFill>
                <a:effectLst/>
                <a:uLnTx/>
                <a:uFillTx/>
                <a:latin typeface="Calibri"/>
                <a:ea typeface="+mn-ea"/>
                <a:cs typeface="+mn-cs"/>
              </a:rPr>
              <a:t>.....</a:t>
            </a:r>
            <a:endParaRPr kumimoji="0" lang="en-US" sz="35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8F6BC1D8-CE86-45D4-B0CC-1C73E799657D}"/>
              </a:ext>
            </a:extLst>
          </p:cNvPr>
          <p:cNvPicPr>
            <a:picLocks noChangeAspect="1"/>
          </p:cNvPicPr>
          <p:nvPr/>
        </p:nvPicPr>
        <p:blipFill>
          <a:blip r:embed="rId9"/>
          <a:stretch>
            <a:fillRect/>
          </a:stretch>
        </p:blipFill>
        <p:spPr>
          <a:xfrm>
            <a:off x="4305731" y="1334519"/>
            <a:ext cx="3389670" cy="774259"/>
          </a:xfrm>
          <a:prstGeom prst="rect">
            <a:avLst/>
          </a:prstGeom>
        </p:spPr>
      </p:pic>
      <p:pic>
        <p:nvPicPr>
          <p:cNvPr id="21" name="Picture 20">
            <a:extLst>
              <a:ext uri="{FF2B5EF4-FFF2-40B4-BE49-F238E27FC236}">
                <a16:creationId xmlns:a16="http://schemas.microsoft.com/office/drawing/2014/main" id="{AE42B09F-64FD-28CC-F73B-8D316FD0A7F0}"/>
              </a:ext>
            </a:extLst>
          </p:cNvPr>
          <p:cNvPicPr>
            <a:picLocks noChangeAspect="1"/>
          </p:cNvPicPr>
          <p:nvPr/>
        </p:nvPicPr>
        <p:blipFill>
          <a:blip r:embed="rId10"/>
          <a:stretch>
            <a:fillRect/>
          </a:stretch>
        </p:blipFill>
        <p:spPr>
          <a:xfrm>
            <a:off x="2774910" y="1987962"/>
            <a:ext cx="6779340" cy="2219136"/>
          </a:xfrm>
          <a:prstGeom prst="rect">
            <a:avLst/>
          </a:prstGeom>
        </p:spPr>
      </p:pic>
      <p:sp>
        <p:nvSpPr>
          <p:cNvPr id="22" name="TextBox 21">
            <a:extLst>
              <a:ext uri="{FF2B5EF4-FFF2-40B4-BE49-F238E27FC236}">
                <a16:creationId xmlns:a16="http://schemas.microsoft.com/office/drawing/2014/main" id="{AAA2D732-6251-EAC2-64EB-10CCADB5048A}"/>
              </a:ext>
            </a:extLst>
          </p:cNvPr>
          <p:cNvSpPr txBox="1"/>
          <p:nvPr/>
        </p:nvSpPr>
        <p:spPr>
          <a:xfrm>
            <a:off x="2069441" y="4324353"/>
            <a:ext cx="8159220"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w="0"/>
                <a:solidFill>
                  <a:prstClr val="black"/>
                </a:solidFill>
                <a:effectLst/>
                <a:uLnTx/>
                <a:uFillTx/>
                <a:latin typeface="Cambria" panose="02040503050406030204" pitchFamily="18" charset="0"/>
                <a:ea typeface="Cambria" panose="02040503050406030204" pitchFamily="18" charset="0"/>
              </a:rPr>
              <a:t>(</a:t>
            </a:r>
            <a:r>
              <a:rPr kumimoji="0" lang="en-US" sz="3500" b="1" i="0" u="none" strike="noStrike" kern="1200" cap="none" spc="0" normalizeH="0" baseline="0" noProof="0" dirty="0" err="1">
                <a:ln w="0"/>
                <a:solidFill>
                  <a:prstClr val="black"/>
                </a:solidFill>
                <a:effectLst/>
                <a:uLnTx/>
                <a:uFillTx/>
                <a:latin typeface="Cambria" panose="02040503050406030204" pitchFamily="18" charset="0"/>
                <a:ea typeface="Cambria" panose="02040503050406030204" pitchFamily="18" charset="0"/>
              </a:rPr>
              <a:t>Tiết</a:t>
            </a:r>
            <a:r>
              <a:rPr kumimoji="0" lang="en-US" sz="3500" b="1" i="0" u="none" strike="noStrike" kern="1200" cap="none" spc="0" normalizeH="0" baseline="0" noProof="0" dirty="0">
                <a:ln w="0"/>
                <a:solidFill>
                  <a:prstClr val="black"/>
                </a:solidFill>
                <a:effectLst/>
                <a:uLnTx/>
                <a:uFillTx/>
                <a:latin typeface="Cambria" panose="02040503050406030204" pitchFamily="18" charset="0"/>
                <a:ea typeface="Cambria" panose="02040503050406030204" pitchFamily="18" charset="0"/>
              </a:rPr>
              <a:t> 3)</a:t>
            </a:r>
            <a:endParaRPr kumimoji="0" lang="en-US"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58085C90-442C-8859-B482-2A0AB27F5616}"/>
            </a:ext>
          </a:extLst>
        </p:cNvPr>
        <p:cNvGrpSpPr/>
        <p:nvPr/>
      </p:nvGrpSpPr>
      <p:grpSpPr>
        <a:xfrm>
          <a:off x="0" y="0"/>
          <a:ext cx="0" cy="0"/>
          <a:chOff x="0" y="0"/>
          <a:chExt cx="0" cy="0"/>
        </a:xfrm>
      </p:grpSpPr>
      <p:pic>
        <p:nvPicPr>
          <p:cNvPr id="4" name="图片 3" descr="35">
            <a:extLst>
              <a:ext uri="{FF2B5EF4-FFF2-40B4-BE49-F238E27FC236}">
                <a16:creationId xmlns:a16="http://schemas.microsoft.com/office/drawing/2014/main" id="{793E9AFF-370E-0245-A601-76F68FB73959}"/>
              </a:ext>
            </a:extLst>
          </p:cNvPr>
          <p:cNvPicPr>
            <a:picLocks noChangeAspect="1"/>
          </p:cNvPicPr>
          <p:nvPr/>
        </p:nvPicPr>
        <p:blipFill>
          <a:blip r:embed="rId4"/>
          <a:stretch>
            <a:fillRect/>
          </a:stretch>
        </p:blipFill>
        <p:spPr>
          <a:xfrm>
            <a:off x="0" y="0"/>
            <a:ext cx="12182475" cy="5796915"/>
          </a:xfrm>
          <a:prstGeom prst="rect">
            <a:avLst/>
          </a:prstGeom>
        </p:spPr>
      </p:pic>
      <p:pic>
        <p:nvPicPr>
          <p:cNvPr id="5" name="图片 4" descr="34">
            <a:extLst>
              <a:ext uri="{FF2B5EF4-FFF2-40B4-BE49-F238E27FC236}">
                <a16:creationId xmlns:a16="http://schemas.microsoft.com/office/drawing/2014/main" id="{8F21F084-356E-AA78-22B3-602CAE3F4E0B}"/>
              </a:ext>
            </a:extLst>
          </p:cNvPr>
          <p:cNvPicPr>
            <a:picLocks noChangeAspect="1"/>
          </p:cNvPicPr>
          <p:nvPr/>
        </p:nvPicPr>
        <p:blipFill>
          <a:blip r:embed="rId5"/>
          <a:stretch>
            <a:fillRect/>
          </a:stretch>
        </p:blipFill>
        <p:spPr>
          <a:xfrm>
            <a:off x="0" y="3247390"/>
            <a:ext cx="12182475" cy="3664585"/>
          </a:xfrm>
          <a:prstGeom prst="rect">
            <a:avLst/>
          </a:prstGeom>
        </p:spPr>
      </p:pic>
      <p:cxnSp>
        <p:nvCxnSpPr>
          <p:cNvPr id="11" name="直接连接符 10">
            <a:extLst>
              <a:ext uri="{FF2B5EF4-FFF2-40B4-BE49-F238E27FC236}">
                <a16:creationId xmlns:a16="http://schemas.microsoft.com/office/drawing/2014/main" id="{7F341E6B-3E05-DA78-1E2F-498D16495F4F}"/>
              </a:ext>
            </a:extLst>
          </p:cNvPr>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4E1A060B-7586-730D-D9F6-3E0BCAFC7FA8}"/>
              </a:ext>
            </a:extLst>
          </p:cNvPr>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a:extLst>
              <a:ext uri="{FF2B5EF4-FFF2-40B4-BE49-F238E27FC236}">
                <a16:creationId xmlns:a16="http://schemas.microsoft.com/office/drawing/2014/main" id="{0D9CB90A-08F7-9583-5826-C50EBE8DF8E8}"/>
              </a:ext>
            </a:extLst>
          </p:cNvPr>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7CA21284-2EF1-D07A-46FD-CE43058E5421}"/>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C73FE0E-F683-01E4-894A-132F1F10721F}"/>
                </a:ext>
              </a:extLst>
            </p:cNvPr>
            <p:cNvPicPr>
              <a:picLocks noChangeAspect="1"/>
            </p:cNvPicPr>
            <p:nvPr/>
          </p:nvPicPr>
          <p:blipFill rotWithShape="1">
            <a:blip r:embed="rId6">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E9F5458-C256-A9F4-528C-4C94B0A1773E}"/>
                </a:ext>
              </a:extLst>
            </p:cNvPr>
            <p:cNvPicPr>
              <a:picLocks noChangeAspect="1"/>
            </p:cNvPicPr>
            <p:nvPr/>
          </p:nvPicPr>
          <p:blipFill rotWithShape="1">
            <a:blip r:embed="rId6">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CBE02BB4-001A-4EE7-1CE7-5BC1FD8C77A2}"/>
              </a:ext>
            </a:extLst>
          </p:cNvPr>
          <p:cNvPicPr>
            <a:picLocks noChangeAspect="1"/>
          </p:cNvPicPr>
          <p:nvPr/>
        </p:nvPicPr>
        <p:blipFill>
          <a:blip r:embed="rId7"/>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74D7BD56-C62F-8271-C017-21DFC9546280}"/>
              </a:ext>
            </a:extLst>
          </p:cNvPr>
          <p:cNvPicPr>
            <a:picLocks noChangeAspect="1"/>
          </p:cNvPicPr>
          <p:nvPr/>
        </p:nvPicPr>
        <p:blipFill rotWithShape="1">
          <a:blip r:embed="rId6">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11A1E1EC-E482-0101-CD9B-4107B025EC83}"/>
              </a:ext>
            </a:extLst>
          </p:cNvPr>
          <p:cNvPicPr>
            <a:picLocks noChangeAspect="1"/>
          </p:cNvPicPr>
          <p:nvPr/>
        </p:nvPicPr>
        <p:blipFill rotWithShape="1">
          <a:blip r:embed="rId6">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3" name="Picture 2" descr="A red and white text&#10;&#10;AI-generated content may be incorrect.">
            <a:extLst>
              <a:ext uri="{FF2B5EF4-FFF2-40B4-BE49-F238E27FC236}">
                <a16:creationId xmlns:a16="http://schemas.microsoft.com/office/drawing/2014/main" id="{D6AD0D22-918B-DF22-11D4-C6631CF417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0190" y="1138330"/>
            <a:ext cx="8114479" cy="2249619"/>
          </a:xfrm>
          <a:prstGeom prst="rect">
            <a:avLst/>
          </a:prstGeom>
        </p:spPr>
      </p:pic>
    </p:spTree>
    <p:extLst>
      <p:ext uri="{BB962C8B-B14F-4D97-AF65-F5344CB8AC3E}">
        <p14:creationId xmlns:p14="http://schemas.microsoft.com/office/powerpoint/2010/main" val="130872527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等线" panose="02010600030101010101" pitchFamily="2" charset="-122"/>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sp>
        <p:nvSpPr>
          <p:cNvPr id="14" name="TextBox 13">
            <a:extLst>
              <a:ext uri="{FF2B5EF4-FFF2-40B4-BE49-F238E27FC236}">
                <a16:creationId xmlns:a16="http://schemas.microsoft.com/office/drawing/2014/main" id="{75FE2F5D-D2FC-772D-4644-1BCAC509395E}"/>
              </a:ext>
            </a:extLst>
          </p:cNvPr>
          <p:cNvSpPr txBox="1"/>
          <p:nvPr/>
        </p:nvSpPr>
        <p:spPr>
          <a:xfrm>
            <a:off x="1080700" y="595623"/>
            <a:ext cx="10556310" cy="1077218"/>
          </a:xfrm>
          <a:prstGeom prst="rect">
            <a:avLst/>
          </a:prstGeom>
          <a:noFill/>
        </p:spPr>
        <p:txBody>
          <a:bodyPr wrap="square">
            <a:spAutoFit/>
          </a:bodyPr>
          <a:lstStyle/>
          <a:p>
            <a:pPr lvl="0" algn="ctr">
              <a:defRPr/>
            </a:pPr>
            <a:r>
              <a:rPr lang="en-US" sz="3200" b="1" dirty="0">
                <a:solidFill>
                  <a:srgbClr val="224E4A"/>
                </a:solidFill>
                <a:latin typeface="Cambria" panose="02040503050406030204" pitchFamily="18" charset="0"/>
                <a:ea typeface="Cambria" panose="02040503050406030204" pitchFamily="18" charset="0"/>
                <a:cs typeface="Calibri" panose="020F0502020204030204" pitchFamily="34" charset="0"/>
              </a:rPr>
              <a:t>1. </a:t>
            </a:r>
            <a:r>
              <a:rPr lang="vi-VN" sz="3200" b="1" dirty="0">
                <a:solidFill>
                  <a:srgbClr val="224E4A"/>
                </a:solidFill>
                <a:latin typeface="Cambria" panose="02040503050406030204" pitchFamily="18" charset="0"/>
                <a:ea typeface="Cambria" panose="02040503050406030204" pitchFamily="18" charset="0"/>
                <a:cs typeface="Calibri" panose="020F0502020204030204" pitchFamily="34" charset="0"/>
              </a:rPr>
              <a:t>Dựa vào từng gợi ý dưới đây, nói tên bài thơ và tên tác giả. Đọc một đoạn thơ hoặc một bài thơ em thuộc. </a:t>
            </a:r>
            <a:endParaRPr kumimoji="0" lang="vi-VN" sz="3200" b="1" i="0" u="none" strike="noStrike" kern="1200" cap="none" spc="0" normalizeH="0" baseline="0" noProof="0" dirty="0">
              <a:ln>
                <a:noFill/>
              </a:ln>
              <a:solidFill>
                <a:srgbClr val="224E4A"/>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9" name="Picture 8">
            <a:extLst>
              <a:ext uri="{FF2B5EF4-FFF2-40B4-BE49-F238E27FC236}">
                <a16:creationId xmlns:a16="http://schemas.microsoft.com/office/drawing/2014/main" id="{B7991840-9E56-5722-1195-B180DE5BF535}"/>
              </a:ext>
            </a:extLst>
          </p:cNvPr>
          <p:cNvPicPr>
            <a:picLocks noChangeAspect="1"/>
          </p:cNvPicPr>
          <p:nvPr/>
        </p:nvPicPr>
        <p:blipFill>
          <a:blip r:embed="rId7"/>
          <a:stretch>
            <a:fillRect/>
          </a:stretch>
        </p:blipFill>
        <p:spPr>
          <a:xfrm>
            <a:off x="1057275" y="2105025"/>
            <a:ext cx="4897702" cy="2038350"/>
          </a:xfrm>
          <a:prstGeom prst="rect">
            <a:avLst/>
          </a:prstGeom>
        </p:spPr>
      </p:pic>
      <p:pic>
        <p:nvPicPr>
          <p:cNvPr id="11" name="Picture 10">
            <a:extLst>
              <a:ext uri="{FF2B5EF4-FFF2-40B4-BE49-F238E27FC236}">
                <a16:creationId xmlns:a16="http://schemas.microsoft.com/office/drawing/2014/main" id="{C64332F8-D68D-921D-675D-8E6558E29717}"/>
              </a:ext>
            </a:extLst>
          </p:cNvPr>
          <p:cNvPicPr>
            <a:picLocks noChangeAspect="1"/>
          </p:cNvPicPr>
          <p:nvPr/>
        </p:nvPicPr>
        <p:blipFill>
          <a:blip r:embed="rId8"/>
          <a:stretch>
            <a:fillRect/>
          </a:stretch>
        </p:blipFill>
        <p:spPr>
          <a:xfrm>
            <a:off x="6124574" y="2138362"/>
            <a:ext cx="4651551" cy="1995488"/>
          </a:xfrm>
          <a:prstGeom prst="rect">
            <a:avLst/>
          </a:prstGeom>
        </p:spPr>
      </p:pic>
      <p:sp>
        <p:nvSpPr>
          <p:cNvPr id="13" name="Rectangle: Rounded Corners 12">
            <a:extLst>
              <a:ext uri="{FF2B5EF4-FFF2-40B4-BE49-F238E27FC236}">
                <a16:creationId xmlns:a16="http://schemas.microsoft.com/office/drawing/2014/main" id="{7B09C0C8-A916-4780-C2D0-E46481C2FB70}"/>
              </a:ext>
            </a:extLst>
          </p:cNvPr>
          <p:cNvSpPr/>
          <p:nvPr/>
        </p:nvSpPr>
        <p:spPr>
          <a:xfrm>
            <a:off x="1413625" y="4429125"/>
            <a:ext cx="4596650" cy="995839"/>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srgbClr val="C00000"/>
                </a:solidFill>
                <a:latin typeface="Cambria" panose="02040503050406030204" pitchFamily="18" charset="0"/>
                <a:ea typeface="Cambria" panose="02040503050406030204" pitchFamily="18" charset="0"/>
                <a:cs typeface="Arial" panose="020B0604020202020204" pitchFamily="34" charset="0"/>
              </a:rPr>
              <a:t>Gặt</a:t>
            </a:r>
            <a:r>
              <a:rPr lang="en-US" sz="3200" noProof="0"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sz="3200" noProof="0" dirty="0" err="1">
                <a:solidFill>
                  <a:srgbClr val="C00000"/>
                </a:solidFill>
                <a:latin typeface="Cambria" panose="02040503050406030204" pitchFamily="18" charset="0"/>
                <a:ea typeface="Cambria" panose="02040503050406030204" pitchFamily="18" charset="0"/>
                <a:cs typeface="Arial" panose="020B0604020202020204" pitchFamily="34" charset="0"/>
              </a:rPr>
              <a:t>chữ</a:t>
            </a:r>
            <a:r>
              <a:rPr lang="en-US" sz="3200" noProof="0"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sz="3200" noProof="0" dirty="0" err="1">
                <a:solidFill>
                  <a:srgbClr val="C00000"/>
                </a:solidFill>
                <a:latin typeface="Cambria" panose="02040503050406030204" pitchFamily="18" charset="0"/>
                <a:ea typeface="Cambria" panose="02040503050406030204" pitchFamily="18" charset="0"/>
                <a:cs typeface="Arial" panose="020B0604020202020204" pitchFamily="34" charset="0"/>
              </a:rPr>
              <a:t>trên</a:t>
            </a:r>
            <a:r>
              <a:rPr lang="en-US" sz="3200" noProof="0" dirty="0">
                <a:solidFill>
                  <a:srgbClr val="C00000"/>
                </a:solidFill>
                <a:latin typeface="Cambria" panose="02040503050406030204" pitchFamily="18" charset="0"/>
                <a:ea typeface="Cambria" panose="02040503050406030204" pitchFamily="18" charset="0"/>
                <a:cs typeface="Arial" panose="020B0604020202020204" pitchFamily="34" charset="0"/>
              </a:rPr>
              <a:t> 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Tác</a:t>
            </a:r>
            <a:r>
              <a:rPr kumimoji="0" lang="en-US" sz="3200" b="0" i="0" u="none" strike="noStrike" kern="1200" cap="none" spc="0" normalizeH="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1200" cap="none" spc="0" normalizeH="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3200" b="0" i="0" u="none" strike="noStrike" kern="1200" cap="none" spc="0" normalizeH="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1200" cap="none" spc="0" normalizeH="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Bích</a:t>
            </a:r>
            <a:r>
              <a:rPr kumimoji="0" lang="en-US" sz="3200" b="0" i="0" u="none" strike="noStrike" kern="1200" cap="none" spc="0" normalizeH="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1200" cap="none" spc="0" normalizeH="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ngọc</a:t>
            </a:r>
            <a:endParaRPr kumimoji="0" lang="en-US"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9D92C522-6BA2-91DD-8690-AAF1D620E7C5}"/>
              </a:ext>
            </a:extLst>
          </p:cNvPr>
          <p:cNvSpPr/>
          <p:nvPr/>
        </p:nvSpPr>
        <p:spPr>
          <a:xfrm>
            <a:off x="6404724" y="4391025"/>
            <a:ext cx="4930025" cy="995839"/>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srgbClr val="C00000"/>
                </a:solidFill>
                <a:latin typeface="Cambria" panose="02040503050406030204" pitchFamily="18" charset="0"/>
                <a:ea typeface="Cambria" panose="02040503050406030204" pitchFamily="18" charset="0"/>
                <a:cs typeface="Arial" panose="020B0604020202020204" pitchFamily="34" charset="0"/>
              </a:rPr>
              <a:t>Bầu</a:t>
            </a:r>
            <a:r>
              <a:rPr lang="en-US" sz="3200" noProof="0"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sz="3200" noProof="0" dirty="0" err="1">
                <a:solidFill>
                  <a:srgbClr val="C00000"/>
                </a:solidFill>
                <a:latin typeface="Cambria" panose="02040503050406030204" pitchFamily="18" charset="0"/>
                <a:ea typeface="Cambria" panose="02040503050406030204" pitchFamily="18" charset="0"/>
                <a:cs typeface="Arial" panose="020B0604020202020204" pitchFamily="34" charset="0"/>
              </a:rPr>
              <a:t>trời</a:t>
            </a:r>
            <a:r>
              <a:rPr lang="en-US" sz="3200" noProof="0"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sz="3200" noProof="0" dirty="0" err="1">
                <a:solidFill>
                  <a:srgbClr val="C00000"/>
                </a:solidFill>
                <a:latin typeface="Cambria" panose="02040503050406030204" pitchFamily="18" charset="0"/>
                <a:ea typeface="Cambria" panose="02040503050406030204" pitchFamily="18" charset="0"/>
                <a:cs typeface="Arial" panose="020B0604020202020204" pitchFamily="34" charset="0"/>
              </a:rPr>
              <a:t>trong</a:t>
            </a:r>
            <a:r>
              <a:rPr lang="en-US" sz="3200" noProof="0"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sz="3200" noProof="0" dirty="0" err="1">
                <a:solidFill>
                  <a:srgbClr val="C00000"/>
                </a:solidFill>
                <a:latin typeface="Cambria" panose="02040503050406030204" pitchFamily="18" charset="0"/>
                <a:ea typeface="Cambria" panose="02040503050406030204" pitchFamily="18" charset="0"/>
                <a:cs typeface="Arial" panose="020B0604020202020204" pitchFamily="34" charset="0"/>
              </a:rPr>
              <a:t>quả</a:t>
            </a:r>
            <a:r>
              <a:rPr lang="en-US" sz="3200" noProof="0"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sz="3200" noProof="0" dirty="0" err="1">
                <a:solidFill>
                  <a:srgbClr val="C00000"/>
                </a:solidFill>
                <a:latin typeface="Cambria" panose="02040503050406030204" pitchFamily="18" charset="0"/>
                <a:ea typeface="Cambria" panose="02040503050406030204" pitchFamily="18" charset="0"/>
                <a:cs typeface="Arial" panose="020B0604020202020204" pitchFamily="34" charset="0"/>
              </a:rPr>
              <a:t>trứng</a:t>
            </a:r>
            <a:endParaRPr lang="en-US" sz="3200" noProof="0" dirty="0">
              <a:solidFill>
                <a:srgbClr val="C00000"/>
              </a:solidFill>
              <a:latin typeface="Cambria" panose="02040503050406030204" pitchFamily="18" charset="0"/>
              <a:ea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(Xuân</a:t>
            </a:r>
            <a:r>
              <a:rPr kumimoji="0" lang="en-US" sz="3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Quỳnh</a:t>
            </a:r>
            <a:r>
              <a:rPr kumimoji="0" lang="en-US" sz="3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968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733933" y="1976718"/>
            <a:ext cx="3829557" cy="4881282"/>
          </a:xfrm>
          <a:prstGeom prst="rect">
            <a:avLst/>
          </a:prstGeom>
        </p:spPr>
      </p:pic>
      <p:pic>
        <p:nvPicPr>
          <p:cNvPr id="29" name="图片 37">
            <a:extLst>
              <a:ext uri="{FF2B5EF4-FFF2-40B4-BE49-F238E27FC236}">
                <a16:creationId xmlns:a16="http://schemas.microsoft.com/office/drawing/2014/main" id="{C4C16444-6FD3-75FF-168E-F58C2EFE81D1}"/>
              </a:ext>
            </a:extLst>
          </p:cNvPr>
          <p:cNvPicPr>
            <a:picLocks noChangeAspect="1"/>
          </p:cNvPicPr>
          <p:nvPr/>
        </p:nvPicPr>
        <p:blipFill>
          <a:blip r:embed="rId6"/>
          <a:stretch>
            <a:fillRect/>
          </a:stretch>
        </p:blipFill>
        <p:spPr>
          <a:xfrm>
            <a:off x="7623268" y="2711681"/>
            <a:ext cx="551250" cy="2621250"/>
          </a:xfrm>
          <a:prstGeom prst="rect">
            <a:avLst/>
          </a:prstGeom>
        </p:spPr>
      </p:pic>
      <p:grpSp>
        <p:nvGrpSpPr>
          <p:cNvPr id="30" name="Group 29">
            <a:extLst>
              <a:ext uri="{FF2B5EF4-FFF2-40B4-BE49-F238E27FC236}">
                <a16:creationId xmlns:a16="http://schemas.microsoft.com/office/drawing/2014/main" id="{8BE900B8-AD74-3EFD-89AC-97481E986DB5}"/>
              </a:ext>
            </a:extLst>
          </p:cNvPr>
          <p:cNvGrpSpPr/>
          <p:nvPr/>
        </p:nvGrpSpPr>
        <p:grpSpPr>
          <a:xfrm>
            <a:off x="2841757" y="781234"/>
            <a:ext cx="5254493" cy="4339147"/>
            <a:chOff x="4651376" y="2060575"/>
            <a:chExt cx="2735263" cy="3294064"/>
          </a:xfrm>
        </p:grpSpPr>
        <p:sp>
          <p:nvSpPr>
            <p:cNvPr id="31" name="Freeform 5">
              <a:extLst>
                <a:ext uri="{FF2B5EF4-FFF2-40B4-BE49-F238E27FC236}">
                  <a16:creationId xmlns:a16="http://schemas.microsoft.com/office/drawing/2014/main" id="{80F55A3B-5A2B-CA21-E83B-3F1A33AB80DD}"/>
                </a:ext>
              </a:extLst>
            </p:cNvPr>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2" name="Freeform 6">
              <a:extLst>
                <a:ext uri="{FF2B5EF4-FFF2-40B4-BE49-F238E27FC236}">
                  <a16:creationId xmlns:a16="http://schemas.microsoft.com/office/drawing/2014/main" id="{969025BE-EB5D-EBC6-C8E2-FD25EFE3C5EE}"/>
                </a:ext>
              </a:extLst>
            </p:cNvPr>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3" name="Oval 7">
              <a:extLst>
                <a:ext uri="{FF2B5EF4-FFF2-40B4-BE49-F238E27FC236}">
                  <a16:creationId xmlns:a16="http://schemas.microsoft.com/office/drawing/2014/main" id="{E5C28416-1AE7-0377-C685-3AED5939A068}"/>
                </a:ext>
              </a:extLst>
            </p:cNvPr>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4" name="Oval 8">
              <a:extLst>
                <a:ext uri="{FF2B5EF4-FFF2-40B4-BE49-F238E27FC236}">
                  <a16:creationId xmlns:a16="http://schemas.microsoft.com/office/drawing/2014/main" id="{4715A1A4-AAC5-D232-0F89-2193F0CDE904}"/>
                </a:ext>
              </a:extLst>
            </p:cNvPr>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5" name="Oval 9">
              <a:extLst>
                <a:ext uri="{FF2B5EF4-FFF2-40B4-BE49-F238E27FC236}">
                  <a16:creationId xmlns:a16="http://schemas.microsoft.com/office/drawing/2014/main" id="{087756D8-59B7-4369-E53D-5B8A16E9E922}"/>
                </a:ext>
              </a:extLst>
            </p:cNvPr>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6" name="Oval 10">
              <a:extLst>
                <a:ext uri="{FF2B5EF4-FFF2-40B4-BE49-F238E27FC236}">
                  <a16:creationId xmlns:a16="http://schemas.microsoft.com/office/drawing/2014/main" id="{67E1F763-4641-C74D-D8EA-60D23D1AA43F}"/>
                </a:ext>
              </a:extLst>
            </p:cNvPr>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7" name="Oval 11">
              <a:extLst>
                <a:ext uri="{FF2B5EF4-FFF2-40B4-BE49-F238E27FC236}">
                  <a16:creationId xmlns:a16="http://schemas.microsoft.com/office/drawing/2014/main" id="{13B49909-5B22-64F7-E6E5-6DBB31B71700}"/>
                </a:ext>
              </a:extLst>
            </p:cNvPr>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8" name="Oval 12">
              <a:extLst>
                <a:ext uri="{FF2B5EF4-FFF2-40B4-BE49-F238E27FC236}">
                  <a16:creationId xmlns:a16="http://schemas.microsoft.com/office/drawing/2014/main" id="{BBF72660-BAEE-C50C-7F90-56ADA5079B30}"/>
                </a:ext>
              </a:extLst>
            </p:cNvPr>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9" name="Oval 13">
              <a:extLst>
                <a:ext uri="{FF2B5EF4-FFF2-40B4-BE49-F238E27FC236}">
                  <a16:creationId xmlns:a16="http://schemas.microsoft.com/office/drawing/2014/main" id="{37B64DE4-8240-50BC-5795-6DA9C3212B60}"/>
                </a:ext>
              </a:extLst>
            </p:cNvPr>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0" name="Freeform 14">
              <a:extLst>
                <a:ext uri="{FF2B5EF4-FFF2-40B4-BE49-F238E27FC236}">
                  <a16:creationId xmlns:a16="http://schemas.microsoft.com/office/drawing/2014/main" id="{818AFC76-6BB6-E6FC-C2DC-DF04FD10A068}"/>
                </a:ext>
              </a:extLst>
            </p:cNvPr>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1" name="Freeform 15">
              <a:extLst>
                <a:ext uri="{FF2B5EF4-FFF2-40B4-BE49-F238E27FC236}">
                  <a16:creationId xmlns:a16="http://schemas.microsoft.com/office/drawing/2014/main" id="{94D7B093-DB1C-D27F-CAB8-B009ED4DD6D3}"/>
                </a:ext>
              </a:extLst>
            </p:cNvPr>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2" name="Freeform 16">
              <a:extLst>
                <a:ext uri="{FF2B5EF4-FFF2-40B4-BE49-F238E27FC236}">
                  <a16:creationId xmlns:a16="http://schemas.microsoft.com/office/drawing/2014/main" id="{B29E0982-408A-05EB-B0B7-A6BF3047A1DD}"/>
                </a:ext>
              </a:extLst>
            </p:cNvPr>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3" name="Freeform 17">
              <a:extLst>
                <a:ext uri="{FF2B5EF4-FFF2-40B4-BE49-F238E27FC236}">
                  <a16:creationId xmlns:a16="http://schemas.microsoft.com/office/drawing/2014/main" id="{98C6BB0A-A7D1-71A6-005E-3797CDAD78CF}"/>
                </a:ext>
              </a:extLst>
            </p:cNvPr>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4" name="Freeform 18">
              <a:extLst>
                <a:ext uri="{FF2B5EF4-FFF2-40B4-BE49-F238E27FC236}">
                  <a16:creationId xmlns:a16="http://schemas.microsoft.com/office/drawing/2014/main" id="{121D5E3B-3369-D3CB-665F-B5F13AC1213F}"/>
                </a:ext>
              </a:extLst>
            </p:cNvPr>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5" name="Freeform 19">
              <a:extLst>
                <a:ext uri="{FF2B5EF4-FFF2-40B4-BE49-F238E27FC236}">
                  <a16:creationId xmlns:a16="http://schemas.microsoft.com/office/drawing/2014/main" id="{13C11232-35C4-2D7B-B490-929B6D60AA20}"/>
                </a:ext>
              </a:extLst>
            </p:cNvPr>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6" name="Freeform 20">
              <a:extLst>
                <a:ext uri="{FF2B5EF4-FFF2-40B4-BE49-F238E27FC236}">
                  <a16:creationId xmlns:a16="http://schemas.microsoft.com/office/drawing/2014/main" id="{ECB0D60B-A904-290A-1A01-B84E0C96EDBF}"/>
                </a:ext>
              </a:extLst>
            </p:cNvPr>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7" name="Freeform 21">
              <a:extLst>
                <a:ext uri="{FF2B5EF4-FFF2-40B4-BE49-F238E27FC236}">
                  <a16:creationId xmlns:a16="http://schemas.microsoft.com/office/drawing/2014/main" id="{4CB32511-7958-889B-F9E9-0E2058A3674F}"/>
                </a:ext>
              </a:extLst>
            </p:cNvPr>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grpSp>
      <p:sp>
        <p:nvSpPr>
          <p:cNvPr id="48" name="TextBox 47">
            <a:extLst>
              <a:ext uri="{FF2B5EF4-FFF2-40B4-BE49-F238E27FC236}">
                <a16:creationId xmlns:a16="http://schemas.microsoft.com/office/drawing/2014/main" id="{99FF38ED-EC50-1367-A0EF-66B980F4F1B6}"/>
              </a:ext>
            </a:extLst>
          </p:cNvPr>
          <p:cNvSpPr txBox="1"/>
          <p:nvPr/>
        </p:nvSpPr>
        <p:spPr>
          <a:xfrm rot="21279080">
            <a:off x="3399899" y="2089462"/>
            <a:ext cx="3933303" cy="1938992"/>
          </a:xfrm>
          <a:prstGeom prst="rect">
            <a:avLst/>
          </a:prstGeom>
          <a:noFill/>
        </p:spPr>
        <p:txBody>
          <a:bodyPr wrap="square" rtlCol="0">
            <a:spAutoFit/>
          </a:bodyPr>
          <a:lstStyle/>
          <a:p>
            <a:pPr algn="ctr" defTabSz="1218565"/>
            <a:r>
              <a:rPr lang="vi-VN" sz="4000" dirty="0">
                <a:solidFill>
                  <a:prstClr val="black"/>
                </a:solidFill>
                <a:latin typeface="Calibri" panose="020F0502020204030204" pitchFamily="34" charset="0"/>
                <a:cs typeface="Calibri" panose="020F0502020204030204" pitchFamily="34" charset="0"/>
              </a:rPr>
              <a:t>Đọc một đoạn thơ hoặc một bài thơ em thuộc. </a:t>
            </a:r>
            <a:endParaRPr lang="en-US" sz="4000" dirty="0">
              <a:solidFill>
                <a:prstClr val="black"/>
              </a:solidFill>
              <a:latin typeface="Calibri" panose="020F0502020204030204" pitchFamily="34" charset="0"/>
              <a:cs typeface="Calibri" panose="020F0502020204030204" pitchFamily="34" charset="0"/>
            </a:endParaRPr>
          </a:p>
        </p:txBody>
      </p:sp>
      <p:pic>
        <p:nvPicPr>
          <p:cNvPr id="49" name="图片 38">
            <a:extLst>
              <a:ext uri="{FF2B5EF4-FFF2-40B4-BE49-F238E27FC236}">
                <a16:creationId xmlns:a16="http://schemas.microsoft.com/office/drawing/2014/main" id="{FD39047B-A866-D19E-E9FF-22566AEA2566}"/>
              </a:ext>
            </a:extLst>
          </p:cNvPr>
          <p:cNvPicPr>
            <a:picLocks noChangeAspect="1"/>
          </p:cNvPicPr>
          <p:nvPr/>
        </p:nvPicPr>
        <p:blipFill>
          <a:blip r:embed="rId7"/>
          <a:stretch>
            <a:fillRect/>
          </a:stretch>
        </p:blipFill>
        <p:spPr>
          <a:xfrm rot="19747431">
            <a:off x="7455483" y="3298318"/>
            <a:ext cx="618750" cy="2610000"/>
          </a:xfrm>
          <a:prstGeom prst="rect">
            <a:avLst/>
          </a:prstGeom>
        </p:spPr>
      </p:pic>
    </p:spTree>
    <p:extLst>
      <p:ext uri="{BB962C8B-B14F-4D97-AF65-F5344CB8AC3E}">
        <p14:creationId xmlns:p14="http://schemas.microsoft.com/office/powerpoint/2010/main" val="28918642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14:presetBounceEnd="52000">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14:bounceEnd="52000">
                                          <p:cBhvr additive="base">
                                            <p:cTn id="17" dur="750" fill="hold"/>
                                            <p:tgtEl>
                                              <p:spTgt spid="49"/>
                                            </p:tgtEl>
                                            <p:attrNameLst>
                                              <p:attrName>ppt_x</p:attrName>
                                            </p:attrNameLst>
                                          </p:cBhvr>
                                          <p:tavLst>
                                            <p:tav tm="0">
                                              <p:val>
                                                <p:strVal val="#ppt_x"/>
                                              </p:val>
                                            </p:tav>
                                            <p:tav tm="100000">
                                              <p:val>
                                                <p:strVal val="#ppt_x"/>
                                              </p:val>
                                            </p:tav>
                                          </p:tavLst>
                                        </p:anim>
                                        <p:anim calcmode="lin" valueType="num" p14:bounceEnd="52000">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14:presetBounceEnd="52000">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14:bounceEnd="52000">
                                          <p:cBhvr additive="base">
                                            <p:cTn id="21" dur="75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750" fill="hold"/>
                                            <p:tgtEl>
                                              <p:spTgt spid="49"/>
                                            </p:tgtEl>
                                            <p:attrNameLst>
                                              <p:attrName>ppt_x</p:attrName>
                                            </p:attrNameLst>
                                          </p:cBhvr>
                                          <p:tavLst>
                                            <p:tav tm="0">
                                              <p:val>
                                                <p:strVal val="#ppt_x"/>
                                              </p:val>
                                            </p:tav>
                                            <p:tav tm="100000">
                                              <p:val>
                                                <p:strVal val="#ppt_x"/>
                                              </p:val>
                                            </p:tav>
                                          </p:tavLst>
                                        </p:anim>
                                        <p:anim calcmode="lin" valueType="num">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750" fill="hold"/>
                                            <p:tgtEl>
                                              <p:spTgt spid="29"/>
                                            </p:tgtEl>
                                            <p:attrNameLst>
                                              <p:attrName>ppt_x</p:attrName>
                                            </p:attrNameLst>
                                          </p:cBhvr>
                                          <p:tavLst>
                                            <p:tav tm="0">
                                              <p:val>
                                                <p:strVal val="#ppt_x"/>
                                              </p:val>
                                            </p:tav>
                                            <p:tav tm="100000">
                                              <p:val>
                                                <p:strVal val="#ppt_x"/>
                                              </p:val>
                                            </p:tav>
                                          </p:tavLst>
                                        </p:anim>
                                        <p:anim calcmode="lin" valueType="num">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2475" cy="6911975"/>
            <a:chOff x="0" y="0"/>
            <a:chExt cx="19185" cy="10885"/>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477"/>
              <a:ext cx="17349" cy="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11" name="TextBox 10">
            <a:extLst>
              <a:ext uri="{FF2B5EF4-FFF2-40B4-BE49-F238E27FC236}">
                <a16:creationId xmlns:a16="http://schemas.microsoft.com/office/drawing/2014/main" id="{5EF404B9-5138-4F14-AFEF-78BB9DB4B44B}"/>
              </a:ext>
            </a:extLst>
          </p:cNvPr>
          <p:cNvSpPr txBox="1"/>
          <p:nvPr/>
        </p:nvSpPr>
        <p:spPr>
          <a:xfrm>
            <a:off x="1078052" y="236649"/>
            <a:ext cx="1125682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2</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Tìm câu chủ đề trong từng đoạn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dưới đây:</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EC178B5D-15F8-3B53-E79E-74E1A3E1C009}"/>
              </a:ext>
            </a:extLst>
          </p:cNvPr>
          <p:cNvSpPr/>
          <p:nvPr/>
        </p:nvSpPr>
        <p:spPr>
          <a:xfrm>
            <a:off x="990600" y="933451"/>
            <a:ext cx="10334625" cy="13525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latin typeface="Cambria" panose="02040503050406030204" pitchFamily="18" charset="0"/>
                <a:ea typeface="Cambria" panose="02040503050406030204" pitchFamily="18" charset="0"/>
                <a:cs typeface="Calibri" panose="020F0502020204030204" pitchFamily="34" charset="0"/>
              </a:rPr>
              <a:t>a. Biển động. Gió thét trên những rừng dương. Sóng đập dữ dội vào mạn thuyền. Cây cột buồm rít lên, lá cờ đuôi nheo bay phần phật. Mưa cắt ngang mặt những tia nước lạnh. Bãi cát vật vã với nước, với sóng.</a:t>
            </a:r>
          </a:p>
          <a:p>
            <a:pPr algn="r"/>
            <a:r>
              <a:rPr lang="vi-VN" sz="2000" dirty="0">
                <a:latin typeface="Cambria" panose="02040503050406030204" pitchFamily="18" charset="0"/>
                <a:ea typeface="Cambria" panose="02040503050406030204" pitchFamily="18" charset="0"/>
                <a:cs typeface="Calibri" panose="020F0502020204030204" pitchFamily="34" charset="0"/>
              </a:rPr>
              <a:t>(Trần Nhật Thu)</a:t>
            </a:r>
            <a:endParaRPr lang="en-US" sz="2000" dirty="0">
              <a:latin typeface="Cambria" panose="02040503050406030204" pitchFamily="18" charset="0"/>
              <a:ea typeface="Cambria" panose="02040503050406030204" pitchFamily="18"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67AEF498-D567-A7FD-BEFE-17149F52D1BD}"/>
              </a:ext>
            </a:extLst>
          </p:cNvPr>
          <p:cNvSpPr/>
          <p:nvPr/>
        </p:nvSpPr>
        <p:spPr>
          <a:xfrm>
            <a:off x="990600" y="2419350"/>
            <a:ext cx="10334625" cy="19240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latin typeface="Cambria" panose="02040503050406030204" pitchFamily="18" charset="0"/>
                <a:ea typeface="Cambria" panose="02040503050406030204" pitchFamily="18" charset="0"/>
                <a:cs typeface="Calibri" panose="020F0502020204030204" pitchFamily="34" charset="0"/>
              </a:rPr>
              <a:t>b. Những ngày hè đi bên bờ Hạ Long, Bãi Cháy hoặc Tuần Châu,... ta có cảm giác như đi trước cửa gió. Ngọn gió lúc êm ả như ru, lúc phần phật như quạt, mang cái trong lành, cái tươi mát của đại dương vào đất liền. Trong tiếng gió thổi, ta nghe tiếng thông reo, tiếng sóng vỗ, tiếng ve ran và cả tiếng máy, tiếng xe, tiếng cần trục từ trên các tầng thang, bến cảng vọng lại.</a:t>
            </a:r>
          </a:p>
          <a:p>
            <a:pPr algn="r"/>
            <a:r>
              <a:rPr lang="vi-VN" sz="2000" dirty="0">
                <a:latin typeface="Cambria" panose="02040503050406030204" pitchFamily="18" charset="0"/>
                <a:ea typeface="Cambria" panose="02040503050406030204" pitchFamily="18" charset="0"/>
                <a:cs typeface="Calibri" panose="020F0502020204030204" pitchFamily="34" charset="0"/>
              </a:rPr>
              <a:t>(Theo Thi Sảnh)</a:t>
            </a:r>
            <a:endParaRPr lang="en-US" sz="2000" dirty="0">
              <a:latin typeface="Cambria" panose="02040503050406030204" pitchFamily="18" charset="0"/>
              <a:ea typeface="Cambria" panose="02040503050406030204" pitchFamily="18"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FACD2EB0-DC2D-22E8-B5A2-5C1C0F606194}"/>
              </a:ext>
            </a:extLst>
          </p:cNvPr>
          <p:cNvSpPr/>
          <p:nvPr/>
        </p:nvSpPr>
        <p:spPr>
          <a:xfrm>
            <a:off x="1019175" y="4533900"/>
            <a:ext cx="10334625" cy="214122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latin typeface="Cambria" panose="02040503050406030204" pitchFamily="18" charset="0"/>
                <a:ea typeface="Cambria" panose="02040503050406030204" pitchFamily="18" charset="0"/>
                <a:cs typeface="Calibri" panose="020F0502020204030204" pitchFamily="34" charset="0"/>
              </a:rPr>
              <a:t>c. Chuồn chuồn ngô mặc áo kẻ ca-rô đen vàng thích phơi mình ngoài nắng, trên ngọn chuối hoặc bờ ao. Chuồn chuồn ớt với bộ cánh đỏ rực hoặc vàng tươi, suốt ngày la cà hết chỗ này sang chỗ khác. Chuồn chuồn nước thích soi gương, ưa đứng im trên cọng khoai ngứa bên bờ ao ngắm bóng mình in dưới nước,... ẻo lả và xinh xắn hơn cả là các bé chuồn kim, cả thân hình chỉ nhỉnh hơn chiếc kim khâu... Ngần ấy loại chuồn chuồn cũng đủ cho chúng tôi mê tơi trong suốt mùa hè.</a:t>
            </a:r>
          </a:p>
          <a:p>
            <a:pPr algn="r"/>
            <a:r>
              <a:rPr lang="vi-VN" sz="2000" dirty="0">
                <a:latin typeface="Cambria" panose="02040503050406030204" pitchFamily="18" charset="0"/>
                <a:ea typeface="Cambria" panose="02040503050406030204" pitchFamily="18" charset="0"/>
                <a:cs typeface="Calibri" panose="020F0502020204030204" pitchFamily="34" charset="0"/>
              </a:rPr>
              <a:t>(Theo Trần Đức Tiến)</a:t>
            </a:r>
            <a:endParaRPr lang="en-US" sz="2000"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9591063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85569"/>
            <a:ext cx="11993262" cy="6610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85A144A-E0EB-9203-582A-4D5D5E680420}"/>
              </a:ext>
            </a:extLst>
          </p:cNvPr>
          <p:cNvGrpSpPr/>
          <p:nvPr/>
        </p:nvGrpSpPr>
        <p:grpSpPr>
          <a:xfrm>
            <a:off x="2847975" y="4099807"/>
            <a:ext cx="6019801" cy="1419810"/>
            <a:chOff x="-346927" y="2634670"/>
            <a:chExt cx="9273947" cy="1979719"/>
          </a:xfrm>
        </p:grpSpPr>
        <p:pic>
          <p:nvPicPr>
            <p:cNvPr id="11" name="Picture 2">
              <a:extLst>
                <a:ext uri="{FF2B5EF4-FFF2-40B4-BE49-F238E27FC236}">
                  <a16:creationId xmlns:a16="http://schemas.microsoft.com/office/drawing/2014/main" id="{0D2DA8B1-48DB-61CF-F809-DFFD37E1A8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6927" y="2634670"/>
              <a:ext cx="9273947" cy="1481843"/>
            </a:xfrm>
            <a:prstGeom prst="rect">
              <a:avLst/>
            </a:prstGeom>
          </p:spPr>
        </p:pic>
        <p:sp>
          <p:nvSpPr>
            <p:cNvPr id="12" name="TextBox 11">
              <a:extLst>
                <a:ext uri="{FF2B5EF4-FFF2-40B4-BE49-F238E27FC236}">
                  <a16:creationId xmlns:a16="http://schemas.microsoft.com/office/drawing/2014/main" id="{71E58530-898C-90BA-6C61-D6182FE72148}"/>
                </a:ext>
              </a:extLst>
            </p:cNvPr>
            <p:cNvSpPr txBox="1"/>
            <p:nvPr/>
          </p:nvSpPr>
          <p:spPr>
            <a:xfrm>
              <a:off x="157304" y="2769044"/>
              <a:ext cx="8320769" cy="18453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chủ</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đề</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Biển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động</a:t>
              </a:r>
              <a:r>
                <a:rPr kumimoji="0" lang="vi-VN" sz="4000" b="0" i="0" u="none" strike="noStrike" kern="1200" cap="none" spc="0" normalizeH="0" baseline="0" noProof="0" dirty="0">
                  <a:ln>
                    <a:noFill/>
                  </a:ln>
                  <a:solidFill>
                    <a:prstClr val="black"/>
                  </a:solidFill>
                  <a:effectLst/>
                  <a:uLnTx/>
                  <a:uFillTx/>
                  <a:latin typeface="Calibri (Body)"/>
                  <a:ea typeface="+mn-ea"/>
                  <a:cs typeface="+mn-cs"/>
                </a:rPr>
                <a:t>.</a:t>
              </a:r>
            </a:p>
          </p:txBody>
        </p:sp>
      </p:grpSp>
      <p:sp>
        <p:nvSpPr>
          <p:cNvPr id="16" name="Rectangle: Rounded Corners 15">
            <a:extLst>
              <a:ext uri="{FF2B5EF4-FFF2-40B4-BE49-F238E27FC236}">
                <a16:creationId xmlns:a16="http://schemas.microsoft.com/office/drawing/2014/main" id="{9AB7FEF1-8ACD-C2C0-8B39-303B76C295BD}"/>
              </a:ext>
            </a:extLst>
          </p:cNvPr>
          <p:cNvSpPr/>
          <p:nvPr/>
        </p:nvSpPr>
        <p:spPr>
          <a:xfrm>
            <a:off x="914400" y="933451"/>
            <a:ext cx="10410825" cy="250507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3200" dirty="0">
                <a:latin typeface="Calibri" panose="020F0502020204030204" pitchFamily="34" charset="0"/>
                <a:cs typeface="Calibri" panose="020F0502020204030204" pitchFamily="34" charset="0"/>
              </a:rPr>
              <a:t>a. Biển động. Gió thét trên những rừng dương. Sóng đập dữ dội vào mạn thuyền. Cây cột buồm rít lên, lá cờ đuôi nheo bay phần phật. Mưa cắt ngang mặt những tia nước lạnh. Bãi cát vật vã với nước, với sóng.</a:t>
            </a:r>
          </a:p>
          <a:p>
            <a:pPr algn="r"/>
            <a:r>
              <a:rPr lang="vi-VN" sz="3200" dirty="0">
                <a:latin typeface="Calibri" panose="020F0502020204030204" pitchFamily="34" charset="0"/>
                <a:cs typeface="Calibri" panose="020F0502020204030204" pitchFamily="34" charset="0"/>
              </a:rPr>
              <a:t>(Trần Nhật Thu)</a:t>
            </a:r>
            <a:endParaRPr lang="en-US" sz="3200" dirty="0">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BD3FB217-FA7A-252B-9AC5-04E834CD9351}"/>
              </a:ext>
            </a:extLst>
          </p:cNvPr>
          <p:cNvSpPr/>
          <p:nvPr/>
        </p:nvSpPr>
        <p:spPr>
          <a:xfrm>
            <a:off x="1400174" y="1038225"/>
            <a:ext cx="1933575"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3461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85569"/>
            <a:ext cx="11993262" cy="6610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85A144A-E0EB-9203-582A-4D5D5E680420}"/>
              </a:ext>
            </a:extLst>
          </p:cNvPr>
          <p:cNvGrpSpPr/>
          <p:nvPr/>
        </p:nvGrpSpPr>
        <p:grpSpPr>
          <a:xfrm>
            <a:off x="1009650" y="4038601"/>
            <a:ext cx="10991850" cy="2066924"/>
            <a:chOff x="-346927" y="2634670"/>
            <a:chExt cx="9273947" cy="2564733"/>
          </a:xfrm>
        </p:grpSpPr>
        <p:pic>
          <p:nvPicPr>
            <p:cNvPr id="11" name="Picture 2">
              <a:extLst>
                <a:ext uri="{FF2B5EF4-FFF2-40B4-BE49-F238E27FC236}">
                  <a16:creationId xmlns:a16="http://schemas.microsoft.com/office/drawing/2014/main" id="{0D2DA8B1-48DB-61CF-F809-DFFD37E1A8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6927" y="2634670"/>
              <a:ext cx="9273947" cy="2564733"/>
            </a:xfrm>
            <a:prstGeom prst="rect">
              <a:avLst/>
            </a:prstGeom>
          </p:spPr>
        </p:pic>
        <p:sp>
          <p:nvSpPr>
            <p:cNvPr id="12" name="TextBox 11">
              <a:extLst>
                <a:ext uri="{FF2B5EF4-FFF2-40B4-BE49-F238E27FC236}">
                  <a16:creationId xmlns:a16="http://schemas.microsoft.com/office/drawing/2014/main" id="{71E58530-898C-90BA-6C61-D6182FE72148}"/>
                </a:ext>
              </a:extLst>
            </p:cNvPr>
            <p:cNvSpPr txBox="1"/>
            <p:nvPr/>
          </p:nvSpPr>
          <p:spPr>
            <a:xfrm>
              <a:off x="52832" y="2816320"/>
              <a:ext cx="8320769" cy="21768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chủ</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đề</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lang="vi-VN" sz="3600" dirty="0">
                  <a:latin typeface="Calibri" panose="020F0502020204030204" pitchFamily="34" charset="0"/>
                  <a:cs typeface="Calibri" panose="020F0502020204030204" pitchFamily="34" charset="0"/>
                </a:rPr>
                <a:t>Những ngày hè đi bên bờ Hạ Long, Bãi Cháy hoặc Tuần Châu,... ta có cảm giác như đi trước cửa gió. </a:t>
              </a:r>
              <a:endParaRPr kumimoji="0" lang="vi-VN" sz="3600" b="0" i="0" u="none" strike="noStrike" kern="1200" cap="none" spc="0" normalizeH="0" baseline="0" noProof="0" dirty="0">
                <a:ln>
                  <a:noFill/>
                </a:ln>
                <a:solidFill>
                  <a:prstClr val="black"/>
                </a:solidFill>
                <a:effectLst/>
                <a:uLnTx/>
                <a:uFillTx/>
                <a:latin typeface="Calibri (Body)"/>
                <a:ea typeface="+mn-ea"/>
                <a:cs typeface="+mn-cs"/>
              </a:endParaRPr>
            </a:p>
          </p:txBody>
        </p:sp>
      </p:grpSp>
      <p:sp>
        <p:nvSpPr>
          <p:cNvPr id="2" name="Rectangle: Rounded Corners 1">
            <a:extLst>
              <a:ext uri="{FF2B5EF4-FFF2-40B4-BE49-F238E27FC236}">
                <a16:creationId xmlns:a16="http://schemas.microsoft.com/office/drawing/2014/main" id="{76FE679F-3730-D268-3C06-792BBE860D11}"/>
              </a:ext>
            </a:extLst>
          </p:cNvPr>
          <p:cNvSpPr/>
          <p:nvPr/>
        </p:nvSpPr>
        <p:spPr>
          <a:xfrm>
            <a:off x="685800" y="685799"/>
            <a:ext cx="10334625" cy="3171825"/>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b. Những ngày hè đi bên bờ Hạ Long, Bãi Cháy hoặc Tuần Châu,... ta có cảm giác như đi trước cửa gió. Ngọn gió lúc êm ả như ru, lúc phần phật như quạt, mang cái trong lành, cái tươi mát của đại dương vào đất liền. Trong tiếng gió thổi, ta nghe tiếng thông reo, tiếng sóng vỗ, tiếng ve ran và cả tiếng máy, tiếng xe, tiếng cần trục từ trên các tầng thang, bến cảng vọng lại.</a:t>
            </a:r>
          </a:p>
          <a:p>
            <a:pPr algn="r"/>
            <a:r>
              <a:rPr lang="vi-VN" sz="2800" dirty="0">
                <a:latin typeface="Calibri" panose="020F0502020204030204" pitchFamily="34" charset="0"/>
                <a:cs typeface="Calibri" panose="020F0502020204030204" pitchFamily="34" charset="0"/>
              </a:rPr>
              <a:t>(Theo Thi Sảnh)</a:t>
            </a:r>
            <a:endParaRPr lang="en-US" sz="2800"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66698FE2-463A-A39C-E0CE-1D6741254E7D}"/>
              </a:ext>
            </a:extLst>
          </p:cNvPr>
          <p:cNvSpPr/>
          <p:nvPr/>
        </p:nvSpPr>
        <p:spPr>
          <a:xfrm>
            <a:off x="1209674" y="752475"/>
            <a:ext cx="973455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Rectangle: Rounded Corners 6">
            <a:extLst>
              <a:ext uri="{FF2B5EF4-FFF2-40B4-BE49-F238E27FC236}">
                <a16:creationId xmlns:a16="http://schemas.microsoft.com/office/drawing/2014/main" id="{652F7D7B-C784-FB8D-4378-DC0E09ACCD4B}"/>
              </a:ext>
            </a:extLst>
          </p:cNvPr>
          <p:cNvSpPr/>
          <p:nvPr/>
        </p:nvSpPr>
        <p:spPr>
          <a:xfrm>
            <a:off x="923924" y="1285875"/>
            <a:ext cx="525780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Tree>
    <p:extLst>
      <p:ext uri="{BB962C8B-B14F-4D97-AF65-F5344CB8AC3E}">
        <p14:creationId xmlns:p14="http://schemas.microsoft.com/office/powerpoint/2010/main" val="378175488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85569"/>
            <a:ext cx="11993262" cy="6610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85A144A-E0EB-9203-582A-4D5D5E680420}"/>
              </a:ext>
            </a:extLst>
          </p:cNvPr>
          <p:cNvGrpSpPr/>
          <p:nvPr/>
        </p:nvGrpSpPr>
        <p:grpSpPr>
          <a:xfrm>
            <a:off x="933450" y="4362451"/>
            <a:ext cx="10991850" cy="2066924"/>
            <a:chOff x="-346927" y="2634670"/>
            <a:chExt cx="9273947" cy="2564733"/>
          </a:xfrm>
        </p:grpSpPr>
        <p:pic>
          <p:nvPicPr>
            <p:cNvPr id="11" name="Picture 2">
              <a:extLst>
                <a:ext uri="{FF2B5EF4-FFF2-40B4-BE49-F238E27FC236}">
                  <a16:creationId xmlns:a16="http://schemas.microsoft.com/office/drawing/2014/main" id="{0D2DA8B1-48DB-61CF-F809-DFFD37E1A8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6927" y="2634670"/>
              <a:ext cx="9273947" cy="2564733"/>
            </a:xfrm>
            <a:prstGeom prst="rect">
              <a:avLst/>
            </a:prstGeom>
          </p:spPr>
        </p:pic>
        <p:sp>
          <p:nvSpPr>
            <p:cNvPr id="12" name="TextBox 11">
              <a:extLst>
                <a:ext uri="{FF2B5EF4-FFF2-40B4-BE49-F238E27FC236}">
                  <a16:creationId xmlns:a16="http://schemas.microsoft.com/office/drawing/2014/main" id="{71E58530-898C-90BA-6C61-D6182FE72148}"/>
                </a:ext>
              </a:extLst>
            </p:cNvPr>
            <p:cNvSpPr txBox="1"/>
            <p:nvPr/>
          </p:nvSpPr>
          <p:spPr>
            <a:xfrm>
              <a:off x="12650" y="3088158"/>
              <a:ext cx="8320769" cy="14894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chủ</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đề</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Ngần ấy loại chuồn chuồn cũng đủ cho chúng tôi mê tơi trong suốt mùa hè.</a:t>
              </a:r>
            </a:p>
          </p:txBody>
        </p:sp>
      </p:grpSp>
      <p:sp>
        <p:nvSpPr>
          <p:cNvPr id="2" name="Rectangle: Rounded Corners 1">
            <a:extLst>
              <a:ext uri="{FF2B5EF4-FFF2-40B4-BE49-F238E27FC236}">
                <a16:creationId xmlns:a16="http://schemas.microsoft.com/office/drawing/2014/main" id="{76FE679F-3730-D268-3C06-792BBE860D11}"/>
              </a:ext>
            </a:extLst>
          </p:cNvPr>
          <p:cNvSpPr/>
          <p:nvPr/>
        </p:nvSpPr>
        <p:spPr>
          <a:xfrm>
            <a:off x="685800" y="95251"/>
            <a:ext cx="10334625" cy="387667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Chuồn chuồn ngô mặc áo kẻ ca-rô đen vàng thích phơi mình ngoài nắng, trên ngọn chuối hoặc bờ ao. Chuồn chuồn ớt với bộ cánh đỏ rực hoặc vàng tươi, suốt ngày la cà hết chỗ này sang chỗ khác. Chuồn chuồn nước thích soi gương, ưa đứng im trên cọng khoai ngứa bên bờ ao ngắm bóng mình in dưới nước,... ẻo lả và xinh xắn hơn cả là các bé chuồn kim, cả thân hình chỉ nhỉnh hơn chiếc kim khâu... Ngần ấy loại chuồn chuồn cũng đủ cho chúng tôi mê tơi trong suốt mùa hè.</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Trần Đức Tiến)</a:t>
            </a:r>
          </a:p>
        </p:txBody>
      </p:sp>
      <p:sp>
        <p:nvSpPr>
          <p:cNvPr id="6" name="Rectangle: Rounded Corners 5">
            <a:extLst>
              <a:ext uri="{FF2B5EF4-FFF2-40B4-BE49-F238E27FC236}">
                <a16:creationId xmlns:a16="http://schemas.microsoft.com/office/drawing/2014/main" id="{66698FE2-463A-A39C-E0CE-1D6741254E7D}"/>
              </a:ext>
            </a:extLst>
          </p:cNvPr>
          <p:cNvSpPr/>
          <p:nvPr/>
        </p:nvSpPr>
        <p:spPr>
          <a:xfrm>
            <a:off x="3514724" y="2714625"/>
            <a:ext cx="723900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Rectangle: Rounded Corners 6">
            <a:extLst>
              <a:ext uri="{FF2B5EF4-FFF2-40B4-BE49-F238E27FC236}">
                <a16:creationId xmlns:a16="http://schemas.microsoft.com/office/drawing/2014/main" id="{652F7D7B-C784-FB8D-4378-DC0E09ACCD4B}"/>
              </a:ext>
            </a:extLst>
          </p:cNvPr>
          <p:cNvSpPr/>
          <p:nvPr/>
        </p:nvSpPr>
        <p:spPr>
          <a:xfrm>
            <a:off x="885824" y="3162300"/>
            <a:ext cx="417195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Tree>
    <p:extLst>
      <p:ext uri="{BB962C8B-B14F-4D97-AF65-F5344CB8AC3E}">
        <p14:creationId xmlns:p14="http://schemas.microsoft.com/office/powerpoint/2010/main" val="4896988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1037</Words>
  <Application>Microsoft Office PowerPoint</Application>
  <PresentationFormat>Widescreen</PresentationFormat>
  <Paragraphs>38</Paragraphs>
  <Slides>14</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Calibri (Body)</vt:lpstr>
      <vt:lpstr>Cambria</vt:lpstr>
      <vt:lpstr>等线</vt:lpstr>
      <vt:lpstr>字魂105号-简雅黑</vt:lpstr>
      <vt:lpstr>字魂59号-创粗黑</vt:lpstr>
      <vt:lpstr>思源黑体 CN Bold</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31</cp:revision>
  <dcterms:created xsi:type="dcterms:W3CDTF">2023-08-11T03:25:34Z</dcterms:created>
  <dcterms:modified xsi:type="dcterms:W3CDTF">2025-12-20T08:52:25Z</dcterms:modified>
</cp:coreProperties>
</file>