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8" r:id="rId3"/>
    <p:sldId id="257" r:id="rId4"/>
    <p:sldId id="279" r:id="rId5"/>
    <p:sldId id="260" r:id="rId6"/>
    <p:sldId id="262" r:id="rId7"/>
    <p:sldId id="264" r:id="rId8"/>
    <p:sldId id="266" r:id="rId9"/>
    <p:sldId id="280" r:id="rId10"/>
    <p:sldId id="267" r:id="rId11"/>
    <p:sldId id="261" r:id="rId12"/>
    <p:sldId id="281" r:id="rId13"/>
    <p:sldId id="269"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20/12/2025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A6FE99A-751E-8CF6-6FE7-691A9A4429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1916F1E0-1164-65C4-E4C7-9508F45494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6174" y="196711"/>
            <a:ext cx="1653112" cy="1653112"/>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20/12/2025</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95D1A8E5-F5D1-E6C8-EEB2-B1D4011A23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174" y="196711"/>
            <a:ext cx="1653112" cy="1653112"/>
          </a:xfrm>
          <a:prstGeom prst="rect">
            <a:avLst/>
          </a:prstGeom>
        </p:spPr>
      </p:pic>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1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15.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686084"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552893" y="409575"/>
            <a:ext cx="11270512" cy="6186309"/>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Ví dụ:</a:t>
            </a:r>
          </a:p>
          <a:p>
            <a:pPr algn="just"/>
            <a:r>
              <a:rPr lang="vi-VN" sz="2200" b="1"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Mở bài: </a:t>
            </a:r>
            <a:r>
              <a:rPr lang="vi-VN" sz="220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Thân bài:</a:t>
            </a:r>
          </a:p>
          <a:p>
            <a:pPr algn="just"/>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0" i="0" dirty="0">
                <a:solidFill>
                  <a:srgbClr val="262626"/>
                </a:solidFill>
                <a:effectLst/>
                <a:latin typeface="Cambria" panose="02040503050406030204" pitchFamily="18" charset="0"/>
                <a:ea typeface="Cambria" panose="02040503050406030204" pitchFamily="18"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200" b="1" i="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Kết bài: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Góp</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ý </a:t>
            </a:r>
            <a:r>
              <a:rPr kumimoji="0" lang="en-US" sz="7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và</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7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chỉnh</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7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sửa</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7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dàn</a:t>
            </a:r>
            <a:r>
              <a:rPr kumimoji="0" lang="en-US" sz="7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rPr>
              <a:t> ý</a:t>
            </a:r>
            <a:endParaRPr kumimoji="0" lang="en-US" sz="7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Đ</a:t>
            </a: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5" name="Picture 4" descr="A blue and orange text&#10;&#10;AI-generated content may be incorrect.">
            <a:extLst>
              <a:ext uri="{FF2B5EF4-FFF2-40B4-BE49-F238E27FC236}">
                <a16:creationId xmlns:a16="http://schemas.microsoft.com/office/drawing/2014/main" id="{655389DA-2294-AEDD-61A1-3C29ADD0E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214" y="2232839"/>
            <a:ext cx="5342432" cy="1846572"/>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6"/>
          <a:stretch>
            <a:fillRect/>
          </a:stretch>
        </p:blipFill>
        <p:spPr>
          <a:xfrm>
            <a:off x="2435279" y="1423734"/>
            <a:ext cx="1682642" cy="1438781"/>
          </a:xfrm>
          <a:prstGeom prst="rect">
            <a:avLst/>
          </a:prstGeom>
        </p:spPr>
      </p:pic>
      <p:pic>
        <p:nvPicPr>
          <p:cNvPr id="13" name="Picture 12">
            <a:extLst>
              <a:ext uri="{FF2B5EF4-FFF2-40B4-BE49-F238E27FC236}">
                <a16:creationId xmlns:a16="http://schemas.microsoft.com/office/drawing/2014/main" id="{F63DD932-A1A6-66A3-E030-D116478C6FD2}"/>
              </a:ext>
            </a:extLst>
          </p:cNvPr>
          <p:cNvPicPr>
            <a:picLocks noChangeAspect="1"/>
          </p:cNvPicPr>
          <p:nvPr/>
        </p:nvPicPr>
        <p:blipFill>
          <a:blip r:embed="rId7"/>
          <a:stretch>
            <a:fillRect/>
          </a:stretch>
        </p:blipFill>
        <p:spPr>
          <a:xfrm>
            <a:off x="3564520" y="2328529"/>
            <a:ext cx="6770328" cy="3710139"/>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246769"/>
          </a:xfrm>
          <a:prstGeom prst="rect">
            <a:avLst/>
          </a:prstGeom>
          <a:noFill/>
        </p:spPr>
        <p:txBody>
          <a:bodyPr wrap="square">
            <a:spAutoFit/>
          </a:bodyPr>
          <a:lstStyle/>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Chọn </a:t>
            </a:r>
            <a:r>
              <a:rPr lang="vi-VN" sz="2800" b="1" i="1" dirty="0">
                <a:solidFill>
                  <a:srgbClr val="0070C0"/>
                </a:solidFill>
                <a:latin typeface="Cambria" panose="02040503050406030204" pitchFamily="18" charset="0"/>
                <a:ea typeface="Cambria" panose="02040503050406030204" pitchFamily="18" charset="0"/>
                <a:cs typeface="Calibri" panose="020F0502020204030204" pitchFamily="34" charset="0"/>
              </a:rPr>
              <a:t>một trong những để dưới đây:</a:t>
            </a:r>
          </a:p>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Đề 1: </a:t>
            </a:r>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Kể lại một câu chuyện cổ tích mà em yêu thích.</a:t>
            </a:r>
          </a:p>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Đề 2: </a:t>
            </a:r>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Kể lại một câu chuyện mà em đã đọc trong sách giáo khoa Tiếng Việt.</a:t>
            </a:r>
          </a:p>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Đề 3: </a:t>
            </a:r>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Kể lại một câu chuyện có nhân vật chính là trẻ em.</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rPr>
              <a:t>Chuẩn</a:t>
            </a:r>
            <a:r>
              <a:rPr kumimoji="0" lang="en-US" sz="13800" b="0"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13800" b="0"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xmln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4472C4">
                    <a:lumMod val="50000"/>
                  </a:srgbClr>
                </a:solidFill>
                <a:latin typeface="Cambria" panose="02040503050406030204" pitchFamily="18" charset="0"/>
                <a:ea typeface="Cambria" panose="02040503050406030204" pitchFamily="18" charset="0"/>
              </a:rPr>
              <a:t>Em muốn kể lại câu chuyện nào? Em đã đọc hay được nghe kể câu chuyện đó?</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xmln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4472C4">
                    <a:lumMod val="50000"/>
                  </a:srgbClr>
                </a:solidFill>
                <a:latin typeface="Cambria" panose="02040503050406030204" pitchFamily="18" charset="0"/>
                <a:ea typeface="Cambria" panose="02040503050406030204" pitchFamily="18" charset="0"/>
              </a:rPr>
              <a:t>Trong câu chuyện có những sự việc nào? Trình tự của các sự việc đó ra sao?</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xmln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600" b="1" kern="0" dirty="0">
                <a:solidFill>
                  <a:srgbClr val="FF0000"/>
                </a:solidFill>
                <a:latin typeface="Cambria" panose="02040503050406030204" pitchFamily="18" charset="0"/>
                <a:ea typeface="Cambria" panose="02040503050406030204" pitchFamily="18" charset="0"/>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sp>
        <p:nvSpPr>
          <p:cNvPr id="2" name="Rectangle: Rounded Corners 1">
            <a:extLst>
              <a:ext uri="{FF2B5EF4-FFF2-40B4-BE49-F238E27FC236}">
                <a16:creationId xmlns:a16="http://schemas.microsoft.com/office/drawing/2014/main" id="{A5AE3B75-61B0-9320-2702-51FD3446AC72}"/>
              </a:ext>
            </a:extLst>
          </p:cNvPr>
          <p:cNvSpPr/>
          <p:nvPr/>
        </p:nvSpPr>
        <p:spPr>
          <a:xfrm>
            <a:off x="669851" y="2966484"/>
            <a:ext cx="2594345" cy="98882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văn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chuyện</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7D4695E9-BEFE-CBD5-C84A-1A43E4A151D3}"/>
              </a:ext>
            </a:extLst>
          </p:cNvPr>
          <p:cNvCxnSpPr>
            <a:stCxn id="2" idx="3"/>
          </p:cNvCxnSpPr>
          <p:nvPr/>
        </p:nvCxnSpPr>
        <p:spPr>
          <a:xfrm flipV="1">
            <a:off x="3264196" y="2413591"/>
            <a:ext cx="701748" cy="10473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F027A3D9-6F41-2078-46FE-717396E768E1}"/>
              </a:ext>
            </a:extLst>
          </p:cNvPr>
          <p:cNvSpPr/>
          <p:nvPr/>
        </p:nvSpPr>
        <p:spPr>
          <a:xfrm>
            <a:off x="4008474" y="1913861"/>
            <a:ext cx="6666614" cy="122274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Mở bài: </a:t>
            </a:r>
            <a:r>
              <a:rPr lang="vi-VN" sz="2400" dirty="0">
                <a:solidFill>
                  <a:srgbClr val="002060"/>
                </a:solidFill>
                <a:latin typeface="Cambria" panose="02040503050406030204" pitchFamily="18" charset="0"/>
                <a:ea typeface="Cambria" panose="02040503050406030204" pitchFamily="18" charset="0"/>
              </a:rPr>
              <a:t>Giới thiệu về câu chuyện (tên câu chuyện, lí do biết câu chuyện hoặc ấn tượng về câu chuyện, …).</a:t>
            </a:r>
            <a:endParaRPr lang="en-US" sz="2400" dirty="0">
              <a:solidFill>
                <a:srgbClr val="00206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951CB354-6171-3C36-9ABC-CE7EAB0E450A}"/>
              </a:ext>
            </a:extLst>
          </p:cNvPr>
          <p:cNvCxnSpPr>
            <a:cxnSpLocks/>
            <a:stCxn id="2" idx="3"/>
          </p:cNvCxnSpPr>
          <p:nvPr/>
        </p:nvCxnSpPr>
        <p:spPr>
          <a:xfrm>
            <a:off x="3264196" y="3460898"/>
            <a:ext cx="733646" cy="4944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056829C-2E22-2655-EFD7-A0282ABA1AED}"/>
              </a:ext>
            </a:extLst>
          </p:cNvPr>
          <p:cNvSpPr/>
          <p:nvPr/>
        </p:nvSpPr>
        <p:spPr>
          <a:xfrm>
            <a:off x="4040372" y="3455582"/>
            <a:ext cx="7155712" cy="122274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Thân bài: </a:t>
            </a:r>
            <a:r>
              <a:rPr lang="vi-VN" sz="2400" dirty="0">
                <a:solidFill>
                  <a:srgbClr val="002060"/>
                </a:solidFill>
                <a:latin typeface="Cambria" panose="02040503050406030204" pitchFamily="18" charset="0"/>
                <a:ea typeface="Cambria" panose="02040503050406030204" pitchFamily="18" charset="0"/>
              </a:rPr>
              <a:t>Kể lại câu chuyện theo trình tự diễn ra các sự việc (chú ý sử dụng từ ngữ kết nối các sự việc).</a:t>
            </a:r>
            <a:endParaRPr lang="en-US" sz="2400" dirty="0">
              <a:solidFill>
                <a:srgbClr val="002060"/>
              </a:solidFill>
              <a:latin typeface="Cambria" panose="02040503050406030204" pitchFamily="18" charset="0"/>
              <a:ea typeface="Cambria" panose="02040503050406030204" pitchFamily="18" charset="0"/>
            </a:endParaRPr>
          </a:p>
        </p:txBody>
      </p:sp>
      <p:cxnSp>
        <p:nvCxnSpPr>
          <p:cNvPr id="17" name="Straight Arrow Connector 16">
            <a:extLst>
              <a:ext uri="{FF2B5EF4-FFF2-40B4-BE49-F238E27FC236}">
                <a16:creationId xmlns:a16="http://schemas.microsoft.com/office/drawing/2014/main" id="{92BF82A8-1579-4538-E763-A3E7E98BB2E1}"/>
              </a:ext>
            </a:extLst>
          </p:cNvPr>
          <p:cNvCxnSpPr>
            <a:cxnSpLocks/>
            <a:stCxn id="2" idx="3"/>
          </p:cNvCxnSpPr>
          <p:nvPr/>
        </p:nvCxnSpPr>
        <p:spPr>
          <a:xfrm>
            <a:off x="3264196" y="3460898"/>
            <a:ext cx="786809" cy="20999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C1FFA78-BB48-2DB8-0AC0-8FC771EAD02D}"/>
              </a:ext>
            </a:extLst>
          </p:cNvPr>
          <p:cNvSpPr/>
          <p:nvPr/>
        </p:nvSpPr>
        <p:spPr>
          <a:xfrm>
            <a:off x="4093535" y="5061098"/>
            <a:ext cx="6666614" cy="122274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Kết bài: </a:t>
            </a:r>
            <a:r>
              <a:rPr lang="vi-VN" sz="2400" dirty="0">
                <a:solidFill>
                  <a:srgbClr val="002060"/>
                </a:solidFill>
                <a:latin typeface="Cambria" panose="02040503050406030204" pitchFamily="18" charset="0"/>
                <a:ea typeface="Cambria" panose="02040503050406030204" pitchFamily="18" charset="0"/>
              </a:rPr>
              <a:t>Nêu suy nghĩ, cảm xúc về câu chuyện, mong muốn sau khi đọc câu chuyện hoặc bài học rút ra từ câu chuyện.</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5"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302</Words>
  <Application>Microsoft Office PowerPoint</Application>
  <PresentationFormat>Widescreen</PresentationFormat>
  <Paragraphs>29</Paragraphs>
  <Slides>13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Cambria</vt:lpstr>
      <vt:lpstr>LNTH-LuoLuoNotangYuanTi 1</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42</cp:revision>
  <dcterms:created xsi:type="dcterms:W3CDTF">2023-08-06T13:31:04Z</dcterms:created>
  <dcterms:modified xsi:type="dcterms:W3CDTF">2025-12-20T08:23:20Z</dcterms:modified>
</cp:coreProperties>
</file>