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59" r:id="rId2"/>
    <p:sldId id="4411" r:id="rId3"/>
    <p:sldId id="280" r:id="rId4"/>
    <p:sldId id="265" r:id="rId5"/>
    <p:sldId id="295" r:id="rId6"/>
    <p:sldId id="266" r:id="rId7"/>
    <p:sldId id="281" r:id="rId8"/>
    <p:sldId id="282" r:id="rId9"/>
    <p:sldId id="283" r:id="rId10"/>
    <p:sldId id="284" r:id="rId11"/>
    <p:sldId id="285" r:id="rId12"/>
    <p:sldId id="296" r:id="rId13"/>
    <p:sldId id="286" r:id="rId14"/>
    <p:sldId id="287" r:id="rId15"/>
    <p:sldId id="288" r:id="rId16"/>
    <p:sldId id="289" r:id="rId17"/>
    <p:sldId id="290" r:id="rId18"/>
    <p:sldId id="291" r:id="rId19"/>
    <p:sldId id="275" r:id="rId20"/>
    <p:sldId id="292" r:id="rId21"/>
    <p:sldId id="29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7" d="100"/>
          <a:sy n="107" d="100"/>
        </p:scale>
        <p:origin x="75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57476A-A991-4182-989C-88EE4144447E}" type="datetimeFigureOut">
              <a:rPr lang="en-US" smtClean="0"/>
              <a:t>20/12/2025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585000-A8BB-4B31-9D9A-FEA39405F2CC}" type="slidenum">
              <a:rPr lang="en-US" smtClean="0"/>
              <a:t>‹#›</a:t>
            </a:fld>
            <a:endParaRPr lang="en-US"/>
          </a:p>
        </p:txBody>
      </p:sp>
    </p:spTree>
    <p:extLst>
      <p:ext uri="{BB962C8B-B14F-4D97-AF65-F5344CB8AC3E}">
        <p14:creationId xmlns:p14="http://schemas.microsoft.com/office/powerpoint/2010/main" val="127673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4</a:t>
            </a:fld>
            <a:endParaRPr lang="en-US"/>
          </a:p>
        </p:txBody>
      </p:sp>
    </p:spTree>
    <p:extLst>
      <p:ext uri="{BB962C8B-B14F-4D97-AF65-F5344CB8AC3E}">
        <p14:creationId xmlns:p14="http://schemas.microsoft.com/office/powerpoint/2010/main" val="4018904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85000-A8BB-4B31-9D9A-FEA39405F2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189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10</a:t>
            </a:fld>
            <a:endParaRPr lang="en-US"/>
          </a:p>
        </p:txBody>
      </p:sp>
    </p:spTree>
    <p:extLst>
      <p:ext uri="{BB962C8B-B14F-4D97-AF65-F5344CB8AC3E}">
        <p14:creationId xmlns:p14="http://schemas.microsoft.com/office/powerpoint/2010/main" val="1130668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14</a:t>
            </a:fld>
            <a:endParaRPr lang="en-US"/>
          </a:p>
        </p:txBody>
      </p:sp>
    </p:spTree>
    <p:extLst>
      <p:ext uri="{BB962C8B-B14F-4D97-AF65-F5344CB8AC3E}">
        <p14:creationId xmlns:p14="http://schemas.microsoft.com/office/powerpoint/2010/main" val="10146741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20/12/2025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6" name="Picture 5">
            <a:extLst>
              <a:ext uri="{FF2B5EF4-FFF2-40B4-BE49-F238E27FC236}">
                <a16:creationId xmlns:a16="http://schemas.microsoft.com/office/drawing/2014/main" id="{47816D4A-E9D3-0D55-0B29-B0ADF66BDE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000"/>
          <a:stretch/>
        </p:blipFill>
        <p:spPr>
          <a:xfrm>
            <a:off x="0" y="0"/>
            <a:ext cx="12192000" cy="6858000"/>
          </a:xfrm>
          <a:prstGeom prst="rect">
            <a:avLst/>
          </a:prstGeom>
        </p:spPr>
      </p:pic>
    </p:spTree>
    <p:extLst>
      <p:ext uri="{BB962C8B-B14F-4D97-AF65-F5344CB8AC3E}">
        <p14:creationId xmlns:p14="http://schemas.microsoft.com/office/powerpoint/2010/main" val="1563642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20/12/2025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9" name="Picture 8">
            <a:extLst>
              <a:ext uri="{FF2B5EF4-FFF2-40B4-BE49-F238E27FC236}">
                <a16:creationId xmlns:a16="http://schemas.microsoft.com/office/drawing/2014/main" id="{85105DF7-2A9F-DC0F-6DA5-BDEAC9B625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55379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20/12/2025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8" name="Picture 7">
            <a:extLst>
              <a:ext uri="{FF2B5EF4-FFF2-40B4-BE49-F238E27FC236}">
                <a16:creationId xmlns:a16="http://schemas.microsoft.com/office/drawing/2014/main" id="{180EF673-0524-F680-ABC1-9A2A68FC1C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445" b="10000"/>
          <a:stretch/>
        </p:blipFill>
        <p:spPr>
          <a:xfrm>
            <a:off x="0" y="0"/>
            <a:ext cx="12192000" cy="6858000"/>
          </a:xfrm>
          <a:prstGeom prst="rect">
            <a:avLst/>
          </a:prstGeom>
        </p:spPr>
      </p:pic>
    </p:spTree>
    <p:extLst>
      <p:ext uri="{BB962C8B-B14F-4D97-AF65-F5344CB8AC3E}">
        <p14:creationId xmlns:p14="http://schemas.microsoft.com/office/powerpoint/2010/main" val="1506814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20/12/2025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942910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20/12/2025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172239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white circle with leaves and blue text&#10;&#10;Description automatically generated">
            <a:extLst>
              <a:ext uri="{FF2B5EF4-FFF2-40B4-BE49-F238E27FC236}">
                <a16:creationId xmlns:a16="http://schemas.microsoft.com/office/drawing/2014/main" id="{F2CB731E-18E0-0487-406C-B1FA28E15620}"/>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CFE984EF-A511-BE2F-F46B-154B343208B7}"/>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723697" y="112627"/>
            <a:ext cx="1456042" cy="1456042"/>
          </a:xfrm>
          <a:prstGeom prst="rect">
            <a:avLst/>
          </a:prstGeom>
        </p:spPr>
      </p:pic>
    </p:spTree>
    <p:extLst>
      <p:ext uri="{BB962C8B-B14F-4D97-AF65-F5344CB8AC3E}">
        <p14:creationId xmlns:p14="http://schemas.microsoft.com/office/powerpoint/2010/main" val="25315086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10.svg"/></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23.png"/><Relationship Id="rId5" Type="http://schemas.openxmlformats.org/officeDocument/2006/relationships/audio" Target="../media/audio1.wav"/><Relationship Id="rId4"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6.svg"/><Relationship Id="rId7" Type="http://schemas.openxmlformats.org/officeDocument/2006/relationships/image" Target="../media/image23.svg"/><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31.png"/><Relationship Id="rId5" Type="http://schemas.microsoft.com/office/2007/relationships/hdphoto" Target="../media/hdphoto1.wdp"/><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9.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23.png"/><Relationship Id="rId4" Type="http://schemas.openxmlformats.org/officeDocument/2006/relationships/audio" Target="../media/audio1.wav"/></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434" y="923693"/>
            <a:ext cx="5823040" cy="5934307"/>
          </a:xfrm>
          <a:prstGeom prst="rect">
            <a:avLst/>
          </a:prstGeom>
        </p:spPr>
      </p:pic>
      <p:pic>
        <p:nvPicPr>
          <p:cNvPr id="5" name="Picture 28">
            <a:extLst>
              <a:ext uri="{FF2B5EF4-FFF2-40B4-BE49-F238E27FC236}">
                <a16:creationId xmlns:a16="http://schemas.microsoft.com/office/drawing/2014/main" id="{9DD1E9E8-5282-EC62-09C6-654DBD0DCAC8}"/>
              </a:ext>
            </a:extLst>
          </p:cNvPr>
          <p:cNvPicPr>
            <a:picLocks noChangeAspect="1"/>
          </p:cNvPicPr>
          <p:nvPr/>
        </p:nvPicPr>
        <p:blipFill>
          <a:blip r:embed="rId4">
            <a:alphaModFix amt="80000"/>
          </a:blip>
          <a:srcRect/>
          <a:stretch>
            <a:fillRect/>
          </a:stretch>
        </p:blipFill>
        <p:spPr>
          <a:xfrm rot="20401667">
            <a:off x="8268904" y="1751910"/>
            <a:ext cx="3667153" cy="1370599"/>
          </a:xfrm>
          <a:prstGeom prst="rect">
            <a:avLst/>
          </a:prstGeom>
        </p:spPr>
      </p:pic>
      <p:pic>
        <p:nvPicPr>
          <p:cNvPr id="2" name="Picture 1">
            <a:extLst>
              <a:ext uri="{FF2B5EF4-FFF2-40B4-BE49-F238E27FC236}">
                <a16:creationId xmlns:a16="http://schemas.microsoft.com/office/drawing/2014/main" id="{F4AA0D0B-A66A-DEAF-BBBB-3EDECB8AFC17}"/>
              </a:ext>
            </a:extLst>
          </p:cNvPr>
          <p:cNvPicPr>
            <a:picLocks noChangeAspect="1"/>
          </p:cNvPicPr>
          <p:nvPr/>
        </p:nvPicPr>
        <p:blipFill>
          <a:blip r:embed="rId5"/>
          <a:stretch>
            <a:fillRect/>
          </a:stretch>
        </p:blipFill>
        <p:spPr>
          <a:xfrm>
            <a:off x="1259734" y="1407782"/>
            <a:ext cx="3450635" cy="2969009"/>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307493" y="2319737"/>
            <a:ext cx="4094921" cy="4538263"/>
          </a:xfrm>
          <a:prstGeom prst="rect">
            <a:avLst/>
          </a:prstGeom>
        </p:spPr>
      </p:pic>
    </p:spTree>
    <p:extLst>
      <p:ext uri="{BB962C8B-B14F-4D97-AF65-F5344CB8AC3E}">
        <p14:creationId xmlns:p14="http://schemas.microsoft.com/office/powerpoint/2010/main" val="25716944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62198" y="923693"/>
            <a:ext cx="10796401" cy="5934307"/>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540" y="2941983"/>
            <a:ext cx="3405626" cy="3747052"/>
          </a:xfrm>
          <a:prstGeom prst="rect">
            <a:avLst/>
          </a:prstGeom>
        </p:spPr>
      </p:pic>
      <p:sp>
        <p:nvSpPr>
          <p:cNvPr id="4" name="TextBox 3">
            <a:extLst>
              <a:ext uri="{FF2B5EF4-FFF2-40B4-BE49-F238E27FC236}">
                <a16:creationId xmlns:a16="http://schemas.microsoft.com/office/drawing/2014/main" id="{EB3A9941-9F36-C058-5392-36567B4792D3}"/>
              </a:ext>
            </a:extLst>
          </p:cNvPr>
          <p:cNvSpPr txBox="1"/>
          <p:nvPr/>
        </p:nvSpPr>
        <p:spPr>
          <a:xfrm>
            <a:off x="2792896" y="2067339"/>
            <a:ext cx="7106477" cy="1477328"/>
          </a:xfrm>
          <a:prstGeom prst="rect">
            <a:avLst/>
          </a:prstGeom>
          <a:noFill/>
        </p:spPr>
        <p:txBody>
          <a:bodyPr wrap="square" lIns="0" tIns="0" rIns="0" bIns="0" rtlCol="0">
            <a:spAutoFit/>
          </a:bodyPr>
          <a:lstStyle/>
          <a:p>
            <a:pPr lvl="0" algn="ctr"/>
            <a:r>
              <a:rPr lang="en-US" sz="4800" b="1">
                <a:solidFill>
                  <a:prstClr val="black"/>
                </a:solidFill>
                <a:latin typeface="Calibri" panose="020F0502020204030204" pitchFamily="34" charset="0"/>
                <a:cs typeface="Calibri" panose="020F0502020204030204" pitchFamily="34" charset="0"/>
              </a:rPr>
              <a:t>Hoạt động 2: Xác định kiểu kết bài của mỗi đoạn văn</a:t>
            </a:r>
            <a:endPar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64093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34618" y="2286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xmln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6" name="Picture 18">
            <a:extLst>
              <a:ext uri="{FF2B5EF4-FFF2-40B4-BE49-F238E27FC236}">
                <a16:creationId xmlns:a16="http://schemas.microsoft.com/office/drawing/2014/main" id="{8B9DAD56-ADDC-96EE-D99E-4F526300D629}"/>
              </a:ext>
            </a:extLst>
          </p:cNvPr>
          <p:cNvPicPr>
            <a:picLocks noChangeAspect="1"/>
          </p:cNvPicPr>
          <p:nvPr/>
        </p:nvPicPr>
        <p:blipFill>
          <a:blip r:embed="rId2"/>
          <a:srcRect/>
          <a:stretch>
            <a:fillRect/>
          </a:stretch>
        </p:blipFill>
        <p:spPr>
          <a:xfrm>
            <a:off x="10058400" y="4780024"/>
            <a:ext cx="2329544" cy="2085913"/>
          </a:xfrm>
          <a:prstGeom prst="rect">
            <a:avLst/>
          </a:prstGeom>
        </p:spPr>
      </p:pic>
      <p:sp>
        <p:nvSpPr>
          <p:cNvPr id="12" name="Straight Connector 4">
            <a:extLst>
              <a:ext uri="{FF2B5EF4-FFF2-40B4-BE49-F238E27FC236}">
                <a16:creationId xmlns:a16="http://schemas.microsoft.com/office/drawing/2014/main" id="{389A61D1-4E4B-9053-7B0D-B80C0A01437C}"/>
              </a:ext>
            </a:extLst>
          </p:cNvPr>
          <p:cNvSpPr/>
          <p:nvPr/>
        </p:nvSpPr>
        <p:spPr>
          <a:xfrm>
            <a:off x="1804926" y="2798375"/>
            <a:ext cx="4042108" cy="1016820"/>
          </a:xfrm>
          <a:custGeom>
            <a:avLst/>
            <a:gdLst/>
            <a:ahLst/>
            <a:cxnLst/>
            <a:rect l="0" t="0" r="0" b="0"/>
            <a:pathLst>
              <a:path>
                <a:moveTo>
                  <a:pt x="0" y="0"/>
                </a:moveTo>
                <a:lnTo>
                  <a:pt x="3717291" y="0"/>
                </a:lnTo>
                <a:lnTo>
                  <a:pt x="3717291" y="1016820"/>
                </a:lnTo>
                <a:lnTo>
                  <a:pt x="4042108" y="101682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latin typeface="Cambria" panose="02040503050406030204" pitchFamily="18" charset="0"/>
              <a:ea typeface="Cambria" panose="02040503050406030204" pitchFamily="18" charset="0"/>
            </a:endParaRPr>
          </a:p>
        </p:txBody>
      </p:sp>
      <p:sp>
        <p:nvSpPr>
          <p:cNvPr id="13" name="Straight Connector 5">
            <a:extLst>
              <a:ext uri="{FF2B5EF4-FFF2-40B4-BE49-F238E27FC236}">
                <a16:creationId xmlns:a16="http://schemas.microsoft.com/office/drawing/2014/main" id="{0532220B-ED4C-8C71-E929-CA218EFE1431}"/>
              </a:ext>
            </a:extLst>
          </p:cNvPr>
          <p:cNvSpPr/>
          <p:nvPr/>
        </p:nvSpPr>
        <p:spPr>
          <a:xfrm>
            <a:off x="1804926" y="1667966"/>
            <a:ext cx="4042108" cy="1130408"/>
          </a:xfrm>
          <a:custGeom>
            <a:avLst/>
            <a:gdLst/>
            <a:ahLst/>
            <a:cxnLst/>
            <a:rect l="0" t="0" r="0" b="0"/>
            <a:pathLst>
              <a:path>
                <a:moveTo>
                  <a:pt x="0" y="1130408"/>
                </a:moveTo>
                <a:lnTo>
                  <a:pt x="3717291" y="1130408"/>
                </a:lnTo>
                <a:lnTo>
                  <a:pt x="3717291" y="0"/>
                </a:lnTo>
                <a:lnTo>
                  <a:pt x="4042108" y="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7130B3F2-8C6F-0F47-7C9B-538EA75DA6EA}"/>
              </a:ext>
            </a:extLst>
          </p:cNvPr>
          <p:cNvSpPr txBox="1"/>
          <p:nvPr/>
        </p:nvSpPr>
        <p:spPr>
          <a:xfrm>
            <a:off x="5886792" y="883974"/>
            <a:ext cx="5579983" cy="2014774"/>
          </a:xfrm>
          <a:prstGeom prst="rect">
            <a:avLst/>
          </a:prstGeom>
          <a:solidFill>
            <a:srgbClr val="FFFF00"/>
          </a:solidFill>
          <a:ln>
            <a:solidFill>
              <a:schemeClr val="accent6">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en-US" sz="3200" b="1" i="0" u="sng"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Kết</a:t>
            </a:r>
            <a:r>
              <a:rPr kumimoji="0" lang="en-US" sz="3200" b="1" i="0" u="sng"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3200" b="1" i="0" u="sng"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mở</a:t>
            </a:r>
            <a:r>
              <a:rPr kumimoji="0" lang="en-US" sz="3200" b="1" i="0" u="sng"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rộng</a:t>
            </a:r>
            <a:r>
              <a:rPr kumimoji="0" lang="en-US" sz="3200" b="1" i="0" u="sng"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p>
          <a:p>
            <a:pPr marL="0" marR="0" lvl="0" indent="0" algn="just" defTabSz="142240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Nêu</a:t>
            </a:r>
            <a:r>
              <a:rPr kumimoji="0" lang="en-US" sz="3200" b="0"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suy</a:t>
            </a:r>
            <a:r>
              <a:rPr kumimoji="0" lang="en-US" sz="3200" b="0"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nghĩ</a:t>
            </a:r>
            <a:r>
              <a:rPr kumimoji="0" lang="en-US" sz="3200" b="0"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cảm</a:t>
            </a:r>
            <a:r>
              <a:rPr kumimoji="0" lang="en-US" sz="3200" b="0"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xúc</a:t>
            </a:r>
            <a:r>
              <a:rPr kumimoji="0" lang="en-US" sz="3200" b="0"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và</a:t>
            </a:r>
            <a:r>
              <a:rPr kumimoji="0" lang="en-US" sz="3200" b="0"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những</a:t>
            </a:r>
            <a:r>
              <a:rPr kumimoji="0" lang="en-US" sz="3200" b="0"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liên</a:t>
            </a:r>
            <a:r>
              <a:rPr kumimoji="0" lang="en-US" sz="3200" b="0"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tưởng</a:t>
            </a:r>
            <a:r>
              <a:rPr lang="en-US" sz="3200" dirty="0">
                <a:ln w="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err="1">
                <a:ln w="0"/>
                <a:solidFill>
                  <a:prstClr val="black"/>
                </a:solidFill>
                <a:latin typeface="Cambria" panose="02040503050406030204" pitchFamily="18" charset="0"/>
                <a:ea typeface="Cambria" panose="02040503050406030204" pitchFamily="18" charset="0"/>
                <a:cs typeface="Calibri" panose="020F0502020204030204" pitchFamily="34" charset="0"/>
              </a:rPr>
              <a:t>suy</a:t>
            </a:r>
            <a:r>
              <a:rPr lang="en-US" sz="3200" dirty="0">
                <a:ln w="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err="1">
                <a:ln w="0"/>
                <a:solidFill>
                  <a:prstClr val="black"/>
                </a:solidFill>
                <a:latin typeface="Cambria" panose="02040503050406030204" pitchFamily="18" charset="0"/>
                <a:ea typeface="Cambria" panose="02040503050406030204" pitchFamily="18" charset="0"/>
                <a:cs typeface="Calibri" panose="020F0502020204030204" pitchFamily="34" charset="0"/>
              </a:rPr>
              <a:t>luận</a:t>
            </a:r>
            <a:r>
              <a:rPr lang="en-US" sz="3200" dirty="0">
                <a:ln w="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err="1">
                <a:ln w="0"/>
                <a:solidFill>
                  <a:prstClr val="black"/>
                </a:solidFill>
                <a:latin typeface="Cambria" panose="02040503050406030204" pitchFamily="18" charset="0"/>
                <a:ea typeface="Cambria" panose="02040503050406030204" pitchFamily="18" charset="0"/>
                <a:cs typeface="Calibri" panose="020F0502020204030204" pitchFamily="34" charset="0"/>
              </a:rPr>
              <a:t>được</a:t>
            </a:r>
            <a:r>
              <a:rPr lang="en-US" sz="3200" dirty="0">
                <a:ln w="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err="1">
                <a:ln w="0"/>
                <a:solidFill>
                  <a:prstClr val="black"/>
                </a:solidFill>
                <a:latin typeface="Cambria" panose="02040503050406030204" pitchFamily="18" charset="0"/>
                <a:ea typeface="Cambria" panose="02040503050406030204" pitchFamily="18" charset="0"/>
                <a:cs typeface="Calibri" panose="020F0502020204030204" pitchFamily="34" charset="0"/>
              </a:rPr>
              <a:t>gợi</a:t>
            </a:r>
            <a:r>
              <a:rPr lang="en-US" sz="3200" dirty="0">
                <a:ln w="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err="1">
                <a:ln w="0"/>
                <a:solidFill>
                  <a:prstClr val="black"/>
                </a:solidFill>
                <a:latin typeface="Cambria" panose="02040503050406030204" pitchFamily="18" charset="0"/>
                <a:ea typeface="Cambria" panose="02040503050406030204" pitchFamily="18" charset="0"/>
                <a:cs typeface="Calibri" panose="020F0502020204030204" pitchFamily="34" charset="0"/>
              </a:rPr>
              <a:t>ra</a:t>
            </a:r>
            <a:r>
              <a:rPr lang="en-US" sz="3200" dirty="0">
                <a:ln w="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err="1">
                <a:ln w="0"/>
                <a:solidFill>
                  <a:prstClr val="black"/>
                </a:solidFill>
                <a:latin typeface="Cambria" panose="02040503050406030204" pitchFamily="18" charset="0"/>
                <a:ea typeface="Cambria" panose="02040503050406030204" pitchFamily="18" charset="0"/>
                <a:cs typeface="Calibri" panose="020F0502020204030204" pitchFamily="34" charset="0"/>
              </a:rPr>
              <a:t>từ</a:t>
            </a:r>
            <a:r>
              <a:rPr lang="en-US" sz="3200" dirty="0">
                <a:ln w="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err="1">
                <a:ln w="0"/>
                <a:solidFill>
                  <a:prstClr val="black"/>
                </a:solidFill>
                <a:latin typeface="Cambria" panose="02040503050406030204" pitchFamily="18" charset="0"/>
                <a:ea typeface="Cambria" panose="02040503050406030204" pitchFamily="18" charset="0"/>
                <a:cs typeface="Calibri" panose="020F0502020204030204" pitchFamily="34" charset="0"/>
              </a:rPr>
              <a:t>câu</a:t>
            </a:r>
            <a:r>
              <a:rPr lang="en-US" sz="3200" dirty="0">
                <a:ln w="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err="1">
                <a:ln w="0"/>
                <a:solidFill>
                  <a:prstClr val="black"/>
                </a:solidFill>
                <a:latin typeface="Cambria" panose="02040503050406030204" pitchFamily="18" charset="0"/>
                <a:ea typeface="Cambria" panose="02040503050406030204" pitchFamily="18" charset="0"/>
                <a:cs typeface="Calibri" panose="020F0502020204030204" pitchFamily="34" charset="0"/>
              </a:rPr>
              <a:t>chuyện</a:t>
            </a:r>
            <a:endParaRPr kumimoji="0" lang="en-US" sz="3200" b="0"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2" name="TextBox 21">
            <a:extLst>
              <a:ext uri="{FF2B5EF4-FFF2-40B4-BE49-F238E27FC236}">
                <a16:creationId xmlns:a16="http://schemas.microsoft.com/office/drawing/2014/main" id="{520BEC8B-5869-1771-2A14-53AEC5C0BE61}"/>
              </a:ext>
            </a:extLst>
          </p:cNvPr>
          <p:cNvSpPr txBox="1"/>
          <p:nvPr/>
        </p:nvSpPr>
        <p:spPr>
          <a:xfrm>
            <a:off x="5847035" y="3485156"/>
            <a:ext cx="5351383" cy="1520688"/>
          </a:xfrm>
          <a:prstGeom prst="rect">
            <a:avLst/>
          </a:prstGeom>
          <a:solidFill>
            <a:srgbClr val="FFFF00"/>
          </a:solidFill>
          <a:ln>
            <a:solidFill>
              <a:schemeClr val="accent6">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en-US" sz="3200" b="1" i="0" u="sng"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Kết</a:t>
            </a:r>
            <a:r>
              <a:rPr kumimoji="0" lang="en-US" sz="3200" b="1" i="0" u="sng"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3200" b="1" i="0" u="sng"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không</a:t>
            </a:r>
            <a:r>
              <a:rPr kumimoji="0" lang="en-US" sz="3200" b="1" i="0" u="sng" strike="noStrike" kern="1200" cap="none" spc="0" normalizeH="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sng" strike="noStrike" kern="1200" cap="none" spc="0" normalizeH="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mở</a:t>
            </a:r>
            <a:r>
              <a:rPr kumimoji="0" lang="en-US" sz="3200" b="1" i="0" u="sng" strike="noStrike" kern="1200" cap="none" spc="0" normalizeH="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sng" strike="noStrike" kern="1200" cap="none" spc="0" normalizeH="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rộng</a:t>
            </a:r>
            <a:r>
              <a:rPr kumimoji="0" lang="en-US" sz="3200" b="1" i="0" u="sng"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p>
          <a:p>
            <a:pPr marL="0" marR="0" lvl="0" indent="0" algn="just" defTabSz="142240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Nêu</a:t>
            </a:r>
            <a:r>
              <a:rPr kumimoji="0" lang="en-US" sz="3200" b="0"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suy</a:t>
            </a:r>
            <a:r>
              <a:rPr kumimoji="0" lang="en-US" sz="3200" b="0"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nghĩ</a:t>
            </a:r>
            <a:r>
              <a:rPr kumimoji="0" lang="en-US" sz="3200" b="0"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cảm</a:t>
            </a:r>
            <a:r>
              <a:rPr kumimoji="0" lang="en-US" sz="3200" b="0"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xúc</a:t>
            </a:r>
            <a:r>
              <a:rPr kumimoji="0" lang="en-US" sz="3200" b="0"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về</a:t>
            </a:r>
            <a:r>
              <a:rPr kumimoji="0" lang="en-US" sz="3200" b="0"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câu</a:t>
            </a:r>
            <a:r>
              <a:rPr kumimoji="0" lang="en-US" sz="3200" b="0"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chuyện</a:t>
            </a:r>
            <a:endParaRPr kumimoji="0" lang="en-US" sz="3200" b="0"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23" name="Group 22">
            <a:extLst>
              <a:ext uri="{FF2B5EF4-FFF2-40B4-BE49-F238E27FC236}">
                <a16:creationId xmlns:a16="http://schemas.microsoft.com/office/drawing/2014/main" id="{7E4CF2F9-AB88-A5FB-B4AA-C40A1B3B04DA}"/>
              </a:ext>
            </a:extLst>
          </p:cNvPr>
          <p:cNvGrpSpPr/>
          <p:nvPr/>
        </p:nvGrpSpPr>
        <p:grpSpPr>
          <a:xfrm>
            <a:off x="437706" y="2103617"/>
            <a:ext cx="3336182" cy="1138056"/>
            <a:chOff x="1567739" y="1416755"/>
            <a:chExt cx="2330012" cy="1138056"/>
          </a:xfrm>
          <a:solidFill>
            <a:srgbClr val="FFFF00"/>
          </a:solidFill>
          <a:scene3d>
            <a:camera prst="orthographicFront"/>
            <a:lightRig rig="flat" dir="t"/>
          </a:scene3d>
        </p:grpSpPr>
        <p:sp>
          <p:nvSpPr>
            <p:cNvPr id="24" name="Rectangle 23">
              <a:extLst>
                <a:ext uri="{FF2B5EF4-FFF2-40B4-BE49-F238E27FC236}">
                  <a16:creationId xmlns:a16="http://schemas.microsoft.com/office/drawing/2014/main" id="{2FCB8044-CC90-F14C-FA70-B9B3AF5E58D2}"/>
                </a:ext>
              </a:extLst>
            </p:cNvPr>
            <p:cNvSpPr/>
            <p:nvPr/>
          </p:nvSpPr>
          <p:spPr>
            <a:xfrm>
              <a:off x="1567739" y="1564117"/>
              <a:ext cx="2330012" cy="990693"/>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endParaRPr lang="en-US">
                <a:latin typeface="Cambria" panose="02040503050406030204" pitchFamily="18" charset="0"/>
                <a:ea typeface="Cambria" panose="02040503050406030204" pitchFamily="18" charset="0"/>
              </a:endParaRPr>
            </a:p>
          </p:txBody>
        </p:sp>
        <p:sp>
          <p:nvSpPr>
            <p:cNvPr id="25" name="TextBox 24">
              <a:extLst>
                <a:ext uri="{FF2B5EF4-FFF2-40B4-BE49-F238E27FC236}">
                  <a16:creationId xmlns:a16="http://schemas.microsoft.com/office/drawing/2014/main" id="{9CC8EC2C-C080-29B6-243D-BF94CC407CCB}"/>
                </a:ext>
              </a:extLst>
            </p:cNvPr>
            <p:cNvSpPr txBox="1"/>
            <p:nvPr/>
          </p:nvSpPr>
          <p:spPr>
            <a:xfrm>
              <a:off x="1567739" y="1416755"/>
              <a:ext cx="2330012" cy="1138056"/>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marL="0" marR="0" lvl="0" indent="0" algn="ctr" defTabSz="1555750" rtl="0" eaLnBrk="1" fontAlgn="auto" latinLnBrk="0" hangingPunct="1">
                <a:lnSpc>
                  <a:spcPct val="90000"/>
                </a:lnSpc>
                <a:spcBef>
                  <a:spcPct val="0"/>
                </a:spcBef>
                <a:spcAft>
                  <a:spcPct val="35000"/>
                </a:spcAft>
                <a:buClrTx/>
                <a:buSzTx/>
                <a:buFontTx/>
                <a:buNone/>
                <a:tabLst/>
                <a:defRPr/>
              </a:pP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Có</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hai</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cách</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kết</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bài</a:t>
              </a:r>
              <a:endPar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3221882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34618" y="106326"/>
            <a:ext cx="11582400" cy="6599274"/>
          </a:xfrm>
          <a:custGeom>
            <a:avLst/>
            <a:gdLst>
              <a:gd name="connsiteX0" fmla="*/ 1099901 w 11582400"/>
              <a:gd name="connsiteY0" fmla="*/ 0 h 6599274"/>
              <a:gd name="connsiteX1" fmla="*/ 11582400 w 11582400"/>
              <a:gd name="connsiteY1" fmla="*/ 0 h 6599274"/>
              <a:gd name="connsiteX2" fmla="*/ 11582400 w 11582400"/>
              <a:gd name="connsiteY2" fmla="*/ 0 h 6599274"/>
              <a:gd name="connsiteX3" fmla="*/ 11582400 w 11582400"/>
              <a:gd name="connsiteY3" fmla="*/ 5499373 h 6599274"/>
              <a:gd name="connsiteX4" fmla="*/ 10482499 w 11582400"/>
              <a:gd name="connsiteY4" fmla="*/ 6599274 h 6599274"/>
              <a:gd name="connsiteX5" fmla="*/ 0 w 11582400"/>
              <a:gd name="connsiteY5" fmla="*/ 6599274 h 6599274"/>
              <a:gd name="connsiteX6" fmla="*/ 0 w 11582400"/>
              <a:gd name="connsiteY6" fmla="*/ 6599274 h 6599274"/>
              <a:gd name="connsiteX7" fmla="*/ 0 w 11582400"/>
              <a:gd name="connsiteY7" fmla="*/ 1099901 h 6599274"/>
              <a:gd name="connsiteX8" fmla="*/ 1099901 w 11582400"/>
              <a:gd name="connsiteY8" fmla="*/ 0 h 659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599274" fill="none" extrusionOk="0">
                <a:moveTo>
                  <a:pt x="1099901" y="0"/>
                </a:moveTo>
                <a:cubicBezTo>
                  <a:pt x="6248315" y="48231"/>
                  <a:pt x="7259501" y="-84455"/>
                  <a:pt x="11582400" y="0"/>
                </a:cubicBezTo>
                <a:lnTo>
                  <a:pt x="11582400" y="0"/>
                </a:lnTo>
                <a:cubicBezTo>
                  <a:pt x="11620981" y="1161575"/>
                  <a:pt x="11519059" y="3902509"/>
                  <a:pt x="11582400" y="5499373"/>
                </a:cubicBezTo>
                <a:cubicBezTo>
                  <a:pt x="11501438" y="6093737"/>
                  <a:pt x="11163515" y="6659430"/>
                  <a:pt x="10482499" y="6599274"/>
                </a:cubicBezTo>
                <a:cubicBezTo>
                  <a:pt x="7680904" y="6468320"/>
                  <a:pt x="2046847" y="6555700"/>
                  <a:pt x="0" y="6599274"/>
                </a:cubicBezTo>
                <a:lnTo>
                  <a:pt x="0" y="6599274"/>
                </a:lnTo>
                <a:cubicBezTo>
                  <a:pt x="-80982" y="5257201"/>
                  <a:pt x="-72255" y="2975252"/>
                  <a:pt x="0" y="1099901"/>
                </a:cubicBezTo>
                <a:cubicBezTo>
                  <a:pt x="15628" y="478759"/>
                  <a:pt x="502769" y="-48575"/>
                  <a:pt x="1099901" y="0"/>
                </a:cubicBezTo>
                <a:close/>
              </a:path>
              <a:path w="11582400" h="6599274" stroke="0" extrusionOk="0">
                <a:moveTo>
                  <a:pt x="1099901" y="0"/>
                </a:moveTo>
                <a:cubicBezTo>
                  <a:pt x="4991070" y="118645"/>
                  <a:pt x="9274126" y="116012"/>
                  <a:pt x="11582400" y="0"/>
                </a:cubicBezTo>
                <a:lnTo>
                  <a:pt x="11582400" y="0"/>
                </a:lnTo>
                <a:cubicBezTo>
                  <a:pt x="11449518" y="1326202"/>
                  <a:pt x="11667351" y="2976688"/>
                  <a:pt x="11582400" y="5499373"/>
                </a:cubicBezTo>
                <a:cubicBezTo>
                  <a:pt x="11502599" y="6184762"/>
                  <a:pt x="11081371" y="6646736"/>
                  <a:pt x="10482499" y="6599274"/>
                </a:cubicBezTo>
                <a:cubicBezTo>
                  <a:pt x="7757453" y="6619461"/>
                  <a:pt x="2227111" y="6751754"/>
                  <a:pt x="0" y="6599274"/>
                </a:cubicBezTo>
                <a:lnTo>
                  <a:pt x="0" y="6599274"/>
                </a:lnTo>
                <a:cubicBezTo>
                  <a:pt x="-49533" y="4331585"/>
                  <a:pt x="-14809" y="3633551"/>
                  <a:pt x="0" y="1099901"/>
                </a:cubicBezTo>
                <a:cubicBezTo>
                  <a:pt x="-38133" y="486602"/>
                  <a:pt x="417118" y="70917"/>
                  <a:pt x="1099901"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xmln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Hình ảnh 5">
            <a:extLst>
              <a:ext uri="{FF2B5EF4-FFF2-40B4-BE49-F238E27FC236}">
                <a16:creationId xmlns:a16="http://schemas.microsoft.com/office/drawing/2014/main" id="{567FAADF-8AD4-8817-8F89-97625B9831A1}"/>
              </a:ext>
            </a:extLst>
          </p:cNvPr>
          <p:cNvPicPr>
            <a:picLocks noChangeAspect="1"/>
          </p:cNvPicPr>
          <p:nvPr/>
        </p:nvPicPr>
        <p:blipFill>
          <a:blip r:embed="rId2"/>
          <a:stretch>
            <a:fillRect/>
          </a:stretch>
        </p:blipFill>
        <p:spPr>
          <a:xfrm>
            <a:off x="694633" y="2705878"/>
            <a:ext cx="4513847" cy="2090058"/>
          </a:xfrm>
          <a:prstGeom prst="rect">
            <a:avLst/>
          </a:prstGeom>
        </p:spPr>
      </p:pic>
      <p:pic>
        <p:nvPicPr>
          <p:cNvPr id="3" name="Hình ảnh 4">
            <a:extLst>
              <a:ext uri="{FF2B5EF4-FFF2-40B4-BE49-F238E27FC236}">
                <a16:creationId xmlns:a16="http://schemas.microsoft.com/office/drawing/2014/main" id="{FF0AD0A6-B8C3-25D0-1F0B-51ED9433A7CD}"/>
              </a:ext>
            </a:extLst>
          </p:cNvPr>
          <p:cNvPicPr>
            <a:picLocks noChangeAspect="1"/>
          </p:cNvPicPr>
          <p:nvPr/>
        </p:nvPicPr>
        <p:blipFill>
          <a:blip r:embed="rId3"/>
          <a:stretch>
            <a:fillRect/>
          </a:stretch>
        </p:blipFill>
        <p:spPr>
          <a:xfrm>
            <a:off x="6821669" y="342350"/>
            <a:ext cx="4947343" cy="1676420"/>
          </a:xfrm>
          <a:prstGeom prst="rect">
            <a:avLst/>
          </a:prstGeom>
        </p:spPr>
      </p:pic>
      <p:pic>
        <p:nvPicPr>
          <p:cNvPr id="7" name="Hình ảnh 7" descr="Ảnh có chứa hình mẫu, Phim hoạt hình, minh họa, phim hoạt hình&#10;&#10;Mô tả được tạo tự động">
            <a:extLst>
              <a:ext uri="{FF2B5EF4-FFF2-40B4-BE49-F238E27FC236}">
                <a16:creationId xmlns:a16="http://schemas.microsoft.com/office/drawing/2014/main" id="{8E159221-E2E2-4510-A172-D8BBE2513335}"/>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r="60624" b="51871"/>
          <a:stretch/>
        </p:blipFill>
        <p:spPr>
          <a:xfrm>
            <a:off x="6920164" y="187416"/>
            <a:ext cx="1444487" cy="993144"/>
          </a:xfrm>
          <a:prstGeom prst="rect">
            <a:avLst/>
          </a:prstGeom>
        </p:spPr>
      </p:pic>
      <p:pic>
        <p:nvPicPr>
          <p:cNvPr id="8" name="Hình ảnh 9" descr="Ảnh có chứa hình mẫu, Phim hoạt hình, minh họa, phim hoạt hình&#10;&#10;Mô tả được tạo tự động">
            <a:extLst>
              <a:ext uri="{FF2B5EF4-FFF2-40B4-BE49-F238E27FC236}">
                <a16:creationId xmlns:a16="http://schemas.microsoft.com/office/drawing/2014/main" id="{D420CCBC-336A-12EA-FD31-4436D590AFE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62977" t="32947"/>
          <a:stretch/>
        </p:blipFill>
        <p:spPr>
          <a:xfrm>
            <a:off x="835705" y="3617471"/>
            <a:ext cx="1314194" cy="1338842"/>
          </a:xfrm>
          <a:prstGeom prst="rect">
            <a:avLst/>
          </a:prstGeom>
        </p:spPr>
      </p:pic>
      <p:pic>
        <p:nvPicPr>
          <p:cNvPr id="9" name="Hình ảnh 10" descr="Ảnh có chứa hình mẫu, Phim hoạt hình, minh họa, phim hoạt hình&#10;&#10;Mô tả được tạo tự động">
            <a:extLst>
              <a:ext uri="{FF2B5EF4-FFF2-40B4-BE49-F238E27FC236}">
                <a16:creationId xmlns:a16="http://schemas.microsoft.com/office/drawing/2014/main" id="{824809C1-038D-BEF8-2CED-5CD0C6461ADE}"/>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27210" t="34857" r="35767" b="-1910"/>
          <a:stretch/>
        </p:blipFill>
        <p:spPr>
          <a:xfrm>
            <a:off x="835705" y="1367036"/>
            <a:ext cx="1314194" cy="1338842"/>
          </a:xfrm>
          <a:prstGeom prst="rect">
            <a:avLst/>
          </a:prstGeom>
        </p:spPr>
      </p:pic>
      <p:grpSp>
        <p:nvGrpSpPr>
          <p:cNvPr id="14" name="Group 13">
            <a:extLst>
              <a:ext uri="{FF2B5EF4-FFF2-40B4-BE49-F238E27FC236}">
                <a16:creationId xmlns:a16="http://schemas.microsoft.com/office/drawing/2014/main" id="{1FE505BB-CEF8-2EE6-A779-E011A995ADB9}"/>
              </a:ext>
            </a:extLst>
          </p:cNvPr>
          <p:cNvGrpSpPr/>
          <p:nvPr/>
        </p:nvGrpSpPr>
        <p:grpSpPr>
          <a:xfrm>
            <a:off x="4235123" y="1828799"/>
            <a:ext cx="4026374" cy="1509822"/>
            <a:chOff x="1567739" y="1416755"/>
            <a:chExt cx="2330012" cy="1138056"/>
          </a:xfrm>
          <a:solidFill>
            <a:schemeClr val="accent2">
              <a:lumMod val="40000"/>
              <a:lumOff val="60000"/>
            </a:schemeClr>
          </a:solidFill>
          <a:scene3d>
            <a:camera prst="orthographicFront"/>
            <a:lightRig rig="flat" dir="t"/>
          </a:scene3d>
        </p:grpSpPr>
        <p:sp>
          <p:nvSpPr>
            <p:cNvPr id="15" name="Rectangle 28">
              <a:extLst>
                <a:ext uri="{FF2B5EF4-FFF2-40B4-BE49-F238E27FC236}">
                  <a16:creationId xmlns:a16="http://schemas.microsoft.com/office/drawing/2014/main" id="{A25757DA-829D-E24D-E7A9-D6AAD0225971}"/>
                </a:ext>
              </a:extLst>
            </p:cNvPr>
            <p:cNvSpPr/>
            <p:nvPr/>
          </p:nvSpPr>
          <p:spPr>
            <a:xfrm>
              <a:off x="1567739" y="1564117"/>
              <a:ext cx="2330012" cy="990693"/>
            </a:xfrm>
            <a:prstGeom prst="round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endParaRPr lang="en-US"/>
            </a:p>
          </p:txBody>
        </p:sp>
        <p:sp>
          <p:nvSpPr>
            <p:cNvPr id="16" name="TextBox 15">
              <a:extLst>
                <a:ext uri="{FF2B5EF4-FFF2-40B4-BE49-F238E27FC236}">
                  <a16:creationId xmlns:a16="http://schemas.microsoft.com/office/drawing/2014/main" id="{5F9B10A9-F028-9C08-A61A-362F4D561E9A}"/>
                </a:ext>
              </a:extLst>
            </p:cNvPr>
            <p:cNvSpPr txBox="1"/>
            <p:nvPr/>
          </p:nvSpPr>
          <p:spPr>
            <a:xfrm>
              <a:off x="1567739" y="1416755"/>
              <a:ext cx="2330012" cy="1138056"/>
            </a:xfrm>
            <a:prstGeom prst="round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Kết</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trong</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văn</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kể</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chuyện</a:t>
              </a:r>
              <a:endPar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56798685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right)">
                                      <p:cBhvr>
                                        <p:cTn id="23" dur="500"/>
                                        <p:tgtEl>
                                          <p:spTgt spid="2"/>
                                        </p:tgtEl>
                                      </p:cBhvr>
                                    </p:animEffect>
                                  </p:childTnLst>
                                </p:cTn>
                              </p:par>
                            </p:childTnLst>
                          </p:cTn>
                        </p:par>
                        <p:par>
                          <p:cTn id="24" fill="hold">
                            <p:stCondLst>
                              <p:cond delay="500"/>
                            </p:stCondLst>
                            <p:childTnLst>
                              <p:par>
                                <p:cTn id="25" presetID="42"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par>
                          <p:cTn id="30" fill="hold">
                            <p:stCondLst>
                              <p:cond delay="1500"/>
                            </p:stCondLst>
                            <p:childTnLst>
                              <p:par>
                                <p:cTn id="31" presetID="42" presetClass="entr" presetSubtype="0"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xmln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3" name="Picture 18">
            <a:extLst>
              <a:ext uri="{FF2B5EF4-FFF2-40B4-BE49-F238E27FC236}">
                <a16:creationId xmlns:a16="http://schemas.microsoft.com/office/drawing/2014/main" id="{36388848-2E7D-1D45-D96F-75F1819E0F6F}"/>
              </a:ext>
            </a:extLst>
          </p:cNvPr>
          <p:cNvPicPr>
            <a:picLocks noChangeAspect="1"/>
          </p:cNvPicPr>
          <p:nvPr/>
        </p:nvPicPr>
        <p:blipFill>
          <a:blip r:embed="rId2"/>
          <a:srcRect/>
          <a:stretch>
            <a:fillRect/>
          </a:stretch>
        </p:blipFill>
        <p:spPr>
          <a:xfrm>
            <a:off x="367748" y="1"/>
            <a:ext cx="11420061" cy="1073426"/>
          </a:xfrm>
          <a:prstGeom prst="rect">
            <a:avLst/>
          </a:prstGeom>
        </p:spPr>
      </p:pic>
      <p:sp>
        <p:nvSpPr>
          <p:cNvPr id="9" name="TextBox 8">
            <a:extLst>
              <a:ext uri="{FF2B5EF4-FFF2-40B4-BE49-F238E27FC236}">
                <a16:creationId xmlns:a16="http://schemas.microsoft.com/office/drawing/2014/main" id="{4B907265-4D54-6354-AE82-7708861017D2}"/>
              </a:ext>
            </a:extLst>
          </p:cNvPr>
          <p:cNvSpPr txBox="1"/>
          <p:nvPr/>
        </p:nvSpPr>
        <p:spPr>
          <a:xfrm>
            <a:off x="258417" y="47404"/>
            <a:ext cx="11469757" cy="707886"/>
          </a:xfrm>
          <a:prstGeom prst="rect">
            <a:avLst/>
          </a:prstGeom>
          <a:noFill/>
        </p:spPr>
        <p:txBody>
          <a:bodyPr wrap="square">
            <a:spAutoFit/>
          </a:bodyPr>
          <a:lstStyle/>
          <a:p>
            <a:pPr lvl="0" algn="ctr"/>
            <a:r>
              <a:rPr lang="en-US" sz="4000" b="1" dirty="0">
                <a:solidFill>
                  <a:srgbClr val="092D6C">
                    <a:lumMod val="50000"/>
                  </a:srgbClr>
                </a:solidFill>
                <a:latin typeface="Cambria" panose="02040503050406030204" pitchFamily="18" charset="0"/>
                <a:ea typeface="Cambria" panose="02040503050406030204" pitchFamily="18" charset="0"/>
                <a:cs typeface="Calibri" panose="020F0502020204030204" pitchFamily="34" charset="0"/>
              </a:rPr>
              <a:t>2. </a:t>
            </a:r>
            <a:r>
              <a:rPr lang="vi-VN" sz="4000" b="1" dirty="0">
                <a:solidFill>
                  <a:srgbClr val="092D6C">
                    <a:lumMod val="50000"/>
                  </a:srgbClr>
                </a:solidFill>
                <a:latin typeface="Cambria" panose="02040503050406030204" pitchFamily="18" charset="0"/>
                <a:ea typeface="Cambria" panose="02040503050406030204" pitchFamily="18" charset="0"/>
                <a:cs typeface="Calibri" panose="020F0502020204030204" pitchFamily="34" charset="0"/>
              </a:rPr>
              <a:t>Xác định kiểu kết bài của mỗi đoạn dưới đây:</a:t>
            </a:r>
            <a:endParaRPr kumimoji="0" lang="en-US" b="0" i="0" u="none" strike="noStrike" kern="1200" cap="none" spc="0" normalizeH="0" baseline="0" noProof="0" dirty="0">
              <a:ln>
                <a:noFill/>
              </a:ln>
              <a:solidFill>
                <a:srgbClr val="092D6C">
                  <a:lumMod val="5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914401" y="1252332"/>
            <a:ext cx="7116417" cy="90446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latin typeface="Cambria" panose="02040503050406030204" pitchFamily="18" charset="0"/>
                <a:ea typeface="Cambria" panose="02040503050406030204" pitchFamily="18" charset="0"/>
              </a:rPr>
              <a:t>Em rất thích câu chuyện </a:t>
            </a:r>
            <a:r>
              <a:rPr lang="vi-VN" sz="3200" i="1" dirty="0">
                <a:solidFill>
                  <a:prstClr val="black"/>
                </a:solidFill>
                <a:latin typeface="Cambria" panose="02040503050406030204" pitchFamily="18" charset="0"/>
                <a:ea typeface="Cambria" panose="02040503050406030204" pitchFamily="18" charset="0"/>
              </a:rPr>
              <a:t>Cô bé Lọ Lem</a:t>
            </a:r>
            <a:r>
              <a:rPr lang="vi-VN" sz="3200" dirty="0">
                <a:solidFill>
                  <a:prstClr val="black"/>
                </a:solidFill>
                <a:latin typeface="Cambria" panose="02040503050406030204" pitchFamily="18" charset="0"/>
                <a:ea typeface="Cambria" panose="02040503050406030204" pitchFamily="18" charset="0"/>
              </a:rPr>
              <a:t>.</a:t>
            </a:r>
          </a:p>
        </p:txBody>
      </p:sp>
      <p:sp>
        <p:nvSpPr>
          <p:cNvPr id="6" name="Rectangle: Rounded Corners 5">
            <a:extLst>
              <a:ext uri="{FF2B5EF4-FFF2-40B4-BE49-F238E27FC236}">
                <a16:creationId xmlns:a16="http://schemas.microsoft.com/office/drawing/2014/main" id="{BDD9F04F-F921-571B-2B69-52BD4989C671}"/>
              </a:ext>
            </a:extLst>
          </p:cNvPr>
          <p:cNvSpPr/>
          <p:nvPr/>
        </p:nvSpPr>
        <p:spPr>
          <a:xfrm>
            <a:off x="725557" y="2594113"/>
            <a:ext cx="10296939" cy="142129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latin typeface="Cambria" panose="02040503050406030204" pitchFamily="18" charset="0"/>
                <a:ea typeface="Cambria" panose="02040503050406030204" pitchFamily="18" charset="0"/>
              </a:rPr>
              <a:t>Em rất thích câu chuyện này vì cái kết thật có hậu. </a:t>
            </a:r>
            <a:r>
              <a:rPr lang="vi-VN" sz="3200" i="1" dirty="0">
                <a:solidFill>
                  <a:prstClr val="black"/>
                </a:solidFill>
                <a:latin typeface="Cambria" panose="02040503050406030204" pitchFamily="18" charset="0"/>
                <a:ea typeface="Cambria" panose="02040503050406030204" pitchFamily="18" charset="0"/>
              </a:rPr>
              <a:t>Cô bé Lọ Lem</a:t>
            </a:r>
            <a:r>
              <a:rPr lang="vi-VN" sz="3200" dirty="0">
                <a:solidFill>
                  <a:prstClr val="black"/>
                </a:solidFill>
                <a:latin typeface="Cambria" panose="02040503050406030204" pitchFamily="18" charset="0"/>
                <a:ea typeface="Cambria" panose="02040503050406030204" pitchFamily="18" charset="0"/>
              </a:rPr>
              <a:t> xứng đáng là một trong những câu chuyện cổ tích hay nhất thế giới.</a:t>
            </a:r>
          </a:p>
        </p:txBody>
      </p:sp>
      <p:sp>
        <p:nvSpPr>
          <p:cNvPr id="7" name="Rectangle: Rounded Corners 6">
            <a:extLst>
              <a:ext uri="{FF2B5EF4-FFF2-40B4-BE49-F238E27FC236}">
                <a16:creationId xmlns:a16="http://schemas.microsoft.com/office/drawing/2014/main" id="{B90472EF-D198-DB6C-5071-A140D3A848B8}"/>
              </a:ext>
            </a:extLst>
          </p:cNvPr>
          <p:cNvSpPr/>
          <p:nvPr/>
        </p:nvSpPr>
        <p:spPr>
          <a:xfrm>
            <a:off x="735497" y="4363279"/>
            <a:ext cx="10296939" cy="1918252"/>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i="1" dirty="0">
                <a:solidFill>
                  <a:prstClr val="black"/>
                </a:solidFill>
                <a:latin typeface="Cambria" panose="02040503050406030204" pitchFamily="18" charset="0"/>
                <a:ea typeface="Cambria" panose="02040503050406030204" pitchFamily="18" charset="0"/>
              </a:rPr>
              <a:t>Câu chuyện Cô bé Lọ Lem </a:t>
            </a:r>
            <a:r>
              <a:rPr lang="vi-VN" sz="3200" dirty="0">
                <a:solidFill>
                  <a:prstClr val="black"/>
                </a:solidFill>
                <a:latin typeface="Cambria" panose="02040503050406030204" pitchFamily="18" charset="0"/>
                <a:ea typeface="Cambria" panose="02040503050406030204" pitchFamily="18" charset="0"/>
              </a:rPr>
              <a:t>mặc dù đã kết thúc nhưng thế giới của những hoàng tử, công chúa, những bà tiên với phép màu kì diệu vẫn khiến em thao thức mãi. Ước gì trong giấc mơ, em được bước vào thế giới thần tiên ấy.</a:t>
            </a:r>
          </a:p>
        </p:txBody>
      </p:sp>
    </p:spTree>
    <p:extLst>
      <p:ext uri="{BB962C8B-B14F-4D97-AF65-F5344CB8AC3E}">
        <p14:creationId xmlns:p14="http://schemas.microsoft.com/office/powerpoint/2010/main" val="137291248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xmln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795131" y="725557"/>
            <a:ext cx="4452730" cy="1391478"/>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latin typeface="Cambria" panose="02040503050406030204" pitchFamily="18" charset="0"/>
                <a:ea typeface="Cambria" panose="02040503050406030204" pitchFamily="18" charset="0"/>
              </a:rPr>
              <a:t>Em rất thích câu chuyện </a:t>
            </a:r>
            <a:r>
              <a:rPr lang="vi-VN" sz="3200" i="1" dirty="0">
                <a:solidFill>
                  <a:prstClr val="black"/>
                </a:solidFill>
                <a:latin typeface="Cambria" panose="02040503050406030204" pitchFamily="18" charset="0"/>
                <a:ea typeface="Cambria" panose="02040503050406030204" pitchFamily="18" charset="0"/>
              </a:rPr>
              <a:t>Cô bé Lọ Lem</a:t>
            </a:r>
            <a:r>
              <a:rPr lang="vi-VN" sz="3200" dirty="0">
                <a:solidFill>
                  <a:prstClr val="black"/>
                </a:solidFill>
                <a:latin typeface="Cambria" panose="02040503050406030204" pitchFamily="18" charset="0"/>
                <a:ea typeface="Cambria" panose="02040503050406030204" pitchFamily="18" charset="0"/>
              </a:rPr>
              <a:t>.</a:t>
            </a:r>
          </a:p>
        </p:txBody>
      </p:sp>
      <p:grpSp>
        <p:nvGrpSpPr>
          <p:cNvPr id="11" name="Group 10">
            <a:extLst>
              <a:ext uri="{FF2B5EF4-FFF2-40B4-BE49-F238E27FC236}">
                <a16:creationId xmlns:a16="http://schemas.microsoft.com/office/drawing/2014/main" id="{E995EA45-5482-CB7E-EF6E-F03A22C7AEDD}"/>
              </a:ext>
            </a:extLst>
          </p:cNvPr>
          <p:cNvGrpSpPr/>
          <p:nvPr/>
        </p:nvGrpSpPr>
        <p:grpSpPr>
          <a:xfrm>
            <a:off x="1371600" y="4172529"/>
            <a:ext cx="3845321" cy="2244702"/>
            <a:chOff x="-68838" y="2658367"/>
            <a:chExt cx="3483430" cy="2244702"/>
          </a:xfrm>
        </p:grpSpPr>
        <p:pic>
          <p:nvPicPr>
            <p:cNvPr id="12" name="PA_图片 6">
              <a:extLst>
                <a:ext uri="{FF2B5EF4-FFF2-40B4-BE49-F238E27FC236}">
                  <a16:creationId xmlns:a16="http://schemas.microsoft.com/office/drawing/2014/main" id="{0712716E-A1F3-C2B7-7232-CC42E0414998}"/>
                </a:ext>
              </a:extLst>
            </p:cNvPr>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a:extLst>
                <a:ext uri="{FF2B5EF4-FFF2-40B4-BE49-F238E27FC236}">
                  <a16:creationId xmlns:a16="http://schemas.microsoft.com/office/drawing/2014/main" id="{7F5BF4F4-65B4-957D-5B0D-7B34D347893F}"/>
                </a:ext>
              </a:extLst>
            </p:cNvPr>
            <p:cNvSpPr/>
            <p:nvPr/>
          </p:nvSpPr>
          <p:spPr>
            <a:xfrm>
              <a:off x="536675" y="3094376"/>
              <a:ext cx="2272404" cy="1167371"/>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Kết</a:t>
              </a:r>
              <a:r>
                <a:rPr kumimoji="0" lang="en-US" altLang="zh-C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altLang="zh-C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không</a:t>
              </a:r>
              <a:r>
                <a:rPr kumimoji="0" lang="en-US" altLang="zh-C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mở</a:t>
              </a:r>
              <a:r>
                <a:rPr kumimoji="0" lang="en-US" altLang="zh-C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rộng</a:t>
              </a:r>
              <a:endParaRPr kumimoji="0" lang="en-US" altLang="zh-CN" sz="1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
        <p:nvSpPr>
          <p:cNvPr id="14" name="淘宝网Chenying0907出品 5">
            <a:extLst>
              <a:ext uri="{FF2B5EF4-FFF2-40B4-BE49-F238E27FC236}">
                <a16:creationId xmlns:a16="http://schemas.microsoft.com/office/drawing/2014/main" id="{1261419A-0658-64FA-8474-9C7ECE81FA33}"/>
              </a:ext>
            </a:extLst>
          </p:cNvPr>
          <p:cNvSpPr>
            <a:spLocks noEditPoints="1"/>
          </p:cNvSpPr>
          <p:nvPr/>
        </p:nvSpPr>
        <p:spPr bwMode="auto">
          <a:xfrm rot="5400000">
            <a:off x="2696594" y="226311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mbria" panose="02040503050406030204" pitchFamily="18" charset="0"/>
              <a:cs typeface="Calibri" panose="020F0502020204030204" pitchFamily="34" charset="0"/>
              <a:sym typeface="+mn-lt"/>
            </a:endParaRPr>
          </a:p>
        </p:txBody>
      </p:sp>
      <p:sp>
        <p:nvSpPr>
          <p:cNvPr id="16" name="Rounded Rectangle 25">
            <a:extLst>
              <a:ext uri="{FF2B5EF4-FFF2-40B4-BE49-F238E27FC236}">
                <a16:creationId xmlns:a16="http://schemas.microsoft.com/office/drawing/2014/main" id="{F44867A6-E375-9FAA-BCEB-D0D20D434B0B}"/>
              </a:ext>
            </a:extLst>
          </p:cNvPr>
          <p:cNvSpPr/>
          <p:nvPr/>
        </p:nvSpPr>
        <p:spPr>
          <a:xfrm>
            <a:off x="636104" y="2989583"/>
            <a:ext cx="4731026" cy="1304121"/>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Nê</a:t>
            </a:r>
            <a:r>
              <a:rPr lang="vi-VN" sz="3200" dirty="0">
                <a:solidFill>
                  <a:srgbClr val="FF0000"/>
                </a:solidFill>
                <a:latin typeface="Cambria" panose="02040503050406030204" pitchFamily="18" charset="0"/>
                <a:ea typeface="Cambria" panose="02040503050406030204" pitchFamily="18" charset="0"/>
                <a:cs typeface="Calibri" panose="020F0502020204030204" pitchFamily="34" charset="0"/>
              </a:rPr>
              <a:t>u cảm xúc của người viết về câu chuyện</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4" name="Rectangle: Rounded Corners 23">
            <a:extLst>
              <a:ext uri="{FF2B5EF4-FFF2-40B4-BE49-F238E27FC236}">
                <a16:creationId xmlns:a16="http://schemas.microsoft.com/office/drawing/2014/main" id="{630F791C-2D71-6B4B-E53C-E8D383529B42}"/>
              </a:ext>
            </a:extLst>
          </p:cNvPr>
          <p:cNvSpPr/>
          <p:nvPr/>
        </p:nvSpPr>
        <p:spPr>
          <a:xfrm>
            <a:off x="6440557" y="168964"/>
            <a:ext cx="5078896" cy="2226365"/>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prstClr val="black"/>
                </a:solidFill>
                <a:latin typeface="Cambria" panose="02040503050406030204" pitchFamily="18" charset="0"/>
                <a:ea typeface="Cambria" panose="02040503050406030204" pitchFamily="18" charset="0"/>
              </a:rPr>
              <a:t>Em rất thích câu chuyện này vì cái kết thật có hậu. </a:t>
            </a:r>
            <a:r>
              <a:rPr lang="vi-VN" sz="2800" i="1" dirty="0">
                <a:solidFill>
                  <a:prstClr val="black"/>
                </a:solidFill>
                <a:latin typeface="Cambria" panose="02040503050406030204" pitchFamily="18" charset="0"/>
                <a:ea typeface="Cambria" panose="02040503050406030204" pitchFamily="18" charset="0"/>
              </a:rPr>
              <a:t>Cô bé Lọ Lem</a:t>
            </a:r>
            <a:r>
              <a:rPr lang="vi-VN" sz="2800" dirty="0">
                <a:solidFill>
                  <a:prstClr val="black"/>
                </a:solidFill>
                <a:latin typeface="Cambria" panose="02040503050406030204" pitchFamily="18" charset="0"/>
                <a:ea typeface="Cambria" panose="02040503050406030204" pitchFamily="18" charset="0"/>
              </a:rPr>
              <a:t> xứng đáng là một trong những câu chuyện cổ tích hay nhất thế giới.</a:t>
            </a:r>
          </a:p>
        </p:txBody>
      </p:sp>
      <p:grpSp>
        <p:nvGrpSpPr>
          <p:cNvPr id="25" name="Group 24">
            <a:extLst>
              <a:ext uri="{FF2B5EF4-FFF2-40B4-BE49-F238E27FC236}">
                <a16:creationId xmlns:a16="http://schemas.microsoft.com/office/drawing/2014/main" id="{A866E054-0EE5-7AF8-0FBD-6FED1DC28035}"/>
              </a:ext>
            </a:extLst>
          </p:cNvPr>
          <p:cNvGrpSpPr/>
          <p:nvPr/>
        </p:nvGrpSpPr>
        <p:grpSpPr>
          <a:xfrm>
            <a:off x="7295321" y="4788756"/>
            <a:ext cx="3845321" cy="2244702"/>
            <a:chOff x="-68838" y="2658367"/>
            <a:chExt cx="3483430" cy="2244702"/>
          </a:xfrm>
        </p:grpSpPr>
        <p:pic>
          <p:nvPicPr>
            <p:cNvPr id="26" name="PA_图片 6">
              <a:extLst>
                <a:ext uri="{FF2B5EF4-FFF2-40B4-BE49-F238E27FC236}">
                  <a16:creationId xmlns:a16="http://schemas.microsoft.com/office/drawing/2014/main" id="{DC593A05-1965-3A43-ED23-37A46B68A4F4}"/>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27" name="原创设计师QQ：178119980 喵小姐">
              <a:extLst>
                <a:ext uri="{FF2B5EF4-FFF2-40B4-BE49-F238E27FC236}">
                  <a16:creationId xmlns:a16="http://schemas.microsoft.com/office/drawing/2014/main" id="{CA24525D-AD8D-E6E8-D0C4-0969BEAF8F66}"/>
                </a:ext>
              </a:extLst>
            </p:cNvPr>
            <p:cNvSpPr/>
            <p:nvPr/>
          </p:nvSpPr>
          <p:spPr>
            <a:xfrm>
              <a:off x="759508" y="3094376"/>
              <a:ext cx="1890786" cy="1321003"/>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Kết</a:t>
              </a:r>
              <a:r>
                <a:rPr kumimoji="0" lang="en-US"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mở</a:t>
              </a:r>
              <a:r>
                <a:rPr kumimoji="0" lang="en-US"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rộng</a:t>
              </a:r>
              <a:endParaRPr kumimoji="0" lang="en-US" altLang="zh-CN"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
        <p:nvSpPr>
          <p:cNvPr id="28" name="淘宝网Chenying0907出品 5">
            <a:extLst>
              <a:ext uri="{FF2B5EF4-FFF2-40B4-BE49-F238E27FC236}">
                <a16:creationId xmlns:a16="http://schemas.microsoft.com/office/drawing/2014/main" id="{C0B56324-A6EF-02A1-8DD9-E81E2581B52E}"/>
              </a:ext>
            </a:extLst>
          </p:cNvPr>
          <p:cNvSpPr>
            <a:spLocks noEditPoints="1"/>
          </p:cNvSpPr>
          <p:nvPr/>
        </p:nvSpPr>
        <p:spPr bwMode="auto">
          <a:xfrm rot="5400000">
            <a:off x="8789280" y="261098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mbria" panose="02040503050406030204" pitchFamily="18" charset="0"/>
              <a:cs typeface="Calibri" panose="020F0502020204030204" pitchFamily="34" charset="0"/>
              <a:sym typeface="+mn-lt"/>
            </a:endParaRPr>
          </a:p>
        </p:txBody>
      </p:sp>
      <p:sp>
        <p:nvSpPr>
          <p:cNvPr id="29" name="Rounded Rectangle 25">
            <a:extLst>
              <a:ext uri="{FF2B5EF4-FFF2-40B4-BE49-F238E27FC236}">
                <a16:creationId xmlns:a16="http://schemas.microsoft.com/office/drawing/2014/main" id="{F27DEFE3-0672-BB57-9DEA-61810040E3AD}"/>
              </a:ext>
            </a:extLst>
          </p:cNvPr>
          <p:cNvSpPr/>
          <p:nvPr/>
        </p:nvSpPr>
        <p:spPr>
          <a:xfrm>
            <a:off x="6738730" y="3307635"/>
            <a:ext cx="4790661" cy="1562792"/>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N</a:t>
            </a:r>
            <a:r>
              <a:rPr lang="vi-VN" sz="3200" dirty="0">
                <a:solidFill>
                  <a:srgbClr val="FF0000"/>
                </a:solidFill>
                <a:latin typeface="Cambria" panose="02040503050406030204" pitchFamily="18" charset="0"/>
                <a:ea typeface="Cambria" panose="02040503050406030204" pitchFamily="18" charset="0"/>
                <a:cs typeface="Calibri" panose="020F0502020204030204" pitchFamily="34" charset="0"/>
              </a:rPr>
              <a:t>êu cảm xúc, lí do có cảm xúc, và đánh giả của người viết về câu chuyện.</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37785539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5" name="Trò-chơi-ting.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up)">
                                      <p:cBhvr>
                                        <p:cTn id="32" dur="10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down)">
                                      <p:cBhvr>
                                        <p:cTn id="42" dur="500"/>
                                        <p:tgtEl>
                                          <p:spTgt spid="25"/>
                                        </p:tgtEl>
                                      </p:cBhvr>
                                    </p:animEffect>
                                  </p:childTnLst>
                                  <p:subTnLst>
                                    <p:audio>
                                      <p:cMediaNode>
                                        <p:cTn display="0" masterRel="sameClick">
                                          <p:stCondLst>
                                            <p:cond evt="begin" delay="0">
                                              <p:tn val="40"/>
                                            </p:cond>
                                          </p:stCondLst>
                                          <p:endCondLst>
                                            <p:cond evt="onStopAudio" delay="0">
                                              <p:tgtEl>
                                                <p:sldTgt/>
                                              </p:tgtEl>
                                            </p:cond>
                                          </p:endCondLst>
                                        </p:cTn>
                                        <p:tgtEl>
                                          <p:sndTgt r:embed="rId5"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P spid="24" grpId="0" animBg="1"/>
      <p:bldP spid="28" grpId="0" animBg="1"/>
      <p:bldP spid="2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xmln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1769165" y="228601"/>
            <a:ext cx="8517835" cy="2365512"/>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latin typeface="Cambria" panose="02040503050406030204" pitchFamily="18" charset="0"/>
                <a:ea typeface="Cambria" panose="02040503050406030204" pitchFamily="18" charset="0"/>
              </a:rPr>
              <a:t>Câu chuyện Cô bé Lọ Lem mặc dù đã kết thúc nhưng thế giới của những hoàng tử, công chúa, những bà tiên với phép màu kì diệu vẫn khiến em thao thức mãi. Ước gì trong giấc mơ, em  được bước vào thế giới thần tiên ấy.</a:t>
            </a:r>
          </a:p>
        </p:txBody>
      </p:sp>
      <p:grpSp>
        <p:nvGrpSpPr>
          <p:cNvPr id="11" name="Group 10">
            <a:extLst>
              <a:ext uri="{FF2B5EF4-FFF2-40B4-BE49-F238E27FC236}">
                <a16:creationId xmlns:a16="http://schemas.microsoft.com/office/drawing/2014/main" id="{E995EA45-5482-CB7E-EF6E-F03A22C7AEDD}"/>
              </a:ext>
            </a:extLst>
          </p:cNvPr>
          <p:cNvGrpSpPr/>
          <p:nvPr/>
        </p:nvGrpSpPr>
        <p:grpSpPr>
          <a:xfrm>
            <a:off x="4333459" y="4454272"/>
            <a:ext cx="3845321" cy="2244702"/>
            <a:chOff x="-68838" y="2658367"/>
            <a:chExt cx="3483430" cy="2244702"/>
          </a:xfrm>
        </p:grpSpPr>
        <p:pic>
          <p:nvPicPr>
            <p:cNvPr id="12" name="PA_图片 6">
              <a:extLst>
                <a:ext uri="{FF2B5EF4-FFF2-40B4-BE49-F238E27FC236}">
                  <a16:creationId xmlns:a16="http://schemas.microsoft.com/office/drawing/2014/main" id="{0712716E-A1F3-C2B7-7232-CC42E0414998}"/>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a:extLst>
                <a:ext uri="{FF2B5EF4-FFF2-40B4-BE49-F238E27FC236}">
                  <a16:creationId xmlns:a16="http://schemas.microsoft.com/office/drawing/2014/main" id="{7F5BF4F4-65B4-957D-5B0D-7B34D347893F}"/>
                </a:ext>
              </a:extLst>
            </p:cNvPr>
            <p:cNvSpPr/>
            <p:nvPr/>
          </p:nvSpPr>
          <p:spPr>
            <a:xfrm>
              <a:off x="714488" y="3094376"/>
              <a:ext cx="1962816" cy="1321003"/>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Kết</a:t>
              </a:r>
              <a:r>
                <a:rPr kumimoji="0" lang="en-US"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mở</a:t>
              </a:r>
              <a:r>
                <a:rPr kumimoji="0" lang="en-US"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rộng</a:t>
              </a:r>
              <a:endParaRPr kumimoji="0" lang="en-US" altLang="zh-CN"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
        <p:nvSpPr>
          <p:cNvPr id="14" name="淘宝网Chenying0907出品 5">
            <a:extLst>
              <a:ext uri="{FF2B5EF4-FFF2-40B4-BE49-F238E27FC236}">
                <a16:creationId xmlns:a16="http://schemas.microsoft.com/office/drawing/2014/main" id="{1261419A-0658-64FA-8474-9C7ECE81FA33}"/>
              </a:ext>
            </a:extLst>
          </p:cNvPr>
          <p:cNvSpPr>
            <a:spLocks noEditPoints="1"/>
          </p:cNvSpPr>
          <p:nvPr/>
        </p:nvSpPr>
        <p:spPr bwMode="auto">
          <a:xfrm rot="5400000">
            <a:off x="5757845" y="2743639"/>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mbria" panose="02040503050406030204" pitchFamily="18" charset="0"/>
              <a:cs typeface="Calibri" panose="020F0502020204030204" pitchFamily="34" charset="0"/>
              <a:sym typeface="+mn-lt"/>
            </a:endParaRPr>
          </a:p>
        </p:txBody>
      </p:sp>
      <p:sp>
        <p:nvSpPr>
          <p:cNvPr id="16" name="Rounded Rectangle 25">
            <a:extLst>
              <a:ext uri="{FF2B5EF4-FFF2-40B4-BE49-F238E27FC236}">
                <a16:creationId xmlns:a16="http://schemas.microsoft.com/office/drawing/2014/main" id="{F44867A6-E375-9FAA-BCEB-D0D20D434B0B}"/>
              </a:ext>
            </a:extLst>
          </p:cNvPr>
          <p:cNvSpPr/>
          <p:nvPr/>
        </p:nvSpPr>
        <p:spPr>
          <a:xfrm>
            <a:off x="1520687" y="3460170"/>
            <a:ext cx="9322904" cy="1191344"/>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vi-VN" sz="3200" dirty="0">
                <a:solidFill>
                  <a:srgbClr val="FF0000"/>
                </a:solidFill>
                <a:latin typeface="Cambria" panose="02040503050406030204" pitchFamily="18" charset="0"/>
                <a:ea typeface="Cambria" panose="02040503050406030204" pitchFamily="18" charset="0"/>
                <a:cs typeface="Calibri" panose="020F0502020204030204" pitchFamily="34" charset="0"/>
              </a:rPr>
              <a:t>Đoạn 3 nếu mong ước, liên tưởng của người viết sau khi nghe câu chuyện) và xếp vào nhóm phù hợp.</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66393915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62198" y="923693"/>
            <a:ext cx="10796401" cy="5934307"/>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540" y="2941983"/>
            <a:ext cx="3405626" cy="3747052"/>
          </a:xfrm>
          <a:prstGeom prst="rect">
            <a:avLst/>
          </a:prstGeom>
        </p:spPr>
      </p:pic>
      <p:sp>
        <p:nvSpPr>
          <p:cNvPr id="4" name="TextBox 3">
            <a:extLst>
              <a:ext uri="{FF2B5EF4-FFF2-40B4-BE49-F238E27FC236}">
                <a16:creationId xmlns:a16="http://schemas.microsoft.com/office/drawing/2014/main" id="{EB3A9941-9F36-C058-5392-36567B4792D3}"/>
              </a:ext>
            </a:extLst>
          </p:cNvPr>
          <p:cNvSpPr txBox="1"/>
          <p:nvPr/>
        </p:nvSpPr>
        <p:spPr>
          <a:xfrm>
            <a:off x="2537958" y="1987329"/>
            <a:ext cx="7841974" cy="1846659"/>
          </a:xfrm>
          <a:prstGeom prst="rect">
            <a:avLst/>
          </a:prstGeom>
          <a:noFill/>
        </p:spPr>
        <p:txBody>
          <a:bodyPr wrap="square" lIns="0" tIns="0" rIns="0" bIns="0" rtlCol="0">
            <a:spAutoFit/>
          </a:bodyPr>
          <a:lstStyle/>
          <a:p>
            <a:pPr lvl="0" algn="ctr"/>
            <a:r>
              <a:rPr lang="en-US" sz="4000" b="1" dirty="0" err="1">
                <a:solidFill>
                  <a:prstClr val="black"/>
                </a:solidFill>
                <a:latin typeface="Calibri" panose="020F0502020204030204" pitchFamily="34" charset="0"/>
                <a:cs typeface="Calibri" panose="020F0502020204030204" pitchFamily="34" charset="0"/>
              </a:rPr>
              <a:t>Hoạt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động</a:t>
            </a:r>
            <a:r>
              <a:rPr lang="en-US" sz="4000" b="1" dirty="0">
                <a:solidFill>
                  <a:prstClr val="black"/>
                </a:solidFill>
                <a:latin typeface="Calibri" panose="020F0502020204030204" pitchFamily="34" charset="0"/>
                <a:cs typeface="Calibri" panose="020F0502020204030204" pitchFamily="34" charset="0"/>
              </a:rPr>
              <a:t> 3: </a:t>
            </a:r>
            <a:r>
              <a:rPr lang="en-US" sz="4000" b="1" dirty="0" err="1">
                <a:solidFill>
                  <a:prstClr val="black"/>
                </a:solidFill>
                <a:latin typeface="Calibri" panose="020F0502020204030204" pitchFamily="34" charset="0"/>
                <a:cs typeface="Calibri" panose="020F0502020204030204" pitchFamily="34" charset="0"/>
              </a:rPr>
              <a:t>Viết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mở</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bài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gián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tiếp</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và</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kết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bài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mở</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rộng</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khác</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cho</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bài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văn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kể</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lại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câu</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chuyện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Cô</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bé</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Lọ</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Lem</a:t>
            </a:r>
            <a:r>
              <a:rPr lang="en-US" sz="4000" b="1" dirty="0">
                <a:solidFill>
                  <a:prstClr val="black"/>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231494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xmln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3A925934-A32E-2931-AE8C-2A4D0566E5C9}"/>
              </a:ext>
            </a:extLst>
          </p:cNvPr>
          <p:cNvSpPr/>
          <p:nvPr/>
        </p:nvSpPr>
        <p:spPr>
          <a:xfrm>
            <a:off x="2914650" y="414886"/>
            <a:ext cx="5509260" cy="1175375"/>
          </a:xfrm>
          <a:prstGeom prst="roundRect">
            <a:avLst/>
          </a:prstGeom>
          <a:solidFill>
            <a:srgbClr val="CCFFC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Viết</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mở</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bài</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gián</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tiếp</a:t>
            </a:r>
            <a:endPar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cxnSp>
        <p:nvCxnSpPr>
          <p:cNvPr id="7" name="Straight Connector 6">
            <a:extLst>
              <a:ext uri="{FF2B5EF4-FFF2-40B4-BE49-F238E27FC236}">
                <a16:creationId xmlns:a16="http://schemas.microsoft.com/office/drawing/2014/main" id="{C2BDE959-F250-3D59-A246-E1AF0854B7D2}"/>
              </a:ext>
            </a:extLst>
          </p:cNvPr>
          <p:cNvCxnSpPr>
            <a:cxnSpLocks/>
            <a:endCxn id="8" idx="0"/>
          </p:cNvCxnSpPr>
          <p:nvPr/>
        </p:nvCxnSpPr>
        <p:spPr>
          <a:xfrm flipH="1">
            <a:off x="1713286" y="1561209"/>
            <a:ext cx="3577083" cy="79057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2968225B-7FD1-2FE8-3952-CA462DC4EE4D}"/>
              </a:ext>
            </a:extLst>
          </p:cNvPr>
          <p:cNvSpPr/>
          <p:nvPr/>
        </p:nvSpPr>
        <p:spPr>
          <a:xfrm>
            <a:off x="460087" y="2351785"/>
            <a:ext cx="2506397" cy="1444038"/>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mbria" panose="02040503050406030204" pitchFamily="18" charset="0"/>
                <a:ea typeface="Cambria" panose="02040503050406030204" pitchFamily="18" charset="0"/>
                <a:cs typeface="Calibri" panose="020F0502020204030204" pitchFamily="34" charset="0"/>
              </a:rPr>
              <a:t>Nêu</a:t>
            </a:r>
            <a:r>
              <a:rPr lang="en-US" sz="2800" b="1" dirty="0">
                <a:latin typeface="Cambria" panose="02040503050406030204" pitchFamily="18" charset="0"/>
                <a:ea typeface="Cambria" panose="02040503050406030204" pitchFamily="18" charset="0"/>
                <a:cs typeface="Calibri" panose="020F0502020204030204" pitchFamily="34" charset="0"/>
              </a:rPr>
              <a:t> </a:t>
            </a:r>
            <a:r>
              <a:rPr lang="en-US" sz="2800" b="1" dirty="0" err="1">
                <a:latin typeface="Cambria" panose="02040503050406030204" pitchFamily="18" charset="0"/>
                <a:ea typeface="Cambria" panose="02040503050406030204" pitchFamily="18" charset="0"/>
                <a:cs typeface="Calibri" panose="020F0502020204030204" pitchFamily="34" charset="0"/>
              </a:rPr>
              <a:t>bối</a:t>
            </a:r>
            <a:r>
              <a:rPr lang="en-US" sz="2800" b="1" dirty="0">
                <a:latin typeface="Cambria" panose="02040503050406030204" pitchFamily="18" charset="0"/>
                <a:ea typeface="Cambria" panose="02040503050406030204" pitchFamily="18" charset="0"/>
                <a:cs typeface="Calibri" panose="020F0502020204030204" pitchFamily="34" charset="0"/>
              </a:rPr>
              <a:t> </a:t>
            </a:r>
            <a:r>
              <a:rPr lang="en-US" sz="2800" b="1" dirty="0" err="1">
                <a:latin typeface="Cambria" panose="02040503050406030204" pitchFamily="18" charset="0"/>
                <a:ea typeface="Cambria" panose="02040503050406030204" pitchFamily="18" charset="0"/>
                <a:cs typeface="Calibri" panose="020F0502020204030204" pitchFamily="34" charset="0"/>
              </a:rPr>
              <a:t>cảnh</a:t>
            </a:r>
            <a:r>
              <a:rPr lang="en-US" sz="2800" b="1" dirty="0">
                <a:latin typeface="Cambria" panose="02040503050406030204" pitchFamily="18" charset="0"/>
                <a:ea typeface="Cambria" panose="02040503050406030204" pitchFamily="18" charset="0"/>
                <a:cs typeface="Calibri" panose="020F0502020204030204" pitchFamily="34" charset="0"/>
              </a:rPr>
              <a:t> </a:t>
            </a:r>
            <a:r>
              <a:rPr lang="en-US" sz="2800" b="1" dirty="0" err="1">
                <a:latin typeface="Cambria" panose="02040503050406030204" pitchFamily="18" charset="0"/>
                <a:ea typeface="Cambria" panose="02040503050406030204" pitchFamily="18" charset="0"/>
                <a:cs typeface="Calibri" panose="020F0502020204030204" pitchFamily="34" charset="0"/>
              </a:rPr>
              <a:t>nghe</a:t>
            </a:r>
            <a:r>
              <a:rPr lang="en-US" sz="2800" b="1" dirty="0">
                <a:latin typeface="Cambria" panose="02040503050406030204" pitchFamily="18" charset="0"/>
                <a:ea typeface="Cambria" panose="02040503050406030204" pitchFamily="18" charset="0"/>
                <a:cs typeface="Calibri" panose="020F0502020204030204" pitchFamily="34" charset="0"/>
              </a:rPr>
              <a:t>, </a:t>
            </a:r>
            <a:r>
              <a:rPr lang="en-US" sz="2800" b="1" dirty="0" err="1">
                <a:latin typeface="Cambria" panose="02040503050406030204" pitchFamily="18" charset="0"/>
                <a:ea typeface="Cambria" panose="02040503050406030204" pitchFamily="18" charset="0"/>
                <a:cs typeface="Calibri" panose="020F0502020204030204" pitchFamily="34" charset="0"/>
              </a:rPr>
              <a:t>đọc</a:t>
            </a:r>
            <a:r>
              <a:rPr lang="en-US" sz="2800" b="1" dirty="0">
                <a:latin typeface="Cambria" panose="02040503050406030204" pitchFamily="18" charset="0"/>
                <a:ea typeface="Cambria" panose="02040503050406030204" pitchFamily="18" charset="0"/>
                <a:cs typeface="Calibri" panose="020F0502020204030204" pitchFamily="34" charset="0"/>
              </a:rPr>
              <a:t> </a:t>
            </a:r>
            <a:r>
              <a:rPr lang="en-US" sz="2800" b="1" dirty="0" err="1">
                <a:latin typeface="Cambria" panose="02040503050406030204" pitchFamily="18" charset="0"/>
                <a:ea typeface="Cambria" panose="02040503050406030204" pitchFamily="18" charset="0"/>
                <a:cs typeface="Calibri" panose="020F0502020204030204" pitchFamily="34" charset="0"/>
              </a:rPr>
              <a:t>câu</a:t>
            </a:r>
            <a:r>
              <a:rPr lang="en-US" sz="2800" b="1" dirty="0">
                <a:latin typeface="Cambria" panose="02040503050406030204" pitchFamily="18" charset="0"/>
                <a:ea typeface="Cambria" panose="02040503050406030204" pitchFamily="18" charset="0"/>
                <a:cs typeface="Calibri" panose="020F0502020204030204" pitchFamily="34" charset="0"/>
              </a:rPr>
              <a:t> </a:t>
            </a:r>
            <a:r>
              <a:rPr lang="en-US" sz="2800" b="1" dirty="0" err="1">
                <a:latin typeface="Cambria" panose="02040503050406030204" pitchFamily="18" charset="0"/>
                <a:ea typeface="Cambria" panose="02040503050406030204" pitchFamily="18" charset="0"/>
                <a:cs typeface="Calibri" panose="020F0502020204030204" pitchFamily="34" charset="0"/>
              </a:rPr>
              <a:t>chuyện</a:t>
            </a:r>
            <a:endParaRPr lang="vi-VN" sz="2800" b="1" dirty="0">
              <a:latin typeface="Cambria" panose="02040503050406030204" pitchFamily="18" charset="0"/>
              <a:ea typeface="Cambria" panose="02040503050406030204" pitchFamily="18"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B7491B11-666E-0EAE-F5EB-C36BB4F36DCA}"/>
              </a:ext>
            </a:extLst>
          </p:cNvPr>
          <p:cNvSpPr/>
          <p:nvPr/>
        </p:nvSpPr>
        <p:spPr>
          <a:xfrm>
            <a:off x="4359348" y="2399410"/>
            <a:ext cx="2679405" cy="1476851"/>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mbria" panose="02040503050406030204" pitchFamily="18" charset="0"/>
                <a:ea typeface="Cambria" panose="02040503050406030204" pitchFamily="18" charset="0"/>
                <a:cs typeface="Calibri" panose="020F0502020204030204" pitchFamily="34" charset="0"/>
              </a:rPr>
              <a:t>Nêu</a:t>
            </a:r>
            <a:r>
              <a:rPr lang="en-US" sz="3200" b="1" dirty="0">
                <a:latin typeface="Cambria" panose="02040503050406030204" pitchFamily="18" charset="0"/>
                <a:ea typeface="Cambria" panose="02040503050406030204" pitchFamily="18" charset="0"/>
                <a:cs typeface="Calibri" panose="020F0502020204030204" pitchFamily="34" charset="0"/>
              </a:rPr>
              <a:t> </a:t>
            </a:r>
            <a:r>
              <a:rPr lang="en-US" sz="3200" b="1" dirty="0" err="1">
                <a:latin typeface="Cambria" panose="02040503050406030204" pitchFamily="18" charset="0"/>
                <a:ea typeface="Cambria" panose="02040503050406030204" pitchFamily="18" charset="0"/>
                <a:cs typeface="Calibri" panose="020F0502020204030204" pitchFamily="34" charset="0"/>
              </a:rPr>
              <a:t>cảm</a:t>
            </a:r>
            <a:r>
              <a:rPr lang="en-US" sz="3200" b="1" dirty="0">
                <a:latin typeface="Cambria" panose="02040503050406030204" pitchFamily="18" charset="0"/>
                <a:ea typeface="Cambria" panose="02040503050406030204" pitchFamily="18" charset="0"/>
                <a:cs typeface="Calibri" panose="020F0502020204030204" pitchFamily="34" charset="0"/>
              </a:rPr>
              <a:t> </a:t>
            </a:r>
            <a:r>
              <a:rPr lang="en-US" sz="3200" b="1" dirty="0" err="1">
                <a:latin typeface="Cambria" panose="02040503050406030204" pitchFamily="18" charset="0"/>
                <a:ea typeface="Cambria" panose="02040503050406030204" pitchFamily="18" charset="0"/>
                <a:cs typeface="Calibri" panose="020F0502020204030204" pitchFamily="34" charset="0"/>
              </a:rPr>
              <a:t>nghĩ</a:t>
            </a:r>
            <a:r>
              <a:rPr lang="en-US" sz="3200" b="1" dirty="0">
                <a:latin typeface="Cambria" panose="02040503050406030204" pitchFamily="18" charset="0"/>
                <a:ea typeface="Cambria" panose="02040503050406030204" pitchFamily="18" charset="0"/>
                <a:cs typeface="Calibri" panose="020F0502020204030204" pitchFamily="34" charset="0"/>
              </a:rPr>
              <a:t> </a:t>
            </a:r>
            <a:r>
              <a:rPr lang="en-US" sz="3200" b="1" dirty="0" err="1">
                <a:latin typeface="Cambria" panose="02040503050406030204" pitchFamily="18" charset="0"/>
                <a:ea typeface="Cambria" panose="02040503050406030204" pitchFamily="18" charset="0"/>
                <a:cs typeface="Calibri" panose="020F0502020204030204" pitchFamily="34" charset="0"/>
              </a:rPr>
              <a:t>về</a:t>
            </a:r>
            <a:r>
              <a:rPr lang="en-US" sz="3200" b="1" dirty="0">
                <a:latin typeface="Cambria" panose="02040503050406030204" pitchFamily="18" charset="0"/>
                <a:ea typeface="Cambria" panose="02040503050406030204" pitchFamily="18" charset="0"/>
                <a:cs typeface="Calibri" panose="020F0502020204030204" pitchFamily="34" charset="0"/>
              </a:rPr>
              <a:t> </a:t>
            </a:r>
            <a:r>
              <a:rPr lang="en-US" sz="3200" b="1" dirty="0" err="1">
                <a:latin typeface="Cambria" panose="02040503050406030204" pitchFamily="18" charset="0"/>
                <a:ea typeface="Cambria" panose="02040503050406030204" pitchFamily="18" charset="0"/>
                <a:cs typeface="Calibri" panose="020F0502020204030204" pitchFamily="34" charset="0"/>
              </a:rPr>
              <a:t>câu</a:t>
            </a:r>
            <a:r>
              <a:rPr lang="en-US" sz="3200" b="1" dirty="0">
                <a:latin typeface="Cambria" panose="02040503050406030204" pitchFamily="18" charset="0"/>
                <a:ea typeface="Cambria" panose="02040503050406030204" pitchFamily="18" charset="0"/>
                <a:cs typeface="Calibri" panose="020F0502020204030204" pitchFamily="34" charset="0"/>
              </a:rPr>
              <a:t> </a:t>
            </a:r>
            <a:r>
              <a:rPr lang="en-US" sz="3200" b="1" dirty="0" err="1">
                <a:latin typeface="Cambria" panose="02040503050406030204" pitchFamily="18" charset="0"/>
                <a:ea typeface="Cambria" panose="02040503050406030204" pitchFamily="18" charset="0"/>
                <a:cs typeface="Calibri" panose="020F0502020204030204" pitchFamily="34" charset="0"/>
              </a:rPr>
              <a:t>chuyện</a:t>
            </a:r>
            <a:endParaRPr lang="vi-VN" sz="3200" b="1" dirty="0">
              <a:latin typeface="Cambria" panose="02040503050406030204" pitchFamily="18" charset="0"/>
              <a:ea typeface="Cambria" panose="02040503050406030204" pitchFamily="18"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07804AA8-2ABE-4F5A-4B6A-152C279AD512}"/>
              </a:ext>
            </a:extLst>
          </p:cNvPr>
          <p:cNvCxnSpPr>
            <a:cxnSpLocks/>
          </p:cNvCxnSpPr>
          <p:nvPr/>
        </p:nvCxnSpPr>
        <p:spPr>
          <a:xfrm>
            <a:off x="5748605" y="1580673"/>
            <a:ext cx="0" cy="8382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3CA63F4-1EF3-21DD-B2AA-B594649AD411}"/>
              </a:ext>
            </a:extLst>
          </p:cNvPr>
          <p:cNvCxnSpPr>
            <a:cxnSpLocks/>
          </p:cNvCxnSpPr>
          <p:nvPr/>
        </p:nvCxnSpPr>
        <p:spPr>
          <a:xfrm>
            <a:off x="6230679" y="1562986"/>
            <a:ext cx="4016564" cy="693197"/>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FD51E54A-1504-1008-E5F6-B55F8DB8C0A4}"/>
              </a:ext>
            </a:extLst>
          </p:cNvPr>
          <p:cNvSpPr/>
          <p:nvPr/>
        </p:nvSpPr>
        <p:spPr>
          <a:xfrm>
            <a:off x="8591106" y="2315816"/>
            <a:ext cx="2976237" cy="1451114"/>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mbria" panose="02040503050406030204" pitchFamily="18" charset="0"/>
                <a:ea typeface="Cambria" panose="02040503050406030204" pitchFamily="18" charset="0"/>
                <a:cs typeface="Calibri" panose="020F0502020204030204" pitchFamily="34" charset="0"/>
              </a:rPr>
              <a:t>Nêu</a:t>
            </a:r>
            <a:r>
              <a:rPr lang="en-US" sz="2800" b="1" dirty="0">
                <a:latin typeface="Cambria" panose="02040503050406030204" pitchFamily="18" charset="0"/>
                <a:ea typeface="Cambria" panose="02040503050406030204" pitchFamily="18" charset="0"/>
                <a:cs typeface="Calibri" panose="020F0502020204030204" pitchFamily="34" charset="0"/>
              </a:rPr>
              <a:t> </a:t>
            </a:r>
            <a:r>
              <a:rPr lang="en-US" sz="2800" b="1" dirty="0" err="1">
                <a:latin typeface="Cambria" panose="02040503050406030204" pitchFamily="18" charset="0"/>
                <a:ea typeface="Cambria" panose="02040503050406030204" pitchFamily="18" charset="0"/>
                <a:cs typeface="Calibri" panose="020F0502020204030204" pitchFamily="34" charset="0"/>
              </a:rPr>
              <a:t>một</a:t>
            </a:r>
            <a:r>
              <a:rPr lang="en-US" sz="2800" b="1" dirty="0">
                <a:latin typeface="Cambria" panose="02040503050406030204" pitchFamily="18" charset="0"/>
                <a:ea typeface="Cambria" panose="02040503050406030204" pitchFamily="18" charset="0"/>
                <a:cs typeface="Calibri" panose="020F0502020204030204" pitchFamily="34" charset="0"/>
              </a:rPr>
              <a:t> </a:t>
            </a:r>
            <a:r>
              <a:rPr lang="en-US" sz="2800" b="1" dirty="0" err="1">
                <a:latin typeface="Cambria" panose="02040503050406030204" pitchFamily="18" charset="0"/>
                <a:ea typeface="Cambria" panose="02040503050406030204" pitchFamily="18" charset="0"/>
                <a:cs typeface="Calibri" panose="020F0502020204030204" pitchFamily="34" charset="0"/>
              </a:rPr>
              <a:t>kỉ</a:t>
            </a:r>
            <a:r>
              <a:rPr lang="en-US" sz="2800" b="1" dirty="0">
                <a:latin typeface="Cambria" panose="02040503050406030204" pitchFamily="18" charset="0"/>
                <a:ea typeface="Cambria" panose="02040503050406030204" pitchFamily="18" charset="0"/>
                <a:cs typeface="Calibri" panose="020F0502020204030204" pitchFamily="34" charset="0"/>
              </a:rPr>
              <a:t> </a:t>
            </a:r>
            <a:r>
              <a:rPr lang="en-US" sz="2800" b="1" dirty="0" err="1">
                <a:latin typeface="Cambria" panose="02040503050406030204" pitchFamily="18" charset="0"/>
                <a:ea typeface="Cambria" panose="02040503050406030204" pitchFamily="18" charset="0"/>
                <a:cs typeface="Calibri" panose="020F0502020204030204" pitchFamily="34" charset="0"/>
              </a:rPr>
              <a:t>niệm</a:t>
            </a:r>
            <a:r>
              <a:rPr lang="en-US" sz="2800" b="1" dirty="0">
                <a:latin typeface="Cambria" panose="02040503050406030204" pitchFamily="18" charset="0"/>
                <a:ea typeface="Cambria" panose="02040503050406030204" pitchFamily="18" charset="0"/>
                <a:cs typeface="Calibri" panose="020F0502020204030204" pitchFamily="34" charset="0"/>
              </a:rPr>
              <a:t> </a:t>
            </a:r>
            <a:r>
              <a:rPr lang="en-US" sz="2800" b="1" dirty="0" err="1">
                <a:latin typeface="Cambria" panose="02040503050406030204" pitchFamily="18" charset="0"/>
                <a:ea typeface="Cambria" panose="02040503050406030204" pitchFamily="18" charset="0"/>
                <a:cs typeface="Calibri" panose="020F0502020204030204" pitchFamily="34" charset="0"/>
              </a:rPr>
              <a:t>gắn</a:t>
            </a:r>
            <a:r>
              <a:rPr lang="en-US" sz="2800" b="1" dirty="0">
                <a:latin typeface="Cambria" panose="02040503050406030204" pitchFamily="18" charset="0"/>
                <a:ea typeface="Cambria" panose="02040503050406030204" pitchFamily="18" charset="0"/>
                <a:cs typeface="Calibri" panose="020F0502020204030204" pitchFamily="34" charset="0"/>
              </a:rPr>
              <a:t> </a:t>
            </a:r>
            <a:r>
              <a:rPr lang="en-US" sz="2800" b="1" dirty="0" err="1">
                <a:latin typeface="Cambria" panose="02040503050406030204" pitchFamily="18" charset="0"/>
                <a:ea typeface="Cambria" panose="02040503050406030204" pitchFamily="18" charset="0"/>
                <a:cs typeface="Calibri" panose="020F0502020204030204" pitchFamily="34" charset="0"/>
              </a:rPr>
              <a:t>bó</a:t>
            </a:r>
            <a:r>
              <a:rPr lang="en-US" sz="2800" b="1" dirty="0">
                <a:latin typeface="Cambria" panose="02040503050406030204" pitchFamily="18" charset="0"/>
                <a:ea typeface="Cambria" panose="02040503050406030204" pitchFamily="18" charset="0"/>
                <a:cs typeface="Calibri" panose="020F0502020204030204" pitchFamily="34" charset="0"/>
              </a:rPr>
              <a:t> </a:t>
            </a:r>
            <a:r>
              <a:rPr lang="en-US" sz="2800" b="1" dirty="0" err="1">
                <a:latin typeface="Cambria" panose="02040503050406030204" pitchFamily="18" charset="0"/>
                <a:ea typeface="Cambria" panose="02040503050406030204" pitchFamily="18" charset="0"/>
                <a:cs typeface="Calibri" panose="020F0502020204030204" pitchFamily="34" charset="0"/>
              </a:rPr>
              <a:t>với</a:t>
            </a:r>
            <a:r>
              <a:rPr lang="en-US" sz="2800" b="1" dirty="0">
                <a:latin typeface="Cambria" panose="02040503050406030204" pitchFamily="18" charset="0"/>
                <a:ea typeface="Cambria" panose="02040503050406030204" pitchFamily="18" charset="0"/>
                <a:cs typeface="Calibri" panose="020F0502020204030204" pitchFamily="34" charset="0"/>
              </a:rPr>
              <a:t> </a:t>
            </a:r>
            <a:r>
              <a:rPr lang="en-US" sz="2800" b="1" dirty="0" err="1">
                <a:latin typeface="Cambria" panose="02040503050406030204" pitchFamily="18" charset="0"/>
                <a:ea typeface="Cambria" panose="02040503050406030204" pitchFamily="18" charset="0"/>
                <a:cs typeface="Calibri" panose="020F0502020204030204" pitchFamily="34" charset="0"/>
              </a:rPr>
              <a:t>câu</a:t>
            </a:r>
            <a:r>
              <a:rPr lang="en-US" sz="2800" b="1" dirty="0">
                <a:latin typeface="Cambria" panose="02040503050406030204" pitchFamily="18" charset="0"/>
                <a:ea typeface="Cambria" panose="02040503050406030204" pitchFamily="18" charset="0"/>
                <a:cs typeface="Calibri" panose="020F0502020204030204" pitchFamily="34" charset="0"/>
              </a:rPr>
              <a:t> </a:t>
            </a:r>
            <a:r>
              <a:rPr lang="en-US" sz="2800" b="1" dirty="0" err="1">
                <a:latin typeface="Cambria" panose="02040503050406030204" pitchFamily="18" charset="0"/>
                <a:ea typeface="Cambria" panose="02040503050406030204" pitchFamily="18" charset="0"/>
                <a:cs typeface="Calibri" panose="020F0502020204030204" pitchFamily="34" charset="0"/>
              </a:rPr>
              <a:t>chuyện</a:t>
            </a:r>
            <a:endParaRPr lang="vi-VN" sz="2800" b="1" dirty="0">
              <a:latin typeface="Cambria" panose="02040503050406030204" pitchFamily="18" charset="0"/>
              <a:ea typeface="Cambria" panose="02040503050406030204" pitchFamily="18" charset="0"/>
              <a:cs typeface="Calibri" panose="020F0502020204030204" pitchFamily="34" charset="0"/>
            </a:endParaRPr>
          </a:p>
        </p:txBody>
      </p:sp>
      <p:sp>
        <p:nvSpPr>
          <p:cNvPr id="23" name="Rectangle: Rounded Corners 22">
            <a:extLst>
              <a:ext uri="{FF2B5EF4-FFF2-40B4-BE49-F238E27FC236}">
                <a16:creationId xmlns:a16="http://schemas.microsoft.com/office/drawing/2014/main" id="{A5214E40-518E-724E-B29B-4DCFC5EFABA5}"/>
              </a:ext>
            </a:extLst>
          </p:cNvPr>
          <p:cNvSpPr/>
          <p:nvPr/>
        </p:nvSpPr>
        <p:spPr>
          <a:xfrm>
            <a:off x="1411358" y="4323459"/>
            <a:ext cx="9780104" cy="2097219"/>
          </a:xfrm>
          <a:prstGeom prst="roundRect">
            <a:avLst/>
          </a:prstGeom>
          <a:solidFill>
            <a:srgbClr val="FFFF00"/>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600" b="1" u="sng" dirty="0">
                <a:latin typeface="Cambria" panose="02040503050406030204" pitchFamily="18" charset="0"/>
                <a:ea typeface="Cambria" panose="02040503050406030204" pitchFamily="18" charset="0"/>
                <a:cs typeface="Calibri" panose="020F0502020204030204" pitchFamily="34" charset="0"/>
              </a:rPr>
              <a:t> </a:t>
            </a:r>
            <a:r>
              <a:rPr lang="en-US" sz="2600" b="1" u="sng" dirty="0" err="1">
                <a:latin typeface="Cambria" panose="02040503050406030204" pitchFamily="18" charset="0"/>
                <a:ea typeface="Cambria" panose="02040503050406030204" pitchFamily="18" charset="0"/>
                <a:cs typeface="Calibri" panose="020F0502020204030204" pitchFamily="34" charset="0"/>
              </a:rPr>
              <a:t>Ví</a:t>
            </a:r>
            <a:r>
              <a:rPr lang="en-US" sz="2600" b="1" u="sng" dirty="0">
                <a:latin typeface="Cambria" panose="02040503050406030204" pitchFamily="18" charset="0"/>
                <a:ea typeface="Cambria" panose="02040503050406030204" pitchFamily="18" charset="0"/>
                <a:cs typeface="Calibri" panose="020F0502020204030204" pitchFamily="34" charset="0"/>
              </a:rPr>
              <a:t> </a:t>
            </a:r>
            <a:r>
              <a:rPr lang="en-US" sz="2600" b="1" u="sng" dirty="0" err="1">
                <a:latin typeface="Cambria" panose="02040503050406030204" pitchFamily="18" charset="0"/>
                <a:ea typeface="Cambria" panose="02040503050406030204" pitchFamily="18" charset="0"/>
                <a:cs typeface="Calibri" panose="020F0502020204030204" pitchFamily="34" charset="0"/>
              </a:rPr>
              <a:t>dụ</a:t>
            </a:r>
            <a:r>
              <a:rPr lang="en-US" sz="2600" b="1" u="sng" dirty="0">
                <a:latin typeface="Cambria" panose="02040503050406030204" pitchFamily="18" charset="0"/>
                <a:ea typeface="Cambria" panose="02040503050406030204" pitchFamily="18" charset="0"/>
                <a:cs typeface="Calibri" panose="020F0502020204030204" pitchFamily="34" charset="0"/>
              </a:rPr>
              <a:t>: </a:t>
            </a:r>
            <a:r>
              <a:rPr lang="vi-VN" sz="2600" b="1" dirty="0">
                <a:latin typeface="Cambria" panose="02040503050406030204" pitchFamily="18" charset="0"/>
                <a:ea typeface="Cambria" panose="02040503050406030204" pitchFamily="18" charset="0"/>
                <a:cs typeface="Calibri" panose="020F0502020204030204" pitchFamily="34" charset="0"/>
              </a:rPr>
              <a:t>Tuổi thơ của em cũng như bao bạn nhỏ khác luôn tràn ngập những câu truyện cổ tích li kì, hấp dẫn, trong số những truyện mà em đã đọc, em thích nhất là truyện cổ tích "Cô bé Lọ Lem", cứ mỗi lần nhắc đến truyện này em lại tưởng tượng ra dáng vẻ xinh đẹp, nhân hậu của cô bé Lọ Lem.</a:t>
            </a:r>
          </a:p>
        </p:txBody>
      </p:sp>
    </p:spTree>
    <p:extLst>
      <p:ext uri="{BB962C8B-B14F-4D97-AF65-F5344CB8AC3E}">
        <p14:creationId xmlns:p14="http://schemas.microsoft.com/office/powerpoint/2010/main" val="24508890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2" presetClass="entr" presetSubtype="8"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par>
                                <p:cTn id="21" presetID="22" presetClass="entr" presetSubtype="8"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par>
                                <p:cTn id="29" presetID="22" presetClass="entr" presetSubtype="8"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inVertical)">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7" grpId="0" animBg="1"/>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xmln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3A925934-A32E-2931-AE8C-2A4D0566E5C9}"/>
              </a:ext>
            </a:extLst>
          </p:cNvPr>
          <p:cNvSpPr/>
          <p:nvPr/>
        </p:nvSpPr>
        <p:spPr>
          <a:xfrm>
            <a:off x="3120888" y="576470"/>
            <a:ext cx="5451612" cy="1013791"/>
          </a:xfrm>
          <a:prstGeom prst="roundRect">
            <a:avLst/>
          </a:prstGeom>
          <a:solidFill>
            <a:schemeClr val="accent1">
              <a:lumMod val="20000"/>
              <a:lumOff val="80000"/>
            </a:schemeClr>
          </a:solidFill>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Viết</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kết</a:t>
            </a:r>
            <a:r>
              <a:rPr kumimoji="0" 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mở</a:t>
            </a:r>
            <a:r>
              <a:rPr kumimoji="0" 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rộng</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B7491B11-666E-0EAE-F5EB-C36BB4F36DCA}"/>
              </a:ext>
            </a:extLst>
          </p:cNvPr>
          <p:cNvSpPr/>
          <p:nvPr/>
        </p:nvSpPr>
        <p:spPr>
          <a:xfrm>
            <a:off x="2355574" y="2399410"/>
            <a:ext cx="6719846" cy="1476851"/>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N</a:t>
            </a: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êu suy nghĩ, cảm xúc hay mong ước, đánh giá,... và các suy luận, liên tưởng về câu chuyện</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07804AA8-2ABE-4F5A-4B6A-152C279AD512}"/>
              </a:ext>
            </a:extLst>
          </p:cNvPr>
          <p:cNvCxnSpPr>
            <a:cxnSpLocks/>
          </p:cNvCxnSpPr>
          <p:nvPr/>
        </p:nvCxnSpPr>
        <p:spPr>
          <a:xfrm>
            <a:off x="5748605" y="1580673"/>
            <a:ext cx="0" cy="8382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A5214E40-518E-724E-B29B-4DCFC5EFABA5}"/>
              </a:ext>
            </a:extLst>
          </p:cNvPr>
          <p:cNvSpPr/>
          <p:nvPr/>
        </p:nvSpPr>
        <p:spPr>
          <a:xfrm>
            <a:off x="854766" y="4313520"/>
            <a:ext cx="10278054" cy="2097219"/>
          </a:xfrm>
          <a:prstGeom prst="roundRect">
            <a:avLst/>
          </a:prstGeom>
          <a:solidFill>
            <a:srgbClr val="FFFF00"/>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just"/>
            <a:r>
              <a:rPr kumimoji="0" lang="vi-VN" sz="2800" b="1" i="0"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1" i="0" u="sng"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Ví</a:t>
            </a:r>
            <a:r>
              <a:rPr kumimoji="0" lang="en-US" sz="28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1" i="0" u="sng"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dụ</a:t>
            </a:r>
            <a:r>
              <a:rPr kumimoji="0" lang="en-US" sz="28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t>
            </a:r>
            <a:r>
              <a:rPr kumimoji="0" lang="en-US" sz="2800" b="1" i="0"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lang="vi-VN" sz="2800" b="1" dirty="0">
                <a:solidFill>
                  <a:prstClr val="black"/>
                </a:solidFill>
                <a:latin typeface="Cambria" panose="02040503050406030204" pitchFamily="18" charset="0"/>
                <a:ea typeface="Cambria" panose="02040503050406030204" pitchFamily="18" charset="0"/>
                <a:cs typeface="Calibri" panose="020F0502020204030204" pitchFamily="34" charset="0"/>
              </a:rPr>
              <a:t>Dù chỉ là câu chuyện cổ tích, nhưng mỗi nhân vật, dù là chính diện hay phản diện, đều mang đến cho người đọc một ý nghĩa và bài học riêng. “Cô bé Lọ Lem" thực sự là câu chuyện cổ tích thú vị đáng đọc của mỗi người.</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7631943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B1848233-5D6E-22DE-98D9-779FAAFFE07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91478" y="149918"/>
            <a:ext cx="10278552" cy="1599914"/>
          </a:xfrm>
          <a:prstGeom prst="rect">
            <a:avLst/>
          </a:prstGeom>
        </p:spPr>
      </p:pic>
      <p:sp>
        <p:nvSpPr>
          <p:cNvPr id="3" name="TextBox 2">
            <a:extLst>
              <a:ext uri="{FF2B5EF4-FFF2-40B4-BE49-F238E27FC236}">
                <a16:creationId xmlns:a16="http://schemas.microsoft.com/office/drawing/2014/main" id="{2F5F5C07-C737-33CD-7903-536A2F77BF88}"/>
              </a:ext>
            </a:extLst>
          </p:cNvPr>
          <p:cNvSpPr txBox="1"/>
          <p:nvPr/>
        </p:nvSpPr>
        <p:spPr>
          <a:xfrm>
            <a:off x="2315707" y="533400"/>
            <a:ext cx="8967455" cy="584775"/>
          </a:xfrm>
          <a:prstGeom prst="rect">
            <a:avLst/>
          </a:prstGeom>
          <a:noFill/>
        </p:spPr>
        <p:txBody>
          <a:bodyPr wrap="none" rtlCol="0">
            <a:spAutoFit/>
          </a:bodyPr>
          <a:lstStyle/>
          <a:p>
            <a:pPr lvl="0">
              <a:defRPr/>
            </a:pPr>
            <a:r>
              <a:rPr lang="en-US" sz="3200" b="1" dirty="0" err="1">
                <a:latin typeface="Cambria" panose="02040503050406030204" pitchFamily="18" charset="0"/>
                <a:ea typeface="Cambria" panose="02040503050406030204" pitchFamily="18" charset="0"/>
                <a:cs typeface="Calibri" panose="020F0502020204030204" pitchFamily="34" charset="0"/>
              </a:rPr>
              <a:t>Một</a:t>
            </a:r>
            <a:r>
              <a:rPr lang="en-US" sz="3200" b="1" dirty="0">
                <a:latin typeface="Cambria" panose="02040503050406030204" pitchFamily="18" charset="0"/>
                <a:ea typeface="Cambria" panose="02040503050406030204" pitchFamily="18" charset="0"/>
                <a:cs typeface="Calibri" panose="020F0502020204030204" pitchFamily="34" charset="0"/>
              </a:rPr>
              <a:t> </a:t>
            </a:r>
            <a:r>
              <a:rPr lang="en-US" sz="3200" b="1" dirty="0" err="1">
                <a:latin typeface="Cambria" panose="02040503050406030204" pitchFamily="18" charset="0"/>
                <a:ea typeface="Cambria" panose="02040503050406030204" pitchFamily="18" charset="0"/>
                <a:cs typeface="Calibri" panose="020F0502020204030204" pitchFamily="34" charset="0"/>
              </a:rPr>
              <a:t>số</a:t>
            </a:r>
            <a:r>
              <a:rPr lang="en-US" sz="3200" b="1" dirty="0">
                <a:latin typeface="Cambria" panose="02040503050406030204" pitchFamily="18" charset="0"/>
                <a:ea typeface="Cambria" panose="02040503050406030204" pitchFamily="18" charset="0"/>
                <a:cs typeface="Calibri" panose="020F0502020204030204" pitchFamily="34" charset="0"/>
              </a:rPr>
              <a:t> l</a:t>
            </a:r>
            <a:r>
              <a:rPr lang="vi-VN" sz="3200" b="1" dirty="0">
                <a:latin typeface="Cambria" panose="02040503050406030204" pitchFamily="18" charset="0"/>
                <a:ea typeface="Cambria" panose="02040503050406030204" pitchFamily="18" charset="0"/>
                <a:cs typeface="Calibri" panose="020F0502020204030204" pitchFamily="34" charset="0"/>
              </a:rPr>
              <a:t>ỗi thường gặp khi viết kết bài mở rộng </a:t>
            </a:r>
            <a:endParaRPr kumimoji="0" lang="en-US" sz="9600" b="1" i="0" u="none" strike="noStrike" kern="1200" cap="none" spc="300" normalizeH="0" baseline="0" noProof="0" dirty="0">
              <a:ln w="28575">
                <a:solidFill>
                  <a:prstClr val="white"/>
                </a:solidFill>
              </a:ln>
              <a:solidFill>
                <a:prstClr val="black"/>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BC99FC96-D2E3-A10B-DA2A-86F6CD5845DB}"/>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988" b="93651" l="9994" r="89974">
                        <a14:foregroundMark x1="36675" y1="34937" x2="43532" y2="49211"/>
                        <a14:foregroundMark x1="34508" y1="44925" x2="40103" y2="52204"/>
                        <a14:foregroundMark x1="36287" y1="41731" x2="36546" y2="46826"/>
                        <a14:foregroundMark x1="37937" y1="41124" x2="38583" y2="50465"/>
                        <a14:foregroundMark x1="38454" y1="82370" x2="38842" y2="63728"/>
                        <a14:foregroundMark x1="38842" y1="63728" x2="40589" y2="56652"/>
                        <a14:foregroundMark x1="38195" y1="64294" x2="45569" y2="72867"/>
                        <a14:foregroundMark x1="42626" y1="67125" x2="43273" y2="81278"/>
                        <a14:foregroundMark x1="43273" y1="81278" x2="43273" y2="81278"/>
                        <a14:foregroundMark x1="19497" y1="68483" x2="40492" y2="73959"/>
                        <a14:foregroundMark x1="30951" y1="58714" x2="29301" y2="75536"/>
                        <a14:foregroundMark x1="24483" y1="60493" x2="25744" y2="72382"/>
                        <a14:foregroundMark x1="25744" y1="72382" x2="25744" y2="72382"/>
                        <a14:foregroundMark x1="27652" y1="81925" x2="25356" y2="72058"/>
                        <a14:foregroundMark x1="30304" y1="91751" x2="29172" y2="87950"/>
                        <a14:foregroundMark x1="20925" y1="74606" x2="28655" y2="82531"/>
                        <a14:backgroundMark x1="19534" y1="68581" x2="18370" y2="67772"/>
                        <a14:backgroundMark x1="29560" y1="93651" x2="30951" y2="93651"/>
                      </a14:backgroundRemoval>
                    </a14:imgEffect>
                  </a14:imgLayer>
                </a14:imgProps>
              </a:ext>
              <a:ext uri="{28A0092B-C50C-407E-A947-70E740481C1C}">
                <a14:useLocalDpi xmlns:a14="http://schemas.microsoft.com/office/drawing/2010/main" val="0"/>
              </a:ext>
            </a:extLst>
          </a:blip>
          <a:stretch>
            <a:fillRect/>
          </a:stretch>
        </p:blipFill>
        <p:spPr>
          <a:xfrm>
            <a:off x="7976224" y="3180522"/>
            <a:ext cx="5149431" cy="4119347"/>
          </a:xfrm>
          <a:prstGeom prst="rect">
            <a:avLst/>
          </a:prstGeom>
        </p:spPr>
      </p:pic>
      <p:sp>
        <p:nvSpPr>
          <p:cNvPr id="6" name="Rectangle: Rounded Corners 5">
            <a:extLst>
              <a:ext uri="{FF2B5EF4-FFF2-40B4-BE49-F238E27FC236}">
                <a16:creationId xmlns:a16="http://schemas.microsoft.com/office/drawing/2014/main" id="{6330B545-780F-90B4-26F8-7FEAFC2F0D4B}"/>
              </a:ext>
            </a:extLst>
          </p:cNvPr>
          <p:cNvSpPr/>
          <p:nvPr/>
        </p:nvSpPr>
        <p:spPr>
          <a:xfrm>
            <a:off x="457200" y="1828514"/>
            <a:ext cx="8637104" cy="4879568"/>
          </a:xfrm>
          <a:prstGeom prst="roundRect">
            <a:avLst/>
          </a:prstGeom>
          <a:solidFill>
            <a:schemeClr val="accent4">
              <a:lumMod val="20000"/>
              <a:lumOff val="80000"/>
            </a:schemeClr>
          </a:solidFill>
          <a:ln>
            <a:noFill/>
          </a:ln>
          <a:effectLst>
            <a:softEdge rad="762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a:noFill/>
              </a:ln>
              <a:solidFill>
                <a:srgbClr val="092D6C">
                  <a:lumMod val="50000"/>
                </a:srgbClr>
              </a:solidFill>
              <a:effectLst/>
              <a:uLnTx/>
              <a:uFillTx/>
              <a:latin typeface="Cambria" panose="02040503050406030204" pitchFamily="18" charset="0"/>
              <a:ea typeface="Cambria" panose="02040503050406030204" pitchFamily="18" charset="0"/>
            </a:endParaRPr>
          </a:p>
        </p:txBody>
      </p:sp>
      <p:pic>
        <p:nvPicPr>
          <p:cNvPr id="7" name="Picture 5">
            <a:extLst>
              <a:ext uri="{FF2B5EF4-FFF2-40B4-BE49-F238E27FC236}">
                <a16:creationId xmlns:a16="http://schemas.microsoft.com/office/drawing/2014/main" id="{F37806E3-5C37-3363-23DF-D5C5DC16930E}"/>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09345" y="1021545"/>
            <a:ext cx="2030111" cy="1613938"/>
          </a:xfrm>
          <a:prstGeom prst="rect">
            <a:avLst/>
          </a:prstGeom>
        </p:spPr>
      </p:pic>
      <p:sp>
        <p:nvSpPr>
          <p:cNvPr id="4" name="TextBox 3">
            <a:extLst>
              <a:ext uri="{FF2B5EF4-FFF2-40B4-BE49-F238E27FC236}">
                <a16:creationId xmlns:a16="http://schemas.microsoft.com/office/drawing/2014/main" id="{EB139B3B-6153-AA38-31DF-D0E3A01B7A44}"/>
              </a:ext>
            </a:extLst>
          </p:cNvPr>
          <p:cNvSpPr txBox="1"/>
          <p:nvPr/>
        </p:nvSpPr>
        <p:spPr>
          <a:xfrm>
            <a:off x="884583" y="2484783"/>
            <a:ext cx="7812156" cy="3693319"/>
          </a:xfrm>
          <a:prstGeom prst="rect">
            <a:avLst/>
          </a:prstGeom>
          <a:noFill/>
        </p:spPr>
        <p:txBody>
          <a:bodyPr wrap="square" lIns="0" tIns="0" rIns="0" bIns="0" rtlCol="0">
            <a:spAutoFit/>
          </a:bodyPr>
          <a:lstStyle/>
          <a:p>
            <a:pPr marL="457200" indent="-457200" algn="l">
              <a:buFont typeface="Wingdings" panose="05000000000000000000" pitchFamily="2" charset="2"/>
              <a:buChar char="v"/>
            </a:pP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T</a:t>
            </a:r>
            <a:r>
              <a:rPr lang="vi-VN" sz="4000" dirty="0">
                <a:solidFill>
                  <a:srgbClr val="002060"/>
                </a:solidFill>
                <a:latin typeface="Cambria" panose="02040503050406030204" pitchFamily="18" charset="0"/>
                <a:ea typeface="Cambria" panose="02040503050406030204" pitchFamily="18" charset="0"/>
                <a:cs typeface="Calibri" panose="020F0502020204030204" pitchFamily="34" charset="0"/>
              </a:rPr>
              <a:t>iếp tục kể câu chuyện;</a:t>
            </a:r>
            <a:endPar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endParaRPr>
          </a:p>
          <a:p>
            <a:pPr marL="457200" indent="-457200" algn="l">
              <a:buFont typeface="Wingdings" panose="05000000000000000000" pitchFamily="2" charset="2"/>
              <a:buChar char="v"/>
            </a:pP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N</a:t>
            </a:r>
            <a:r>
              <a:rPr lang="vi-VN" sz="4000" dirty="0">
                <a:solidFill>
                  <a:srgbClr val="002060"/>
                </a:solidFill>
                <a:latin typeface="Cambria" panose="02040503050406030204" pitchFamily="18" charset="0"/>
                <a:ea typeface="Cambria" panose="02040503050406030204" pitchFamily="18" charset="0"/>
                <a:cs typeface="Calibri" panose="020F0502020204030204" pitchFamily="34" charset="0"/>
              </a:rPr>
              <a:t>êu nhận xét qu</a:t>
            </a:r>
            <a:r>
              <a:rPr lang="en-US" sz="4000">
                <a:solidFill>
                  <a:srgbClr val="002060"/>
                </a:solidFill>
                <a:latin typeface="Cambria" panose="02040503050406030204" pitchFamily="18" charset="0"/>
                <a:ea typeface="Cambria" panose="02040503050406030204" pitchFamily="18" charset="0"/>
                <a:cs typeface="Calibri" panose="020F0502020204030204" pitchFamily="34" charset="0"/>
              </a:rPr>
              <a:t>á</a:t>
            </a:r>
            <a:r>
              <a:rPr lang="vi-VN" sz="400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4000" dirty="0">
                <a:solidFill>
                  <a:srgbClr val="002060"/>
                </a:solidFill>
                <a:latin typeface="Cambria" panose="02040503050406030204" pitchFamily="18" charset="0"/>
                <a:ea typeface="Cambria" panose="02040503050406030204" pitchFamily="18" charset="0"/>
                <a:cs typeface="Calibri" panose="020F0502020204030204" pitchFamily="34" charset="0"/>
              </a:rPr>
              <a:t>cụ thể về một chi tiết trong câu chuyện khi</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ế</a:t>
            </a:r>
            <a:r>
              <a:rPr lang="vi-VN" sz="4000" dirty="0">
                <a:solidFill>
                  <a:srgbClr val="002060"/>
                </a:solidFill>
                <a:latin typeface="Cambria" panose="02040503050406030204" pitchFamily="18" charset="0"/>
                <a:ea typeface="Cambria" panose="02040503050406030204" pitchFamily="18" charset="0"/>
                <a:cs typeface="Calibri" panose="020F0502020204030204" pitchFamily="34" charset="0"/>
              </a:rPr>
              <a:t>n kết bài qu</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á</a:t>
            </a:r>
            <a:r>
              <a:rPr lang="vi-VN" sz="4000" dirty="0">
                <a:solidFill>
                  <a:srgbClr val="002060"/>
                </a:solidFill>
                <a:latin typeface="Cambria" panose="02040503050406030204" pitchFamily="18" charset="0"/>
                <a:ea typeface="Cambria" panose="02040503050406030204" pitchFamily="18" charset="0"/>
                <a:cs typeface="Calibri" panose="020F0502020204030204" pitchFamily="34" charset="0"/>
              </a:rPr>
              <a:t> dài;</a:t>
            </a:r>
            <a:endPar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endParaRPr>
          </a:p>
          <a:p>
            <a:pPr marL="457200" indent="-457200" algn="l">
              <a:buFont typeface="Wingdings" panose="05000000000000000000" pitchFamily="2" charset="2"/>
              <a:buChar char="v"/>
            </a:pP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V</a:t>
            </a:r>
            <a:r>
              <a:rPr lang="vi-VN" sz="4000" dirty="0">
                <a:solidFill>
                  <a:srgbClr val="002060"/>
                </a:solidFill>
                <a:latin typeface="Cambria" panose="02040503050406030204" pitchFamily="18" charset="0"/>
                <a:ea typeface="Cambria" panose="02040503050406030204" pitchFamily="18" charset="0"/>
                <a:cs typeface="Calibri" panose="020F0502020204030204" pitchFamily="34" charset="0"/>
              </a:rPr>
              <a:t>iết lan man, chưa đúng trọng tâm của kết bài</a:t>
            </a:r>
            <a:endPar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2682898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barn(inVertical)">
                                      <p:cBhvr>
                                        <p:cTn id="29" dur="500"/>
                                        <p:tgtEl>
                                          <p:spTgt spid="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barn(inVertical)">
                                      <p:cBhvr>
                                        <p:cTn id="34" dur="500"/>
                                        <p:tgtEl>
                                          <p:spTgt spid="4">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animEffect transition="in" filter="barn(inVertical)">
                                      <p:cBhvr>
                                        <p:cTn id="3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0927C7-D1C9-634D-185B-47B6B9097A16}"/>
            </a:ext>
          </a:extLst>
        </p:cNvPr>
        <p:cNvGrpSpPr/>
        <p:nvPr/>
      </p:nvGrpSpPr>
      <p:grpSpPr>
        <a:xfrm>
          <a:off x="0" y="0"/>
          <a:ext cx="0" cy="0"/>
          <a:chOff x="0" y="0"/>
          <a:chExt cx="0" cy="0"/>
        </a:xfrm>
      </p:grpSpPr>
      <p:pic>
        <p:nvPicPr>
          <p:cNvPr id="3" name="Picture 15">
            <a:extLst>
              <a:ext uri="{FF2B5EF4-FFF2-40B4-BE49-F238E27FC236}">
                <a16:creationId xmlns:a16="http://schemas.microsoft.com/office/drawing/2014/main" id="{D0DDE999-A54D-92DE-6350-6A585238D42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434" y="923693"/>
            <a:ext cx="5823040" cy="5934307"/>
          </a:xfrm>
          <a:prstGeom prst="rect">
            <a:avLst/>
          </a:prstGeom>
        </p:spPr>
      </p:pic>
      <p:pic>
        <p:nvPicPr>
          <p:cNvPr id="5" name="Picture 28">
            <a:extLst>
              <a:ext uri="{FF2B5EF4-FFF2-40B4-BE49-F238E27FC236}">
                <a16:creationId xmlns:a16="http://schemas.microsoft.com/office/drawing/2014/main" id="{686245D7-2AAB-6A35-0FE3-0C2DDBEE62FD}"/>
              </a:ext>
            </a:extLst>
          </p:cNvPr>
          <p:cNvPicPr>
            <a:picLocks noChangeAspect="1"/>
          </p:cNvPicPr>
          <p:nvPr/>
        </p:nvPicPr>
        <p:blipFill>
          <a:blip r:embed="rId4">
            <a:alphaModFix amt="80000"/>
          </a:blip>
          <a:srcRect/>
          <a:stretch>
            <a:fillRect/>
          </a:stretch>
        </p:blipFill>
        <p:spPr>
          <a:xfrm rot="20401667">
            <a:off x="8268904" y="1751910"/>
            <a:ext cx="3667153" cy="1370599"/>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82C795AD-BFC5-5DBD-868E-858F3A7167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307493" y="2319737"/>
            <a:ext cx="4094921" cy="4538263"/>
          </a:xfrm>
          <a:prstGeom prst="rect">
            <a:avLst/>
          </a:prstGeom>
        </p:spPr>
      </p:pic>
      <p:pic>
        <p:nvPicPr>
          <p:cNvPr id="6" name="Picture 5" descr="A green and red text&#10;&#10;AI-generated content may be incorrect.">
            <a:extLst>
              <a:ext uri="{FF2B5EF4-FFF2-40B4-BE49-F238E27FC236}">
                <a16:creationId xmlns:a16="http://schemas.microsoft.com/office/drawing/2014/main" id="{C756AE32-906C-4B96-34F7-CF31D6F43B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3010" y="1636410"/>
            <a:ext cx="3330181" cy="2591354"/>
          </a:xfrm>
          <a:prstGeom prst="rect">
            <a:avLst/>
          </a:prstGeom>
        </p:spPr>
      </p:pic>
    </p:spTree>
    <p:extLst>
      <p:ext uri="{BB962C8B-B14F-4D97-AF65-F5344CB8AC3E}">
        <p14:creationId xmlns:p14="http://schemas.microsoft.com/office/powerpoint/2010/main" val="19921992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xmln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23502EC8-D880-A82A-CA66-A8977E59AA07}"/>
              </a:ext>
            </a:extLst>
          </p:cNvPr>
          <p:cNvPicPr>
            <a:picLocks noChangeAspect="1"/>
          </p:cNvPicPr>
          <p:nvPr/>
        </p:nvPicPr>
        <p:blipFill>
          <a:blip r:embed="rId2"/>
          <a:stretch>
            <a:fillRect/>
          </a:stretch>
        </p:blipFill>
        <p:spPr>
          <a:xfrm>
            <a:off x="731354" y="462375"/>
            <a:ext cx="10756176" cy="4059929"/>
          </a:xfrm>
          <a:prstGeom prst="rect">
            <a:avLst/>
          </a:prstGeom>
        </p:spPr>
      </p:pic>
      <p:pic>
        <p:nvPicPr>
          <p:cNvPr id="5" name="Picture 4" descr="A cartoon of a child in a dress&#10;&#10;Description automatically generated">
            <a:extLst>
              <a:ext uri="{FF2B5EF4-FFF2-40B4-BE49-F238E27FC236}">
                <a16:creationId xmlns:a16="http://schemas.microsoft.com/office/drawing/2014/main" id="{452DAA0D-091E-1590-B1ED-CF27359518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540" y="4250405"/>
            <a:ext cx="2216425" cy="2438629"/>
          </a:xfrm>
          <a:prstGeom prst="rect">
            <a:avLst/>
          </a:prstGeom>
        </p:spPr>
      </p:pic>
    </p:spTree>
    <p:extLst>
      <p:ext uri="{BB962C8B-B14F-4D97-AF65-F5344CB8AC3E}">
        <p14:creationId xmlns:p14="http://schemas.microsoft.com/office/powerpoint/2010/main" val="112525753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434" y="923693"/>
            <a:ext cx="5823040" cy="5934307"/>
          </a:xfrm>
          <a:prstGeom prst="rect">
            <a:avLst/>
          </a:prstGeom>
        </p:spPr>
      </p:pic>
      <p:pic>
        <p:nvPicPr>
          <p:cNvPr id="5" name="Picture 28">
            <a:extLst>
              <a:ext uri="{FF2B5EF4-FFF2-40B4-BE49-F238E27FC236}">
                <a16:creationId xmlns:a16="http://schemas.microsoft.com/office/drawing/2014/main" id="{9DD1E9E8-5282-EC62-09C6-654DBD0DCAC8}"/>
              </a:ext>
            </a:extLst>
          </p:cNvPr>
          <p:cNvPicPr>
            <a:picLocks noChangeAspect="1"/>
          </p:cNvPicPr>
          <p:nvPr/>
        </p:nvPicPr>
        <p:blipFill>
          <a:blip r:embed="rId4">
            <a:alphaModFix amt="80000"/>
          </a:blip>
          <a:srcRect/>
          <a:stretch>
            <a:fillRect/>
          </a:stretch>
        </p:blipFill>
        <p:spPr>
          <a:xfrm rot="20401667">
            <a:off x="8268904" y="1751910"/>
            <a:ext cx="3667153" cy="1370599"/>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307493" y="2319737"/>
            <a:ext cx="4094921" cy="4538263"/>
          </a:xfrm>
          <a:prstGeom prst="rect">
            <a:avLst/>
          </a:prstGeom>
        </p:spPr>
      </p:pic>
      <p:pic>
        <p:nvPicPr>
          <p:cNvPr id="4" name="Picture 3" descr="A green and red text on a black background&#10;&#10;AI-generated content may be incorrect.">
            <a:extLst>
              <a:ext uri="{FF2B5EF4-FFF2-40B4-BE49-F238E27FC236}">
                <a16:creationId xmlns:a16="http://schemas.microsoft.com/office/drawing/2014/main" id="{A9C71F2D-22D1-CDB5-A2E7-35D9B94C46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8602" y="1211579"/>
            <a:ext cx="4335209" cy="3490211"/>
          </a:xfrm>
          <a:prstGeom prst="rect">
            <a:avLst/>
          </a:prstGeom>
        </p:spPr>
      </p:pic>
    </p:spTree>
    <p:extLst>
      <p:ext uri="{BB962C8B-B14F-4D97-AF65-F5344CB8AC3E}">
        <p14:creationId xmlns:p14="http://schemas.microsoft.com/office/powerpoint/2010/main" val="920663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62198" y="923693"/>
            <a:ext cx="10796401" cy="5934307"/>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540" y="2941983"/>
            <a:ext cx="3405626" cy="3747052"/>
          </a:xfrm>
          <a:prstGeom prst="rect">
            <a:avLst/>
          </a:prstGeom>
        </p:spPr>
      </p:pic>
      <p:sp>
        <p:nvSpPr>
          <p:cNvPr id="4" name="TextBox 3">
            <a:extLst>
              <a:ext uri="{FF2B5EF4-FFF2-40B4-BE49-F238E27FC236}">
                <a16:creationId xmlns:a16="http://schemas.microsoft.com/office/drawing/2014/main" id="{EB3A9941-9F36-C058-5392-36567B4792D3}"/>
              </a:ext>
            </a:extLst>
          </p:cNvPr>
          <p:cNvSpPr txBox="1"/>
          <p:nvPr/>
        </p:nvSpPr>
        <p:spPr>
          <a:xfrm>
            <a:off x="3190460" y="2067339"/>
            <a:ext cx="6708913" cy="1477328"/>
          </a:xfrm>
          <a:prstGeom prst="rect">
            <a:avLst/>
          </a:prstGeom>
          <a:noFill/>
        </p:spPr>
        <p:txBody>
          <a:bodyPr wrap="square" lIns="0" tIns="0" rIns="0" bIns="0" rtlCol="0">
            <a:spAutoFit/>
          </a:bodyPr>
          <a:lstStyle/>
          <a:p>
            <a:pPr algn="ctr"/>
            <a:r>
              <a:rPr lang="en-US" sz="4800" b="1" dirty="0" err="1">
                <a:latin typeface="Calibri" panose="020F0502020204030204" pitchFamily="34" charset="0"/>
                <a:cs typeface="Calibri" panose="020F0502020204030204" pitchFamily="34" charset="0"/>
              </a:rPr>
              <a:t>Hoạt</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động</a:t>
            </a:r>
            <a:r>
              <a:rPr lang="en-US" sz="4800" b="1" dirty="0">
                <a:latin typeface="Calibri" panose="020F0502020204030204" pitchFamily="34" charset="0"/>
                <a:cs typeface="Calibri" panose="020F0502020204030204" pitchFamily="34" charset="0"/>
              </a:rPr>
              <a:t> 1: </a:t>
            </a:r>
            <a:r>
              <a:rPr lang="en-US" sz="4800" b="1" dirty="0" err="1">
                <a:latin typeface="Calibri" panose="020F0502020204030204" pitchFamily="34" charset="0"/>
                <a:cs typeface="Calibri" panose="020F0502020204030204" pitchFamily="34" charset="0"/>
              </a:rPr>
              <a:t>Xếp</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các</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mở</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bài</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vào</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nhóm</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thích</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hợp</a:t>
            </a:r>
            <a:endParaRPr lang="en-US" sz="4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862189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34618" y="2286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xmln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6" name="Picture 18">
            <a:extLst>
              <a:ext uri="{FF2B5EF4-FFF2-40B4-BE49-F238E27FC236}">
                <a16:creationId xmlns:a16="http://schemas.microsoft.com/office/drawing/2014/main" id="{8B9DAD56-ADDC-96EE-D99E-4F526300D629}"/>
              </a:ext>
            </a:extLst>
          </p:cNvPr>
          <p:cNvPicPr>
            <a:picLocks noChangeAspect="1"/>
          </p:cNvPicPr>
          <p:nvPr/>
        </p:nvPicPr>
        <p:blipFill>
          <a:blip r:embed="rId3"/>
          <a:srcRect/>
          <a:stretch>
            <a:fillRect/>
          </a:stretch>
        </p:blipFill>
        <p:spPr>
          <a:xfrm>
            <a:off x="9515278" y="4293704"/>
            <a:ext cx="2872666" cy="2572233"/>
          </a:xfrm>
          <a:prstGeom prst="rect">
            <a:avLst/>
          </a:prstGeom>
        </p:spPr>
      </p:pic>
      <p:sp>
        <p:nvSpPr>
          <p:cNvPr id="12" name="Straight Connector 4">
            <a:extLst>
              <a:ext uri="{FF2B5EF4-FFF2-40B4-BE49-F238E27FC236}">
                <a16:creationId xmlns:a16="http://schemas.microsoft.com/office/drawing/2014/main" id="{389A61D1-4E4B-9053-7B0D-B80C0A01437C}"/>
              </a:ext>
            </a:extLst>
          </p:cNvPr>
          <p:cNvSpPr/>
          <p:nvPr/>
        </p:nvSpPr>
        <p:spPr>
          <a:xfrm>
            <a:off x="1827786" y="2444045"/>
            <a:ext cx="4042108" cy="1016820"/>
          </a:xfrm>
          <a:custGeom>
            <a:avLst/>
            <a:gdLst/>
            <a:ahLst/>
            <a:cxnLst/>
            <a:rect l="0" t="0" r="0" b="0"/>
            <a:pathLst>
              <a:path>
                <a:moveTo>
                  <a:pt x="0" y="0"/>
                </a:moveTo>
                <a:lnTo>
                  <a:pt x="3717291" y="0"/>
                </a:lnTo>
                <a:lnTo>
                  <a:pt x="3717291" y="1016820"/>
                </a:lnTo>
                <a:lnTo>
                  <a:pt x="4042108" y="101682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latin typeface="Cambria" panose="02040503050406030204" pitchFamily="18" charset="0"/>
              <a:ea typeface="Cambria" panose="02040503050406030204" pitchFamily="18" charset="0"/>
            </a:endParaRPr>
          </a:p>
        </p:txBody>
      </p:sp>
      <p:sp>
        <p:nvSpPr>
          <p:cNvPr id="13" name="Straight Connector 5">
            <a:extLst>
              <a:ext uri="{FF2B5EF4-FFF2-40B4-BE49-F238E27FC236}">
                <a16:creationId xmlns:a16="http://schemas.microsoft.com/office/drawing/2014/main" id="{0532220B-ED4C-8C71-E929-CA218EFE1431}"/>
              </a:ext>
            </a:extLst>
          </p:cNvPr>
          <p:cNvSpPr/>
          <p:nvPr/>
        </p:nvSpPr>
        <p:spPr>
          <a:xfrm>
            <a:off x="1827786" y="1313636"/>
            <a:ext cx="4042108" cy="1130408"/>
          </a:xfrm>
          <a:custGeom>
            <a:avLst/>
            <a:gdLst/>
            <a:ahLst/>
            <a:cxnLst/>
            <a:rect l="0" t="0" r="0" b="0"/>
            <a:pathLst>
              <a:path>
                <a:moveTo>
                  <a:pt x="0" y="1130408"/>
                </a:moveTo>
                <a:lnTo>
                  <a:pt x="3717291" y="1130408"/>
                </a:lnTo>
                <a:lnTo>
                  <a:pt x="3717291" y="0"/>
                </a:lnTo>
                <a:lnTo>
                  <a:pt x="4042108" y="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latin typeface="Cambria" panose="02040503050406030204" pitchFamily="18" charset="0"/>
              <a:ea typeface="Cambria" panose="02040503050406030204" pitchFamily="18" charset="0"/>
            </a:endParaRPr>
          </a:p>
        </p:txBody>
      </p:sp>
      <p:grpSp>
        <p:nvGrpSpPr>
          <p:cNvPr id="17" name="Group 16">
            <a:extLst>
              <a:ext uri="{FF2B5EF4-FFF2-40B4-BE49-F238E27FC236}">
                <a16:creationId xmlns:a16="http://schemas.microsoft.com/office/drawing/2014/main" id="{C076B7E0-F70F-054A-5498-4D36D4BF8640}"/>
              </a:ext>
            </a:extLst>
          </p:cNvPr>
          <p:cNvGrpSpPr/>
          <p:nvPr/>
        </p:nvGrpSpPr>
        <p:grpSpPr>
          <a:xfrm>
            <a:off x="5869895" y="499826"/>
            <a:ext cx="3897223" cy="1627619"/>
            <a:chOff x="5188024" y="87781"/>
            <a:chExt cx="3897223" cy="1627619"/>
          </a:xfrm>
          <a:solidFill>
            <a:srgbClr val="FFFF00"/>
          </a:solidFill>
          <a:scene3d>
            <a:camera prst="orthographicFront"/>
            <a:lightRig rig="flat" dir="t"/>
          </a:scene3d>
        </p:grpSpPr>
        <p:sp>
          <p:nvSpPr>
            <p:cNvPr id="18" name="Rectangle 17">
              <a:extLst>
                <a:ext uri="{FF2B5EF4-FFF2-40B4-BE49-F238E27FC236}">
                  <a16:creationId xmlns:a16="http://schemas.microsoft.com/office/drawing/2014/main" id="{3F066906-1B7A-93D7-AE80-FA3E69F96B86}"/>
                </a:ext>
              </a:extLst>
            </p:cNvPr>
            <p:cNvSpPr/>
            <p:nvPr/>
          </p:nvSpPr>
          <p:spPr>
            <a:xfrm>
              <a:off x="5188024" y="87781"/>
              <a:ext cx="3897223" cy="1627619"/>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endParaRPr lang="en-US">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7130B3F2-8C6F-0F47-7C9B-538EA75DA6EA}"/>
                </a:ext>
              </a:extLst>
            </p:cNvPr>
            <p:cNvSpPr txBox="1"/>
            <p:nvPr/>
          </p:nvSpPr>
          <p:spPr>
            <a:xfrm>
              <a:off x="5188024" y="87781"/>
              <a:ext cx="3897223" cy="1627619"/>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b="1" u="sng"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Mở</a:t>
              </a:r>
              <a:r>
                <a:rPr lang="en-US" sz="3200" b="1" u="sng"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b="1" u="sng"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bài</a:t>
              </a:r>
              <a:r>
                <a:rPr lang="en-US" sz="3200" b="1" u="sng"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b="1" u="sng"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trực</a:t>
              </a:r>
              <a:r>
                <a:rPr lang="en-US" sz="3200" b="1" u="sng"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b="1" u="sng"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tiếp</a:t>
              </a:r>
              <a:r>
                <a:rPr lang="en-US" sz="3200" b="1" u="sng"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p>
            <a:p>
              <a:pPr lvl="0" algn="just" defTabSz="1422400">
                <a:lnSpc>
                  <a:spcPct val="90000"/>
                </a:lnSpc>
                <a:spcBef>
                  <a:spcPct val="0"/>
                </a:spcBef>
                <a:spcAft>
                  <a:spcPct val="35000"/>
                </a:spcAft>
              </a:pP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Giới</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thiệu</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ngay</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vào</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câu</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chuyện</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a:t>
              </a:r>
            </a:p>
          </p:txBody>
        </p:sp>
      </p:grpSp>
      <p:grpSp>
        <p:nvGrpSpPr>
          <p:cNvPr id="20" name="Group 19">
            <a:extLst>
              <a:ext uri="{FF2B5EF4-FFF2-40B4-BE49-F238E27FC236}">
                <a16:creationId xmlns:a16="http://schemas.microsoft.com/office/drawing/2014/main" id="{6AE7A8D3-0C05-690C-F451-C54DC2ABFDB5}"/>
              </a:ext>
            </a:extLst>
          </p:cNvPr>
          <p:cNvGrpSpPr/>
          <p:nvPr/>
        </p:nvGrpSpPr>
        <p:grpSpPr>
          <a:xfrm>
            <a:off x="5869895" y="2533467"/>
            <a:ext cx="3909469" cy="3012568"/>
            <a:chOff x="5188024" y="2121422"/>
            <a:chExt cx="3909469" cy="3012568"/>
          </a:xfrm>
          <a:solidFill>
            <a:srgbClr val="FFFF00"/>
          </a:solidFill>
          <a:scene3d>
            <a:camera prst="orthographicFront"/>
            <a:lightRig rig="flat" dir="t"/>
          </a:scene3d>
        </p:grpSpPr>
        <p:sp>
          <p:nvSpPr>
            <p:cNvPr id="21" name="Rectangle 20">
              <a:extLst>
                <a:ext uri="{FF2B5EF4-FFF2-40B4-BE49-F238E27FC236}">
                  <a16:creationId xmlns:a16="http://schemas.microsoft.com/office/drawing/2014/main" id="{213CDA94-DE8F-3214-F0A2-CCF7079A04AE}"/>
                </a:ext>
              </a:extLst>
            </p:cNvPr>
            <p:cNvSpPr/>
            <p:nvPr/>
          </p:nvSpPr>
          <p:spPr>
            <a:xfrm>
              <a:off x="5188024" y="2121422"/>
              <a:ext cx="3909469" cy="1854795"/>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endParaRPr lang="en-US">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520BEC8B-5869-1771-2A14-53AEC5C0BE61}"/>
                </a:ext>
              </a:extLst>
            </p:cNvPr>
            <p:cNvSpPr txBox="1"/>
            <p:nvPr/>
          </p:nvSpPr>
          <p:spPr>
            <a:xfrm>
              <a:off x="5188024" y="2121422"/>
              <a:ext cx="3909469" cy="3012568"/>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b="1" u="sng"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Mở</a:t>
              </a:r>
              <a:r>
                <a:rPr lang="en-US" sz="3200" b="1" u="sng"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b="1" u="sng"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bài</a:t>
              </a:r>
              <a:r>
                <a:rPr lang="en-US" sz="3200" b="1" u="sng"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b="1" u="sng"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gián</a:t>
              </a:r>
              <a:r>
                <a:rPr lang="en-US" sz="3200" b="1" u="sng"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b="1" u="sng"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tiếp</a:t>
              </a:r>
              <a:r>
                <a:rPr lang="en-US" sz="3200" b="1" u="sng"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p>
            <a:p>
              <a:pPr lvl="0" algn="just" defTabSz="1422400">
                <a:lnSpc>
                  <a:spcPct val="90000"/>
                </a:lnSpc>
                <a:spcBef>
                  <a:spcPct val="0"/>
                </a:spcBef>
                <a:spcAft>
                  <a:spcPct val="35000"/>
                </a:spcAft>
              </a:pP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Giới</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thiệu</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câu</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chuyện</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kết</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hợp</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nêu</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bối</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cảnh</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được</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nghe</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đọc</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hoặc</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nêu</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cảm</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nghĩ</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kỉ</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niệm</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gắn</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với</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câu</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chuyện</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a:t>
              </a:r>
            </a:p>
          </p:txBody>
        </p:sp>
      </p:grpSp>
      <p:grpSp>
        <p:nvGrpSpPr>
          <p:cNvPr id="23" name="Group 22">
            <a:extLst>
              <a:ext uri="{FF2B5EF4-FFF2-40B4-BE49-F238E27FC236}">
                <a16:creationId xmlns:a16="http://schemas.microsoft.com/office/drawing/2014/main" id="{7E4CF2F9-AB88-A5FB-B4AA-C40A1B3B04DA}"/>
              </a:ext>
            </a:extLst>
          </p:cNvPr>
          <p:cNvGrpSpPr/>
          <p:nvPr/>
        </p:nvGrpSpPr>
        <p:grpSpPr>
          <a:xfrm>
            <a:off x="460566" y="1749287"/>
            <a:ext cx="3336182" cy="1138056"/>
            <a:chOff x="1567739" y="1416755"/>
            <a:chExt cx="2330012" cy="1138056"/>
          </a:xfrm>
          <a:solidFill>
            <a:srgbClr val="FFFF00"/>
          </a:solidFill>
          <a:scene3d>
            <a:camera prst="orthographicFront"/>
            <a:lightRig rig="flat" dir="t"/>
          </a:scene3d>
        </p:grpSpPr>
        <p:sp>
          <p:nvSpPr>
            <p:cNvPr id="24" name="Rectangle 23">
              <a:extLst>
                <a:ext uri="{FF2B5EF4-FFF2-40B4-BE49-F238E27FC236}">
                  <a16:creationId xmlns:a16="http://schemas.microsoft.com/office/drawing/2014/main" id="{2FCB8044-CC90-F14C-FA70-B9B3AF5E58D2}"/>
                </a:ext>
              </a:extLst>
            </p:cNvPr>
            <p:cNvSpPr/>
            <p:nvPr/>
          </p:nvSpPr>
          <p:spPr>
            <a:xfrm>
              <a:off x="1567739" y="1564117"/>
              <a:ext cx="2330012" cy="990693"/>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endParaRPr lang="en-US">
                <a:latin typeface="Cambria" panose="02040503050406030204" pitchFamily="18" charset="0"/>
                <a:ea typeface="Cambria" panose="02040503050406030204" pitchFamily="18" charset="0"/>
              </a:endParaRPr>
            </a:p>
          </p:txBody>
        </p:sp>
        <p:sp>
          <p:nvSpPr>
            <p:cNvPr id="25" name="TextBox 24">
              <a:extLst>
                <a:ext uri="{FF2B5EF4-FFF2-40B4-BE49-F238E27FC236}">
                  <a16:creationId xmlns:a16="http://schemas.microsoft.com/office/drawing/2014/main" id="{9CC8EC2C-C080-29B6-243D-BF94CC407CCB}"/>
                </a:ext>
              </a:extLst>
            </p:cNvPr>
            <p:cNvSpPr txBox="1"/>
            <p:nvPr/>
          </p:nvSpPr>
          <p:spPr>
            <a:xfrm>
              <a:off x="1567739" y="1416755"/>
              <a:ext cx="2330012" cy="1138056"/>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4400" kern="120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rPr>
                <a:t>Có</a:t>
              </a:r>
              <a:r>
                <a:rPr lang="en-US" sz="4400" kern="12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rPr>
                <a:t>hai</a:t>
              </a:r>
              <a:r>
                <a:rPr lang="en-US" sz="4400" kern="12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rPr>
                <a:t>cách</a:t>
              </a:r>
              <a:r>
                <a:rPr lang="en-US" sz="4400" kern="12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rPr>
                <a:t>mở</a:t>
              </a:r>
              <a:r>
                <a:rPr lang="en-US" sz="4400" kern="12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rPr>
                <a:t>bài</a:t>
              </a:r>
              <a:endParaRPr lang="en-US" sz="4400" kern="12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240228555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34618" y="2286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xmln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Hình ảnh 2">
            <a:extLst>
              <a:ext uri="{FF2B5EF4-FFF2-40B4-BE49-F238E27FC236}">
                <a16:creationId xmlns:a16="http://schemas.microsoft.com/office/drawing/2014/main" id="{B16F6006-6F26-FA8F-6659-B76A0133E076}"/>
              </a:ext>
            </a:extLst>
          </p:cNvPr>
          <p:cNvPicPr>
            <a:picLocks noChangeAspect="1"/>
          </p:cNvPicPr>
          <p:nvPr/>
        </p:nvPicPr>
        <p:blipFill>
          <a:blip r:embed="rId3"/>
          <a:stretch>
            <a:fillRect/>
          </a:stretch>
        </p:blipFill>
        <p:spPr>
          <a:xfrm>
            <a:off x="651089" y="3392155"/>
            <a:ext cx="5382220" cy="2878909"/>
          </a:xfrm>
          <a:prstGeom prst="rect">
            <a:avLst/>
          </a:prstGeom>
        </p:spPr>
      </p:pic>
      <p:pic>
        <p:nvPicPr>
          <p:cNvPr id="5" name="Hình ảnh 1">
            <a:extLst>
              <a:ext uri="{FF2B5EF4-FFF2-40B4-BE49-F238E27FC236}">
                <a16:creationId xmlns:a16="http://schemas.microsoft.com/office/drawing/2014/main" id="{2A438CC1-6168-22C9-F780-95E5C65C7586}"/>
              </a:ext>
            </a:extLst>
          </p:cNvPr>
          <p:cNvPicPr>
            <a:picLocks noChangeAspect="1"/>
          </p:cNvPicPr>
          <p:nvPr/>
        </p:nvPicPr>
        <p:blipFill>
          <a:blip r:embed="rId4"/>
          <a:stretch>
            <a:fillRect/>
          </a:stretch>
        </p:blipFill>
        <p:spPr>
          <a:xfrm>
            <a:off x="7733762" y="152848"/>
            <a:ext cx="4460870" cy="2491257"/>
          </a:xfrm>
          <a:prstGeom prst="rect">
            <a:avLst/>
          </a:prstGeom>
        </p:spPr>
      </p:pic>
      <p:pic>
        <p:nvPicPr>
          <p:cNvPr id="7" name="Hình ảnh 49">
            <a:extLst>
              <a:ext uri="{FF2B5EF4-FFF2-40B4-BE49-F238E27FC236}">
                <a16:creationId xmlns:a16="http://schemas.microsoft.com/office/drawing/2014/main" id="{80CF183F-DD14-7219-B25D-4179F297476A}"/>
              </a:ext>
            </a:extLst>
          </p:cNvPr>
          <p:cNvPicPr>
            <a:picLocks noChangeAspect="1"/>
          </p:cNvPicPr>
          <p:nvPr/>
        </p:nvPicPr>
        <p:blipFill>
          <a:blip r:embed="rId5"/>
          <a:stretch>
            <a:fillRect/>
          </a:stretch>
        </p:blipFill>
        <p:spPr>
          <a:xfrm>
            <a:off x="7520749" y="377889"/>
            <a:ext cx="1207113" cy="1438781"/>
          </a:xfrm>
          <a:prstGeom prst="rect">
            <a:avLst/>
          </a:prstGeom>
        </p:spPr>
      </p:pic>
      <p:grpSp>
        <p:nvGrpSpPr>
          <p:cNvPr id="27" name="Group 26">
            <a:extLst>
              <a:ext uri="{FF2B5EF4-FFF2-40B4-BE49-F238E27FC236}">
                <a16:creationId xmlns:a16="http://schemas.microsoft.com/office/drawing/2014/main" id="{DCA0E737-7923-D329-8BDC-8DC0557761FF}"/>
              </a:ext>
            </a:extLst>
          </p:cNvPr>
          <p:cNvGrpSpPr/>
          <p:nvPr/>
        </p:nvGrpSpPr>
        <p:grpSpPr>
          <a:xfrm>
            <a:off x="625548" y="606055"/>
            <a:ext cx="4231760" cy="3296094"/>
            <a:chOff x="763771" y="489097"/>
            <a:chExt cx="4231760" cy="3296094"/>
          </a:xfrm>
        </p:grpSpPr>
        <p:pic>
          <p:nvPicPr>
            <p:cNvPr id="11" name="Picture 10" descr="A person reading a book with a cat and a cat&#10;&#10;Description automatically generated">
              <a:extLst>
                <a:ext uri="{FF2B5EF4-FFF2-40B4-BE49-F238E27FC236}">
                  <a16:creationId xmlns:a16="http://schemas.microsoft.com/office/drawing/2014/main" id="{CC05F705-AA4E-C4AE-D7CC-DA7A8B0D564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63771" y="1901456"/>
              <a:ext cx="1883735" cy="1883735"/>
            </a:xfrm>
            <a:prstGeom prst="rect">
              <a:avLst/>
            </a:prstGeom>
          </p:spPr>
        </p:pic>
        <p:pic>
          <p:nvPicPr>
            <p:cNvPr id="15" name="Picture 14" descr="A red arrow pointing down&#10;&#10;Description automatically generated">
              <a:extLst>
                <a:ext uri="{FF2B5EF4-FFF2-40B4-BE49-F238E27FC236}">
                  <a16:creationId xmlns:a16="http://schemas.microsoft.com/office/drawing/2014/main" id="{75D21959-C629-D76C-23A3-055CE7F54D2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5141444">
              <a:off x="2030820" y="912628"/>
              <a:ext cx="803644" cy="1607288"/>
            </a:xfrm>
            <a:prstGeom prst="rect">
              <a:avLst/>
            </a:prstGeom>
          </p:spPr>
        </p:pic>
        <p:pic>
          <p:nvPicPr>
            <p:cNvPr id="26" name="Picture 25" descr="A cartoon of a princess&#10;&#10;Description automatically generated">
              <a:extLst>
                <a:ext uri="{FF2B5EF4-FFF2-40B4-BE49-F238E27FC236}">
                  <a16:creationId xmlns:a16="http://schemas.microsoft.com/office/drawing/2014/main" id="{50BB2590-40AF-077C-641E-E47CFEAE393F}"/>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175585" y="489097"/>
              <a:ext cx="1819946" cy="1819946"/>
            </a:xfrm>
            <a:prstGeom prst="rect">
              <a:avLst/>
            </a:prstGeom>
          </p:spPr>
        </p:pic>
      </p:grpSp>
      <p:grpSp>
        <p:nvGrpSpPr>
          <p:cNvPr id="28" name="Group 27">
            <a:extLst>
              <a:ext uri="{FF2B5EF4-FFF2-40B4-BE49-F238E27FC236}">
                <a16:creationId xmlns:a16="http://schemas.microsoft.com/office/drawing/2014/main" id="{3F83121E-2606-38EE-7D60-A958F5DC044E}"/>
              </a:ext>
            </a:extLst>
          </p:cNvPr>
          <p:cNvGrpSpPr/>
          <p:nvPr/>
        </p:nvGrpSpPr>
        <p:grpSpPr>
          <a:xfrm>
            <a:off x="4415877" y="2434855"/>
            <a:ext cx="4026374" cy="1509822"/>
            <a:chOff x="1567739" y="1416755"/>
            <a:chExt cx="2330012" cy="1138056"/>
          </a:xfrm>
          <a:solidFill>
            <a:srgbClr val="FFFF00"/>
          </a:solidFill>
          <a:scene3d>
            <a:camera prst="orthographicFront"/>
            <a:lightRig rig="flat" dir="t"/>
          </a:scene3d>
        </p:grpSpPr>
        <p:sp>
          <p:nvSpPr>
            <p:cNvPr id="29" name="Rectangle 28">
              <a:extLst>
                <a:ext uri="{FF2B5EF4-FFF2-40B4-BE49-F238E27FC236}">
                  <a16:creationId xmlns:a16="http://schemas.microsoft.com/office/drawing/2014/main" id="{CCEC4523-C78B-0CE8-5105-265289138E19}"/>
                </a:ext>
              </a:extLst>
            </p:cNvPr>
            <p:cNvSpPr/>
            <p:nvPr/>
          </p:nvSpPr>
          <p:spPr>
            <a:xfrm>
              <a:off x="1567739" y="1564117"/>
              <a:ext cx="2330012" cy="990693"/>
            </a:xfrm>
            <a:prstGeom prst="round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endParaRPr lang="en-US"/>
            </a:p>
          </p:txBody>
        </p:sp>
        <p:sp>
          <p:nvSpPr>
            <p:cNvPr id="30" name="TextBox 29">
              <a:extLst>
                <a:ext uri="{FF2B5EF4-FFF2-40B4-BE49-F238E27FC236}">
                  <a16:creationId xmlns:a16="http://schemas.microsoft.com/office/drawing/2014/main" id="{1D88FA30-051A-30A4-3066-F6F10DD39FA8}"/>
                </a:ext>
              </a:extLst>
            </p:cNvPr>
            <p:cNvSpPr txBox="1"/>
            <p:nvPr/>
          </p:nvSpPr>
          <p:spPr>
            <a:xfrm>
              <a:off x="1567739" y="1416755"/>
              <a:ext cx="2330012" cy="1138056"/>
            </a:xfrm>
            <a:prstGeom prst="roundRect">
              <a:avLst/>
            </a:prstGeom>
            <a:solidFill>
              <a:schemeClr val="accent4">
                <a:lumMod val="40000"/>
                <a:lumOff val="60000"/>
              </a:schemeClr>
            </a:solid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Mở</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trong</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văn</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kể</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chuyện</a:t>
              </a:r>
              <a:endPar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2684379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right)">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xmln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3" name="Picture 18">
            <a:extLst>
              <a:ext uri="{FF2B5EF4-FFF2-40B4-BE49-F238E27FC236}">
                <a16:creationId xmlns:a16="http://schemas.microsoft.com/office/drawing/2014/main" id="{36388848-2E7D-1D45-D96F-75F1819E0F6F}"/>
              </a:ext>
            </a:extLst>
          </p:cNvPr>
          <p:cNvPicPr>
            <a:picLocks noChangeAspect="1"/>
          </p:cNvPicPr>
          <p:nvPr/>
        </p:nvPicPr>
        <p:blipFill>
          <a:blip r:embed="rId2"/>
          <a:srcRect/>
          <a:stretch>
            <a:fillRect/>
          </a:stretch>
        </p:blipFill>
        <p:spPr>
          <a:xfrm>
            <a:off x="556591" y="1"/>
            <a:ext cx="11231218" cy="1073426"/>
          </a:xfrm>
          <a:prstGeom prst="rect">
            <a:avLst/>
          </a:prstGeom>
        </p:spPr>
      </p:pic>
      <p:sp>
        <p:nvSpPr>
          <p:cNvPr id="9" name="TextBox 8">
            <a:extLst>
              <a:ext uri="{FF2B5EF4-FFF2-40B4-BE49-F238E27FC236}">
                <a16:creationId xmlns:a16="http://schemas.microsoft.com/office/drawing/2014/main" id="{4B907265-4D54-6354-AE82-7708861017D2}"/>
              </a:ext>
            </a:extLst>
          </p:cNvPr>
          <p:cNvSpPr txBox="1"/>
          <p:nvPr/>
        </p:nvSpPr>
        <p:spPr>
          <a:xfrm>
            <a:off x="586409" y="47404"/>
            <a:ext cx="1114176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92D6C">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1. </a:t>
            </a:r>
            <a:r>
              <a:rPr kumimoji="0" lang="en-US" sz="4000" b="1" i="0" u="none" strike="noStrike" kern="1200" cap="none" spc="0" normalizeH="0" baseline="0" noProof="0" dirty="0" err="1">
                <a:ln>
                  <a:noFill/>
                </a:ln>
                <a:solidFill>
                  <a:srgbClr val="092D6C">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Xếp</a:t>
            </a:r>
            <a:r>
              <a:rPr kumimoji="0" lang="en-US" sz="4000" b="1" i="0" u="none" strike="noStrike" kern="1200" cap="none" spc="0" normalizeH="0" noProof="0" dirty="0">
                <a:ln>
                  <a:noFill/>
                </a:ln>
                <a:solidFill>
                  <a:srgbClr val="092D6C">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092D6C">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các</a:t>
            </a:r>
            <a:r>
              <a:rPr kumimoji="0" lang="en-US" sz="4000" b="1" i="0" u="none" strike="noStrike" kern="1200" cap="none" spc="0" normalizeH="0" noProof="0" dirty="0">
                <a:ln>
                  <a:noFill/>
                </a:ln>
                <a:solidFill>
                  <a:srgbClr val="092D6C">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092D6C">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mở</a:t>
            </a:r>
            <a:r>
              <a:rPr kumimoji="0" lang="en-US" sz="4000" b="1" i="0" u="none" strike="noStrike" kern="1200" cap="none" spc="0" normalizeH="0" noProof="0" dirty="0">
                <a:ln>
                  <a:noFill/>
                </a:ln>
                <a:solidFill>
                  <a:srgbClr val="092D6C">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092D6C">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4000" b="1" i="0" u="none" strike="noStrike" kern="1200" cap="none" spc="0" normalizeH="0" noProof="0" dirty="0">
                <a:ln>
                  <a:noFill/>
                </a:ln>
                <a:solidFill>
                  <a:srgbClr val="092D6C">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092D6C">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sau</a:t>
            </a:r>
            <a:r>
              <a:rPr kumimoji="0" lang="en-US" sz="4000" b="1" i="0" u="none" strike="noStrike" kern="1200" cap="none" spc="0" normalizeH="0" noProof="0" dirty="0">
                <a:ln>
                  <a:noFill/>
                </a:ln>
                <a:solidFill>
                  <a:srgbClr val="092D6C">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092D6C">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đây</a:t>
            </a:r>
            <a:r>
              <a:rPr kumimoji="0" lang="en-US" sz="4000" b="1" i="0" u="none" strike="noStrike" kern="1200" cap="none" spc="0" normalizeH="0" noProof="0" dirty="0">
                <a:ln>
                  <a:noFill/>
                </a:ln>
                <a:solidFill>
                  <a:srgbClr val="092D6C">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092D6C">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vào</a:t>
            </a:r>
            <a:r>
              <a:rPr kumimoji="0" lang="en-US" sz="4000" b="1" i="0" u="none" strike="noStrike" kern="1200" cap="none" spc="0" normalizeH="0" noProof="0" dirty="0">
                <a:ln>
                  <a:noFill/>
                </a:ln>
                <a:solidFill>
                  <a:srgbClr val="092D6C">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092D6C">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nhóm</a:t>
            </a:r>
            <a:r>
              <a:rPr kumimoji="0" lang="en-US" sz="4000" b="1" i="0" u="none" strike="noStrike" kern="1200" cap="none" spc="0" normalizeH="0" noProof="0" dirty="0">
                <a:ln>
                  <a:noFill/>
                </a:ln>
                <a:solidFill>
                  <a:srgbClr val="092D6C">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092D6C">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thích</a:t>
            </a:r>
            <a:r>
              <a:rPr kumimoji="0" lang="en-US" sz="4000" b="1" i="0" u="none" strike="noStrike" kern="1200" cap="none" spc="0" normalizeH="0" noProof="0" dirty="0">
                <a:ln>
                  <a:noFill/>
                </a:ln>
                <a:solidFill>
                  <a:srgbClr val="092D6C">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092D6C">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hợp</a:t>
            </a:r>
            <a:r>
              <a:rPr kumimoji="0" lang="en-US" sz="4000" b="1" i="0" u="none" strike="noStrike" kern="1200" cap="none" spc="0" normalizeH="0" baseline="0" noProof="0" dirty="0">
                <a:ln>
                  <a:noFill/>
                </a:ln>
                <a:solidFill>
                  <a:srgbClr val="092D6C">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en-US" b="0" i="0" u="none" strike="noStrike" kern="1200" cap="none" spc="0" normalizeH="0" baseline="0" noProof="0" dirty="0">
              <a:ln>
                <a:noFill/>
              </a:ln>
              <a:solidFill>
                <a:srgbClr val="092D6C">
                  <a:lumMod val="5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795131" y="1232453"/>
            <a:ext cx="10296939" cy="1043608"/>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i="1" dirty="0">
                <a:solidFill>
                  <a:schemeClr val="tx1"/>
                </a:solidFill>
                <a:latin typeface="Cambria" panose="02040503050406030204" pitchFamily="18" charset="0"/>
                <a:ea typeface="Cambria" panose="02040503050406030204" pitchFamily="18" charset="0"/>
              </a:rPr>
              <a:t>Cô bé Lọ Lem </a:t>
            </a:r>
            <a:r>
              <a:rPr lang="vi-VN" sz="3200" dirty="0">
                <a:solidFill>
                  <a:schemeClr val="tx1"/>
                </a:solidFill>
                <a:latin typeface="Cambria" panose="02040503050406030204" pitchFamily="18" charset="0"/>
                <a:ea typeface="Cambria" panose="02040503050406030204" pitchFamily="18" charset="0"/>
              </a:rPr>
              <a:t>là câu chuyện cổ tích nổi tiếng mà trẻ em trên khắp thế giới đều đã từng được nghe kể.</a:t>
            </a:r>
            <a:endParaRPr lang="en-US" sz="3200" dirty="0">
              <a:solidFill>
                <a:schemeClr val="tx1"/>
              </a:solidFill>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BDD9F04F-F921-571B-2B69-52BD4989C671}"/>
              </a:ext>
            </a:extLst>
          </p:cNvPr>
          <p:cNvSpPr/>
          <p:nvPr/>
        </p:nvSpPr>
        <p:spPr>
          <a:xfrm>
            <a:off x="725557" y="2594113"/>
            <a:ext cx="10296939" cy="142129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Cambria" panose="02040503050406030204" pitchFamily="18" charset="0"/>
                <a:ea typeface="Cambria" panose="02040503050406030204" pitchFamily="18" charset="0"/>
              </a:rPr>
              <a:t>Em được mẹ tặng cuốn sách có nhan đề </a:t>
            </a:r>
            <a:r>
              <a:rPr lang="vi-VN" sz="3200" i="1" dirty="0">
                <a:solidFill>
                  <a:schemeClr val="tx1"/>
                </a:solidFill>
                <a:latin typeface="Cambria" panose="02040503050406030204" pitchFamily="18" charset="0"/>
                <a:ea typeface="Cambria" panose="02040503050406030204" pitchFamily="18" charset="0"/>
              </a:rPr>
              <a:t>108 truyện cổ tích hay nhất thế giới</a:t>
            </a:r>
            <a:r>
              <a:rPr lang="vi-VN" sz="3200" dirty="0">
                <a:solidFill>
                  <a:schemeClr val="tx1"/>
                </a:solidFill>
                <a:latin typeface="Cambria" panose="02040503050406030204" pitchFamily="18" charset="0"/>
                <a:ea typeface="Cambria" panose="02040503050406030204" pitchFamily="18" charset="0"/>
              </a:rPr>
              <a:t>. Đọc cuốn sách, em thấy thú vị nhất là câu chuyện </a:t>
            </a:r>
            <a:r>
              <a:rPr lang="vi-VN" sz="3200" i="1" dirty="0">
                <a:solidFill>
                  <a:schemeClr val="tx1"/>
                </a:solidFill>
                <a:latin typeface="Cambria" panose="02040503050406030204" pitchFamily="18" charset="0"/>
                <a:ea typeface="Cambria" panose="02040503050406030204" pitchFamily="18" charset="0"/>
              </a:rPr>
              <a:t>Cô bé Lọ Lem</a:t>
            </a:r>
            <a:r>
              <a:rPr lang="vi-VN" sz="3200" dirty="0">
                <a:solidFill>
                  <a:schemeClr val="tx1"/>
                </a:solidFill>
                <a:latin typeface="Cambria" panose="02040503050406030204" pitchFamily="18" charset="0"/>
                <a:ea typeface="Cambria" panose="02040503050406030204" pitchFamily="18" charset="0"/>
              </a:rPr>
              <a:t>.</a:t>
            </a:r>
          </a:p>
        </p:txBody>
      </p:sp>
      <p:sp>
        <p:nvSpPr>
          <p:cNvPr id="7" name="Rectangle: Rounded Corners 6">
            <a:extLst>
              <a:ext uri="{FF2B5EF4-FFF2-40B4-BE49-F238E27FC236}">
                <a16:creationId xmlns:a16="http://schemas.microsoft.com/office/drawing/2014/main" id="{B90472EF-D198-DB6C-5071-A140D3A848B8}"/>
              </a:ext>
            </a:extLst>
          </p:cNvPr>
          <p:cNvSpPr/>
          <p:nvPr/>
        </p:nvSpPr>
        <p:spPr>
          <a:xfrm>
            <a:off x="735497" y="4363279"/>
            <a:ext cx="10296939" cy="1918252"/>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Cambria" panose="02040503050406030204" pitchFamily="18" charset="0"/>
                <a:ea typeface="Cambria" panose="02040503050406030204" pitchFamily="18" charset="0"/>
              </a:rPr>
              <a:t>Tối nào cũng vậy, bằng giọng ấm áp, bà lại kể cho em nghe một câu chuyện cổ tích từ ngày xửa ngày xưa. Trong những câu chuyện bà kể, em nhớ mãi câu chuyện </a:t>
            </a:r>
            <a:r>
              <a:rPr lang="vi-VN" sz="3200" i="1" dirty="0">
                <a:solidFill>
                  <a:schemeClr val="tx1"/>
                </a:solidFill>
                <a:latin typeface="Cambria" panose="02040503050406030204" pitchFamily="18" charset="0"/>
                <a:ea typeface="Cambria" panose="02040503050406030204" pitchFamily="18" charset="0"/>
              </a:rPr>
              <a:t>Cô bé Lọ Lem </a:t>
            </a:r>
            <a:r>
              <a:rPr lang="vi-VN" sz="3200" dirty="0">
                <a:solidFill>
                  <a:schemeClr val="tx1"/>
                </a:solidFill>
                <a:latin typeface="Cambria" panose="02040503050406030204" pitchFamily="18" charset="0"/>
                <a:ea typeface="Cambria" panose="02040503050406030204" pitchFamily="18" charset="0"/>
              </a:rPr>
              <a:t>với bao nhiêu phép biến hoá nhiệm màu.</a:t>
            </a:r>
          </a:p>
        </p:txBody>
      </p:sp>
    </p:spTree>
    <p:extLst>
      <p:ext uri="{BB962C8B-B14F-4D97-AF65-F5344CB8AC3E}">
        <p14:creationId xmlns:p14="http://schemas.microsoft.com/office/powerpoint/2010/main" val="36093081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xmln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5" name="Picture 4" descr="Calendar&#10;&#10;Description automatically generated">
            <a:extLst>
              <a:ext uri="{FF2B5EF4-FFF2-40B4-BE49-F238E27FC236}">
                <a16:creationId xmlns:a16="http://schemas.microsoft.com/office/drawing/2014/main" id="{1DCA408B-7874-5685-F439-01EF6FEB4A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322" y="1143482"/>
            <a:ext cx="5714518" cy="5714518"/>
          </a:xfrm>
          <a:prstGeom prst="rect">
            <a:avLst/>
          </a:prstGeom>
        </p:spPr>
      </p:pic>
      <p:pic>
        <p:nvPicPr>
          <p:cNvPr id="8" name="图片 1">
            <a:extLst>
              <a:ext uri="{FF2B5EF4-FFF2-40B4-BE49-F238E27FC236}">
                <a16:creationId xmlns:a16="http://schemas.microsoft.com/office/drawing/2014/main" id="{58FE0148-21A4-375D-2B06-8FAF2A97B0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0314" y="3811256"/>
            <a:ext cx="660994" cy="673642"/>
          </a:xfrm>
          <a:prstGeom prst="rect">
            <a:avLst/>
          </a:prstGeom>
        </p:spPr>
      </p:pic>
      <p:sp>
        <p:nvSpPr>
          <p:cNvPr id="10" name="文本框 14">
            <a:extLst>
              <a:ext uri="{FF2B5EF4-FFF2-40B4-BE49-F238E27FC236}">
                <a16:creationId xmlns:a16="http://schemas.microsoft.com/office/drawing/2014/main" id="{0D93FD92-7A94-5335-CBF7-7AC1EC2FDD9E}"/>
              </a:ext>
            </a:extLst>
          </p:cNvPr>
          <p:cNvSpPr txBox="1"/>
          <p:nvPr/>
        </p:nvSpPr>
        <p:spPr>
          <a:xfrm>
            <a:off x="6648612" y="3773301"/>
            <a:ext cx="4490682" cy="1077218"/>
          </a:xfrm>
          <a:prstGeom prst="rect">
            <a:avLst/>
          </a:prstGeom>
          <a:noFill/>
        </p:spPr>
        <p:txBody>
          <a:bodyPr wrap="square" rtlCol="0">
            <a:spAutoFit/>
          </a:bodyPr>
          <a:lstStyle/>
          <a:p>
            <a:pPr lvl="0" algn="just">
              <a:defRPr/>
            </a:pPr>
            <a:r>
              <a:rPr lang="en-029" sz="3200" dirty="0" err="1">
                <a:solidFill>
                  <a:prstClr val="black"/>
                </a:solidFill>
                <a:latin typeface="Calibri" panose="020F0502020204030204"/>
                <a:cs typeface="Calibri" panose="020F0502020204030204" pitchFamily="34" charset="0"/>
              </a:rPr>
              <a:t>Trao</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đổi</a:t>
            </a:r>
            <a:r>
              <a:rPr lang="en-029" sz="3200" dirty="0">
                <a:solidFill>
                  <a:prstClr val="black"/>
                </a:solidFill>
                <a:latin typeface="Calibri" panose="020F0502020204030204"/>
                <a:cs typeface="Calibri" panose="020F0502020204030204" pitchFamily="34" charset="0"/>
              </a:rPr>
              <a:t> ý </a:t>
            </a:r>
            <a:r>
              <a:rPr lang="en-029" sz="3200" dirty="0" err="1">
                <a:solidFill>
                  <a:prstClr val="black"/>
                </a:solidFill>
                <a:latin typeface="Calibri" panose="020F0502020204030204"/>
                <a:cs typeface="Calibri" panose="020F0502020204030204" pitchFamily="34" charset="0"/>
              </a:rPr>
              <a:t>kiến</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để</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thống</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nhất</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đáp</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án</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sp>
        <p:nvSpPr>
          <p:cNvPr id="13" name="TextBox 12">
            <a:extLst>
              <a:ext uri="{FF2B5EF4-FFF2-40B4-BE49-F238E27FC236}">
                <a16:creationId xmlns:a16="http://schemas.microsoft.com/office/drawing/2014/main" id="{27C041C6-D169-E81C-30D6-A9221E8DB75D}"/>
              </a:ext>
            </a:extLst>
          </p:cNvPr>
          <p:cNvSpPr txBox="1"/>
          <p:nvPr/>
        </p:nvSpPr>
        <p:spPr>
          <a:xfrm>
            <a:off x="6617025" y="4877552"/>
            <a:ext cx="448741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Chia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sẻ</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kết</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quả</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trước</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lớp</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4" name="图片 1">
            <a:extLst>
              <a:ext uri="{FF2B5EF4-FFF2-40B4-BE49-F238E27FC236}">
                <a16:creationId xmlns:a16="http://schemas.microsoft.com/office/drawing/2014/main" id="{297682F6-76E2-0B61-D7C9-993F64DF96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3945" y="4802638"/>
            <a:ext cx="660994" cy="673642"/>
          </a:xfrm>
          <a:prstGeom prst="rect">
            <a:avLst/>
          </a:prstGeom>
        </p:spPr>
      </p:pic>
      <p:pic>
        <p:nvPicPr>
          <p:cNvPr id="15" name="Picture 14">
            <a:extLst>
              <a:ext uri="{FF2B5EF4-FFF2-40B4-BE49-F238E27FC236}">
                <a16:creationId xmlns:a16="http://schemas.microsoft.com/office/drawing/2014/main" id="{7B8135C6-66FA-339B-CF74-DD2319C64670}"/>
              </a:ext>
            </a:extLst>
          </p:cNvPr>
          <p:cNvPicPr>
            <a:picLocks noChangeAspect="1"/>
          </p:cNvPicPr>
          <p:nvPr/>
        </p:nvPicPr>
        <p:blipFill>
          <a:blip r:embed="rId4"/>
          <a:stretch>
            <a:fillRect/>
          </a:stretch>
        </p:blipFill>
        <p:spPr>
          <a:xfrm>
            <a:off x="1367259" y="853749"/>
            <a:ext cx="3456732" cy="1664352"/>
          </a:xfrm>
          <a:prstGeom prst="rect">
            <a:avLst/>
          </a:prstGeom>
        </p:spPr>
      </p:pic>
      <p:pic>
        <p:nvPicPr>
          <p:cNvPr id="16" name="Picture 15">
            <a:extLst>
              <a:ext uri="{FF2B5EF4-FFF2-40B4-BE49-F238E27FC236}">
                <a16:creationId xmlns:a16="http://schemas.microsoft.com/office/drawing/2014/main" id="{9E9670EB-61D2-68BE-6553-D740E19C6853}"/>
              </a:ext>
            </a:extLst>
          </p:cNvPr>
          <p:cNvPicPr>
            <a:picLocks noChangeAspect="1"/>
          </p:cNvPicPr>
          <p:nvPr/>
        </p:nvPicPr>
        <p:blipFill>
          <a:blip r:embed="rId5"/>
          <a:stretch>
            <a:fillRect/>
          </a:stretch>
        </p:blipFill>
        <p:spPr>
          <a:xfrm>
            <a:off x="5307496" y="629130"/>
            <a:ext cx="6104806" cy="3128228"/>
          </a:xfrm>
          <a:prstGeom prst="rect">
            <a:avLst/>
          </a:prstGeom>
        </p:spPr>
      </p:pic>
    </p:spTree>
    <p:extLst>
      <p:ext uri="{BB962C8B-B14F-4D97-AF65-F5344CB8AC3E}">
        <p14:creationId xmlns:p14="http://schemas.microsoft.com/office/powerpoint/2010/main" val="32220841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fltVal val="0"/>
                                          </p:val>
                                        </p:tav>
                                        <p:tav tm="100000">
                                          <p:val>
                                            <p:strVal val="#ppt_w"/>
                                          </p:val>
                                        </p:tav>
                                      </p:tavLst>
                                    </p:anim>
                                    <p:anim calcmode="lin" valueType="num">
                                      <p:cBhvr>
                                        <p:cTn id="15" dur="1000" fill="hold"/>
                                        <p:tgtEl>
                                          <p:spTgt spid="8"/>
                                        </p:tgtEl>
                                        <p:attrNameLst>
                                          <p:attrName>ppt_h</p:attrName>
                                        </p:attrNameLst>
                                      </p:cBhvr>
                                      <p:tavLst>
                                        <p:tav tm="0">
                                          <p:val>
                                            <p:fltVal val="0"/>
                                          </p:val>
                                        </p:tav>
                                        <p:tav tm="100000">
                                          <p:val>
                                            <p:strVal val="#ppt_h"/>
                                          </p:val>
                                        </p:tav>
                                      </p:tavLst>
                                    </p:anim>
                                    <p:anim calcmode="lin" valueType="num">
                                      <p:cBhvr>
                                        <p:cTn id="16" dur="1000" fill="hold"/>
                                        <p:tgtEl>
                                          <p:spTgt spid="8"/>
                                        </p:tgtEl>
                                        <p:attrNameLst>
                                          <p:attrName>style.rotation</p:attrName>
                                        </p:attrNameLst>
                                      </p:cBhvr>
                                      <p:tavLst>
                                        <p:tav tm="0">
                                          <p:val>
                                            <p:fltVal val="90"/>
                                          </p:val>
                                        </p:tav>
                                        <p:tav tm="100000">
                                          <p:val>
                                            <p:fltVal val="0"/>
                                          </p:val>
                                        </p:tav>
                                      </p:tavLst>
                                    </p:anim>
                                    <p:animEffect transition="in" filter="fade">
                                      <p:cBhvr>
                                        <p:cTn id="17" dur="10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fltVal val="0"/>
                                          </p:val>
                                        </p:tav>
                                        <p:tav tm="100000">
                                          <p:val>
                                            <p:strVal val="#ppt_w"/>
                                          </p:val>
                                        </p:tav>
                                      </p:tavLst>
                                    </p:anim>
                                    <p:anim calcmode="lin" valueType="num">
                                      <p:cBhvr>
                                        <p:cTn id="26" dur="1000" fill="hold"/>
                                        <p:tgtEl>
                                          <p:spTgt spid="14"/>
                                        </p:tgtEl>
                                        <p:attrNameLst>
                                          <p:attrName>ppt_h</p:attrName>
                                        </p:attrNameLst>
                                      </p:cBhvr>
                                      <p:tavLst>
                                        <p:tav tm="0">
                                          <p:val>
                                            <p:fltVal val="0"/>
                                          </p:val>
                                        </p:tav>
                                        <p:tav tm="100000">
                                          <p:val>
                                            <p:strVal val="#ppt_h"/>
                                          </p:val>
                                        </p:tav>
                                      </p:tavLst>
                                    </p:anim>
                                    <p:anim calcmode="lin" valueType="num">
                                      <p:cBhvr>
                                        <p:cTn id="27" dur="1000" fill="hold"/>
                                        <p:tgtEl>
                                          <p:spTgt spid="14"/>
                                        </p:tgtEl>
                                        <p:attrNameLst>
                                          <p:attrName>style.rotation</p:attrName>
                                        </p:attrNameLst>
                                      </p:cBhvr>
                                      <p:tavLst>
                                        <p:tav tm="0">
                                          <p:val>
                                            <p:fltVal val="90"/>
                                          </p:val>
                                        </p:tav>
                                        <p:tav tm="100000">
                                          <p:val>
                                            <p:fltVal val="0"/>
                                          </p:val>
                                        </p:tav>
                                      </p:tavLst>
                                    </p:anim>
                                    <p:animEffect transition="in" filter="fade">
                                      <p:cBhvr>
                                        <p:cTn id="28" dur="1000"/>
                                        <p:tgtEl>
                                          <p:spTgt spid="14"/>
                                        </p:tgtEl>
                                      </p:cBhvr>
                                    </p:animEffect>
                                  </p:childTnLst>
                                </p:cTn>
                              </p:par>
                            </p:childTnLst>
                          </p:cTn>
                        </p:par>
                        <p:par>
                          <p:cTn id="29" fill="hold">
                            <p:stCondLst>
                              <p:cond delay="1000"/>
                            </p:stCondLst>
                            <p:childTnLst>
                              <p:par>
                                <p:cTn id="30" presetID="14" presetClass="entr" presetSubtype="10"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randombar(horizontal)">
                                      <p:cBhvr>
                                        <p:cTn id="32"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xmln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795131" y="258417"/>
            <a:ext cx="5078896" cy="1858618"/>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Cô bé Lọ Lem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là câu chuyện cổ tích nổi tiếng mà trẻ em trên khắp thế giới đều đã từng được nghe kể.</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11" name="Group 10">
            <a:extLst>
              <a:ext uri="{FF2B5EF4-FFF2-40B4-BE49-F238E27FC236}">
                <a16:creationId xmlns:a16="http://schemas.microsoft.com/office/drawing/2014/main" id="{E995EA45-5482-CB7E-EF6E-F03A22C7AEDD}"/>
              </a:ext>
            </a:extLst>
          </p:cNvPr>
          <p:cNvGrpSpPr/>
          <p:nvPr/>
        </p:nvGrpSpPr>
        <p:grpSpPr>
          <a:xfrm>
            <a:off x="1023730" y="4450825"/>
            <a:ext cx="3845321" cy="2244702"/>
            <a:chOff x="-68838" y="2658367"/>
            <a:chExt cx="3483430" cy="2244702"/>
          </a:xfrm>
        </p:grpSpPr>
        <p:pic>
          <p:nvPicPr>
            <p:cNvPr id="12" name="PA_图片 6">
              <a:extLst>
                <a:ext uri="{FF2B5EF4-FFF2-40B4-BE49-F238E27FC236}">
                  <a16:creationId xmlns:a16="http://schemas.microsoft.com/office/drawing/2014/main" id="{0712716E-A1F3-C2B7-7232-CC42E0414998}"/>
                </a:ext>
              </a:extLst>
            </p:cNvPr>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a:extLst>
                <a:ext uri="{FF2B5EF4-FFF2-40B4-BE49-F238E27FC236}">
                  <a16:creationId xmlns:a16="http://schemas.microsoft.com/office/drawing/2014/main" id="{7F5BF4F4-65B4-957D-5B0D-7B34D347893F}"/>
                </a:ext>
              </a:extLst>
            </p:cNvPr>
            <p:cNvSpPr/>
            <p:nvPr/>
          </p:nvSpPr>
          <p:spPr>
            <a:xfrm>
              <a:off x="536675" y="3094376"/>
              <a:ext cx="2272404" cy="1167371"/>
            </a:xfrm>
            <a:prstGeom prst="rect">
              <a:avLst/>
            </a:prstGeom>
          </p:spPr>
          <p:txBody>
            <a:bodyPr wrap="square">
              <a:spAutoFit/>
            </a:bodyPr>
            <a:lstStyle/>
            <a:p>
              <a:pPr algn="ctr">
                <a:lnSpc>
                  <a:spcPct val="130000"/>
                </a:lnSpc>
              </a:pPr>
              <a:r>
                <a:rPr lang="en-US" altLang="zh-CN" sz="2800" b="1" dirty="0" err="1">
                  <a:solidFill>
                    <a:srgbClr val="F1594D"/>
                  </a:solidFill>
                  <a:latin typeface="Cambria" panose="02040503050406030204" pitchFamily="18" charset="0"/>
                  <a:ea typeface="Cambria" panose="02040503050406030204" pitchFamily="18" charset="0"/>
                  <a:cs typeface="Calibri" panose="020F0502020204030204" pitchFamily="34" charset="0"/>
                </a:rPr>
                <a:t>Mở</a:t>
              </a:r>
              <a:r>
                <a:rPr lang="en-US" altLang="zh-CN" sz="2800" b="1" dirty="0">
                  <a:solidFill>
                    <a:srgbClr val="F1594D"/>
                  </a:solidFill>
                  <a:latin typeface="Cambria" panose="02040503050406030204" pitchFamily="18" charset="0"/>
                  <a:ea typeface="Cambria" panose="02040503050406030204" pitchFamily="18" charset="0"/>
                  <a:cs typeface="Calibri" panose="020F0502020204030204" pitchFamily="34" charset="0"/>
                </a:rPr>
                <a:t> </a:t>
              </a:r>
              <a:r>
                <a:rPr lang="en-US" altLang="zh-CN" sz="2800" b="1" dirty="0" err="1">
                  <a:solidFill>
                    <a:srgbClr val="F1594D"/>
                  </a:solidFill>
                  <a:latin typeface="Cambria" panose="02040503050406030204" pitchFamily="18" charset="0"/>
                  <a:ea typeface="Cambria" panose="02040503050406030204" pitchFamily="18" charset="0"/>
                  <a:cs typeface="Calibri" panose="020F0502020204030204" pitchFamily="34" charset="0"/>
                </a:rPr>
                <a:t>bài</a:t>
              </a:r>
              <a:r>
                <a:rPr lang="en-US" altLang="zh-CN" sz="2800" b="1" dirty="0">
                  <a:solidFill>
                    <a:srgbClr val="F1594D"/>
                  </a:solidFill>
                  <a:latin typeface="Cambria" panose="02040503050406030204" pitchFamily="18" charset="0"/>
                  <a:ea typeface="Cambria" panose="02040503050406030204" pitchFamily="18" charset="0"/>
                  <a:cs typeface="Calibri" panose="020F0502020204030204" pitchFamily="34" charset="0"/>
                </a:rPr>
                <a:t> </a:t>
              </a:r>
              <a:r>
                <a:rPr lang="en-US" altLang="zh-CN" sz="2800" b="1" dirty="0" err="1">
                  <a:solidFill>
                    <a:srgbClr val="F1594D"/>
                  </a:solidFill>
                  <a:latin typeface="Cambria" panose="02040503050406030204" pitchFamily="18" charset="0"/>
                  <a:ea typeface="Cambria" panose="02040503050406030204" pitchFamily="18" charset="0"/>
                  <a:cs typeface="Calibri" panose="020F0502020204030204" pitchFamily="34" charset="0"/>
                </a:rPr>
                <a:t>trực</a:t>
              </a:r>
              <a:r>
                <a:rPr lang="en-US" altLang="zh-CN" sz="2800" b="1" dirty="0">
                  <a:solidFill>
                    <a:srgbClr val="F1594D"/>
                  </a:solidFill>
                  <a:latin typeface="Cambria" panose="02040503050406030204" pitchFamily="18" charset="0"/>
                  <a:ea typeface="Cambria" panose="02040503050406030204" pitchFamily="18" charset="0"/>
                  <a:cs typeface="Calibri" panose="020F0502020204030204" pitchFamily="34" charset="0"/>
                </a:rPr>
                <a:t> </a:t>
              </a:r>
              <a:r>
                <a:rPr lang="en-US" altLang="zh-CN" sz="2800" b="1" dirty="0" err="1">
                  <a:solidFill>
                    <a:srgbClr val="F1594D"/>
                  </a:solidFill>
                  <a:latin typeface="Cambria" panose="02040503050406030204" pitchFamily="18" charset="0"/>
                  <a:ea typeface="Cambria" panose="02040503050406030204" pitchFamily="18" charset="0"/>
                  <a:cs typeface="Calibri" panose="020F0502020204030204" pitchFamily="34" charset="0"/>
                </a:rPr>
                <a:t>tiếp</a:t>
              </a:r>
              <a:endParaRPr lang="en-US" altLang="zh-CN" dirty="0">
                <a:solidFill>
                  <a:srgbClr val="F1594D"/>
                </a:solidFill>
                <a:latin typeface="Cambria" panose="02040503050406030204" pitchFamily="18" charset="0"/>
                <a:ea typeface="Cambria" panose="02040503050406030204" pitchFamily="18" charset="0"/>
                <a:cs typeface="Calibri" panose="020F0502020204030204" pitchFamily="34" charset="0"/>
              </a:endParaRPr>
            </a:p>
          </p:txBody>
        </p:sp>
      </p:grpSp>
      <p:sp>
        <p:nvSpPr>
          <p:cNvPr id="14" name="淘宝网Chenying0907出品 5">
            <a:extLst>
              <a:ext uri="{FF2B5EF4-FFF2-40B4-BE49-F238E27FC236}">
                <a16:creationId xmlns:a16="http://schemas.microsoft.com/office/drawing/2014/main" id="{1261419A-0658-64FA-8474-9C7ECE81FA33}"/>
              </a:ext>
            </a:extLst>
          </p:cNvPr>
          <p:cNvSpPr>
            <a:spLocks noEditPoints="1"/>
          </p:cNvSpPr>
          <p:nvPr/>
        </p:nvSpPr>
        <p:spPr bwMode="auto">
          <a:xfrm rot="5400000">
            <a:off x="2696594" y="226311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endParaRPr lang="zh-CN" altLang="en-US" sz="1600">
              <a:latin typeface="Cambria" panose="02040503050406030204" pitchFamily="18" charset="0"/>
              <a:cs typeface="Calibri" panose="020F0502020204030204" pitchFamily="34" charset="0"/>
              <a:sym typeface="+mn-lt"/>
            </a:endParaRPr>
          </a:p>
        </p:txBody>
      </p:sp>
      <p:sp>
        <p:nvSpPr>
          <p:cNvPr id="16" name="Rounded Rectangle 25">
            <a:extLst>
              <a:ext uri="{FF2B5EF4-FFF2-40B4-BE49-F238E27FC236}">
                <a16:creationId xmlns:a16="http://schemas.microsoft.com/office/drawing/2014/main" id="{F44867A6-E375-9FAA-BCEB-D0D20D434B0B}"/>
              </a:ext>
            </a:extLst>
          </p:cNvPr>
          <p:cNvSpPr/>
          <p:nvPr/>
        </p:nvSpPr>
        <p:spPr>
          <a:xfrm>
            <a:off x="1069648" y="2989583"/>
            <a:ext cx="3873501" cy="1304121"/>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r>
              <a:rPr lang="en-US" sz="3600" dirty="0" err="1">
                <a:solidFill>
                  <a:srgbClr val="FF0000"/>
                </a:solidFill>
                <a:latin typeface="Cambria" panose="02040503050406030204" pitchFamily="18" charset="0"/>
                <a:ea typeface="Cambria" panose="02040503050406030204" pitchFamily="18" charset="0"/>
                <a:cs typeface="Calibri" panose="020F0502020204030204" pitchFamily="34" charset="0"/>
              </a:rPr>
              <a:t>Giới</a:t>
            </a:r>
            <a:r>
              <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FF0000"/>
                </a:solidFill>
                <a:latin typeface="Cambria" panose="02040503050406030204" pitchFamily="18" charset="0"/>
                <a:ea typeface="Cambria" panose="02040503050406030204" pitchFamily="18" charset="0"/>
                <a:cs typeface="Calibri" panose="020F0502020204030204" pitchFamily="34" charset="0"/>
              </a:rPr>
              <a:t>thiệu</a:t>
            </a:r>
            <a:r>
              <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FF0000"/>
                </a:solidFill>
                <a:latin typeface="Cambria" panose="02040503050406030204" pitchFamily="18" charset="0"/>
                <a:ea typeface="Cambria" panose="02040503050406030204" pitchFamily="18" charset="0"/>
                <a:cs typeface="Calibri" panose="020F0502020204030204" pitchFamily="34" charset="0"/>
              </a:rPr>
              <a:t>ngay</a:t>
            </a:r>
            <a:r>
              <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FF0000"/>
                </a:solidFill>
                <a:latin typeface="Cambria" panose="02040503050406030204" pitchFamily="18" charset="0"/>
                <a:ea typeface="Cambria" panose="02040503050406030204" pitchFamily="18" charset="0"/>
                <a:cs typeface="Calibri" panose="020F0502020204030204" pitchFamily="34" charset="0"/>
              </a:rPr>
              <a:t>câu</a:t>
            </a:r>
            <a:r>
              <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FF0000"/>
                </a:solidFill>
                <a:latin typeface="Cambria" panose="02040503050406030204" pitchFamily="18" charset="0"/>
                <a:ea typeface="Cambria" panose="02040503050406030204" pitchFamily="18" charset="0"/>
                <a:cs typeface="Calibri" panose="020F0502020204030204" pitchFamily="34" charset="0"/>
              </a:rPr>
              <a:t>chuyện</a:t>
            </a:r>
            <a:endPar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24" name="Rectangle: Rounded Corners 23">
            <a:extLst>
              <a:ext uri="{FF2B5EF4-FFF2-40B4-BE49-F238E27FC236}">
                <a16:creationId xmlns:a16="http://schemas.microsoft.com/office/drawing/2014/main" id="{630F791C-2D71-6B4B-E53C-E8D383529B42}"/>
              </a:ext>
            </a:extLst>
          </p:cNvPr>
          <p:cNvSpPr/>
          <p:nvPr/>
        </p:nvSpPr>
        <p:spPr>
          <a:xfrm>
            <a:off x="6440557" y="168964"/>
            <a:ext cx="5078896" cy="2226365"/>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prstClr val="black"/>
                </a:solidFill>
                <a:latin typeface="Cambria" panose="02040503050406030204" pitchFamily="18" charset="0"/>
                <a:ea typeface="Cambria" panose="02040503050406030204" pitchFamily="18" charset="0"/>
              </a:rPr>
              <a:t>Em được mẹ tặng cuốn sách có nhan đề </a:t>
            </a:r>
            <a:r>
              <a:rPr lang="vi-VN" sz="2800" i="1" dirty="0">
                <a:solidFill>
                  <a:prstClr val="black"/>
                </a:solidFill>
                <a:latin typeface="Cambria" panose="02040503050406030204" pitchFamily="18" charset="0"/>
                <a:ea typeface="Cambria" panose="02040503050406030204" pitchFamily="18" charset="0"/>
              </a:rPr>
              <a:t>108 truyện cổ tích hay nhất thế giới</a:t>
            </a:r>
            <a:r>
              <a:rPr lang="vi-VN" sz="2800" dirty="0">
                <a:solidFill>
                  <a:prstClr val="black"/>
                </a:solidFill>
                <a:latin typeface="Cambria" panose="02040503050406030204" pitchFamily="18" charset="0"/>
                <a:ea typeface="Cambria" panose="02040503050406030204" pitchFamily="18" charset="0"/>
              </a:rPr>
              <a:t>. Đọc cuốn sách, em thấy thú vị nhất là câu chuyện </a:t>
            </a:r>
            <a:r>
              <a:rPr lang="vi-VN" sz="2800" i="1" dirty="0">
                <a:solidFill>
                  <a:prstClr val="black"/>
                </a:solidFill>
                <a:latin typeface="Cambria" panose="02040503050406030204" pitchFamily="18" charset="0"/>
                <a:ea typeface="Cambria" panose="02040503050406030204" pitchFamily="18" charset="0"/>
              </a:rPr>
              <a:t>Cô bé Lọ Lem</a:t>
            </a:r>
            <a:r>
              <a:rPr lang="vi-VN" sz="2800" dirty="0">
                <a:solidFill>
                  <a:prstClr val="black"/>
                </a:solidFill>
                <a:latin typeface="Cambria" panose="02040503050406030204" pitchFamily="18" charset="0"/>
                <a:ea typeface="Cambria" panose="02040503050406030204" pitchFamily="18" charset="0"/>
              </a:rPr>
              <a:t>.</a:t>
            </a:r>
          </a:p>
        </p:txBody>
      </p:sp>
      <p:grpSp>
        <p:nvGrpSpPr>
          <p:cNvPr id="25" name="Group 24">
            <a:extLst>
              <a:ext uri="{FF2B5EF4-FFF2-40B4-BE49-F238E27FC236}">
                <a16:creationId xmlns:a16="http://schemas.microsoft.com/office/drawing/2014/main" id="{A866E054-0EE5-7AF8-0FBD-6FED1DC28035}"/>
              </a:ext>
            </a:extLst>
          </p:cNvPr>
          <p:cNvGrpSpPr/>
          <p:nvPr/>
        </p:nvGrpSpPr>
        <p:grpSpPr>
          <a:xfrm>
            <a:off x="7295321" y="4788756"/>
            <a:ext cx="3845321" cy="2244702"/>
            <a:chOff x="-68838" y="2658367"/>
            <a:chExt cx="3483430" cy="2244702"/>
          </a:xfrm>
        </p:grpSpPr>
        <p:pic>
          <p:nvPicPr>
            <p:cNvPr id="26" name="PA_图片 6">
              <a:extLst>
                <a:ext uri="{FF2B5EF4-FFF2-40B4-BE49-F238E27FC236}">
                  <a16:creationId xmlns:a16="http://schemas.microsoft.com/office/drawing/2014/main" id="{DC593A05-1965-3A43-ED23-37A46B68A4F4}"/>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27" name="原创设计师QQ：178119980 喵小姐">
              <a:extLst>
                <a:ext uri="{FF2B5EF4-FFF2-40B4-BE49-F238E27FC236}">
                  <a16:creationId xmlns:a16="http://schemas.microsoft.com/office/drawing/2014/main" id="{CA24525D-AD8D-E6E8-D0C4-0969BEAF8F66}"/>
                </a:ext>
              </a:extLst>
            </p:cNvPr>
            <p:cNvSpPr/>
            <p:nvPr/>
          </p:nvSpPr>
          <p:spPr>
            <a:xfrm>
              <a:off x="759508" y="3094376"/>
              <a:ext cx="1890786" cy="1321003"/>
            </a:xfrm>
            <a:prstGeom prst="rect">
              <a:avLst/>
            </a:prstGeom>
          </p:spPr>
          <p:txBody>
            <a:bodyPr wrap="square">
              <a:spAutoFit/>
            </a:bodyPr>
            <a:lstStyle/>
            <a:p>
              <a:pPr algn="ctr">
                <a:lnSpc>
                  <a:spcPct val="130000"/>
                </a:lnSpc>
              </a:pPr>
              <a:r>
                <a:rPr lang="en-US" altLang="zh-CN" sz="3200" b="1" dirty="0" err="1">
                  <a:solidFill>
                    <a:srgbClr val="F1594D"/>
                  </a:solidFill>
                  <a:latin typeface="Cambria" panose="02040503050406030204" pitchFamily="18" charset="0"/>
                  <a:ea typeface="Cambria" panose="02040503050406030204" pitchFamily="18" charset="0"/>
                  <a:cs typeface="Calibri" panose="020F0502020204030204" pitchFamily="34" charset="0"/>
                </a:rPr>
                <a:t>Mở</a:t>
              </a:r>
              <a:r>
                <a:rPr lang="en-US" altLang="zh-CN" sz="3200" b="1" dirty="0">
                  <a:solidFill>
                    <a:srgbClr val="F1594D"/>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rgbClr val="F1594D"/>
                  </a:solidFill>
                  <a:latin typeface="Cambria" panose="02040503050406030204" pitchFamily="18" charset="0"/>
                  <a:ea typeface="Cambria" panose="02040503050406030204" pitchFamily="18" charset="0"/>
                  <a:cs typeface="Calibri" panose="020F0502020204030204" pitchFamily="34" charset="0"/>
                </a:rPr>
                <a:t>bài</a:t>
              </a:r>
              <a:r>
                <a:rPr lang="en-US" altLang="zh-CN" sz="3200" b="1" dirty="0">
                  <a:solidFill>
                    <a:srgbClr val="F1594D"/>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rgbClr val="F1594D"/>
                  </a:solidFill>
                  <a:latin typeface="Cambria" panose="02040503050406030204" pitchFamily="18" charset="0"/>
                  <a:ea typeface="Cambria" panose="02040503050406030204" pitchFamily="18" charset="0"/>
                  <a:cs typeface="Calibri" panose="020F0502020204030204" pitchFamily="34" charset="0"/>
                </a:rPr>
                <a:t>gián</a:t>
              </a:r>
              <a:r>
                <a:rPr lang="en-US" altLang="zh-CN" sz="3200" b="1" dirty="0">
                  <a:solidFill>
                    <a:srgbClr val="F1594D"/>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rgbClr val="F1594D"/>
                  </a:solidFill>
                  <a:latin typeface="Cambria" panose="02040503050406030204" pitchFamily="18" charset="0"/>
                  <a:ea typeface="Cambria" panose="02040503050406030204" pitchFamily="18" charset="0"/>
                  <a:cs typeface="Calibri" panose="020F0502020204030204" pitchFamily="34" charset="0"/>
                </a:rPr>
                <a:t>tiếp</a:t>
              </a:r>
              <a:endParaRPr lang="en-US" altLang="zh-CN" sz="2000" dirty="0">
                <a:solidFill>
                  <a:srgbClr val="F1594D"/>
                </a:solidFill>
                <a:latin typeface="Cambria" panose="02040503050406030204" pitchFamily="18" charset="0"/>
                <a:ea typeface="Cambria" panose="02040503050406030204" pitchFamily="18" charset="0"/>
                <a:cs typeface="Calibri" panose="020F0502020204030204" pitchFamily="34" charset="0"/>
              </a:endParaRPr>
            </a:p>
          </p:txBody>
        </p:sp>
      </p:grpSp>
      <p:sp>
        <p:nvSpPr>
          <p:cNvPr id="28" name="淘宝网Chenying0907出品 5">
            <a:extLst>
              <a:ext uri="{FF2B5EF4-FFF2-40B4-BE49-F238E27FC236}">
                <a16:creationId xmlns:a16="http://schemas.microsoft.com/office/drawing/2014/main" id="{C0B56324-A6EF-02A1-8DD9-E81E2581B52E}"/>
              </a:ext>
            </a:extLst>
          </p:cNvPr>
          <p:cNvSpPr>
            <a:spLocks noEditPoints="1"/>
          </p:cNvSpPr>
          <p:nvPr/>
        </p:nvSpPr>
        <p:spPr bwMode="auto">
          <a:xfrm rot="5400000">
            <a:off x="8789280" y="261098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endParaRPr lang="zh-CN" altLang="en-US" sz="1600">
              <a:latin typeface="Cambria" panose="02040503050406030204" pitchFamily="18" charset="0"/>
              <a:cs typeface="Calibri" panose="020F0502020204030204" pitchFamily="34" charset="0"/>
              <a:sym typeface="+mn-lt"/>
            </a:endParaRPr>
          </a:p>
        </p:txBody>
      </p:sp>
      <p:sp>
        <p:nvSpPr>
          <p:cNvPr id="29" name="Rounded Rectangle 25">
            <a:extLst>
              <a:ext uri="{FF2B5EF4-FFF2-40B4-BE49-F238E27FC236}">
                <a16:creationId xmlns:a16="http://schemas.microsoft.com/office/drawing/2014/main" id="{F27DEFE3-0672-BB57-9DEA-61810040E3AD}"/>
              </a:ext>
            </a:extLst>
          </p:cNvPr>
          <p:cNvSpPr/>
          <p:nvPr/>
        </p:nvSpPr>
        <p:spPr>
          <a:xfrm>
            <a:off x="6738730" y="3307635"/>
            <a:ext cx="4790661" cy="1562792"/>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Dẫn</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dắt</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từ</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1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cuốn</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sách</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yêu</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thích</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đến</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giới</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thiệu</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câu</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chuyện</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cần</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kể</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a:t>
            </a:r>
          </a:p>
        </p:txBody>
      </p:sp>
    </p:spTree>
    <p:extLst>
      <p:ext uri="{BB962C8B-B14F-4D97-AF65-F5344CB8AC3E}">
        <p14:creationId xmlns:p14="http://schemas.microsoft.com/office/powerpoint/2010/main" val="203088703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4" name="Trò-chơi-ting.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up)">
                                      <p:cBhvr>
                                        <p:cTn id="32" dur="10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down)">
                                      <p:cBhvr>
                                        <p:cTn id="42" dur="500"/>
                                        <p:tgtEl>
                                          <p:spTgt spid="25"/>
                                        </p:tgtEl>
                                      </p:cBhvr>
                                    </p:animEffect>
                                  </p:childTnLst>
                                  <p:subTnLst>
                                    <p:audio>
                                      <p:cMediaNode>
                                        <p:cTn display="0" masterRel="sameClick">
                                          <p:stCondLst>
                                            <p:cond evt="begin" delay="0">
                                              <p:tn val="40"/>
                                            </p:cond>
                                          </p:stCondLst>
                                          <p:endCondLst>
                                            <p:cond evt="onStopAudio" delay="0">
                                              <p:tgtEl>
                                                <p:sldTgt/>
                                              </p:tgtEl>
                                            </p:cond>
                                          </p:endCondLst>
                                        </p:cTn>
                                        <p:tgtEl>
                                          <p:sndTgt r:embed="rId4"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P spid="24" grpId="0" animBg="1"/>
      <p:bldP spid="28" grpId="0" animBg="1"/>
      <p:bldP spid="2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xmln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1062990" y="228601"/>
            <a:ext cx="10206990" cy="2365512"/>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latin typeface="Cambria" panose="02040503050406030204" pitchFamily="18" charset="0"/>
                <a:ea typeface="Cambria" panose="02040503050406030204" pitchFamily="18" charset="0"/>
              </a:rPr>
              <a:t>Tối nào cũng vậy, bằng giọng ấm áp, bà lại kể cho em nghe một câu chuyện cổ tích từ ngày xửa ngày xưa. Trong những câu chuyện bà kể, em nhớ mãi câu chuyện </a:t>
            </a:r>
            <a:r>
              <a:rPr lang="vi-VN" sz="3200" i="1" dirty="0">
                <a:solidFill>
                  <a:prstClr val="black"/>
                </a:solidFill>
                <a:latin typeface="Cambria" panose="02040503050406030204" pitchFamily="18" charset="0"/>
                <a:ea typeface="Cambria" panose="02040503050406030204" pitchFamily="18" charset="0"/>
              </a:rPr>
              <a:t>Cô bé Lọ Lem </a:t>
            </a:r>
            <a:r>
              <a:rPr lang="vi-VN" sz="3200" dirty="0">
                <a:solidFill>
                  <a:prstClr val="black"/>
                </a:solidFill>
                <a:latin typeface="Cambria" panose="02040503050406030204" pitchFamily="18" charset="0"/>
                <a:ea typeface="Cambria" panose="02040503050406030204" pitchFamily="18" charset="0"/>
              </a:rPr>
              <a:t>với bao nhiêu phép biến hoá nhiệm màu.</a:t>
            </a:r>
          </a:p>
        </p:txBody>
      </p:sp>
      <p:grpSp>
        <p:nvGrpSpPr>
          <p:cNvPr id="11" name="Group 10">
            <a:extLst>
              <a:ext uri="{FF2B5EF4-FFF2-40B4-BE49-F238E27FC236}">
                <a16:creationId xmlns:a16="http://schemas.microsoft.com/office/drawing/2014/main" id="{E995EA45-5482-CB7E-EF6E-F03A22C7AEDD}"/>
              </a:ext>
            </a:extLst>
          </p:cNvPr>
          <p:cNvGrpSpPr/>
          <p:nvPr/>
        </p:nvGrpSpPr>
        <p:grpSpPr>
          <a:xfrm>
            <a:off x="4303642" y="4613298"/>
            <a:ext cx="3845321" cy="2244702"/>
            <a:chOff x="-68838" y="2658367"/>
            <a:chExt cx="3483430" cy="2244702"/>
          </a:xfrm>
        </p:grpSpPr>
        <p:pic>
          <p:nvPicPr>
            <p:cNvPr id="12" name="PA_图片 6">
              <a:extLst>
                <a:ext uri="{FF2B5EF4-FFF2-40B4-BE49-F238E27FC236}">
                  <a16:creationId xmlns:a16="http://schemas.microsoft.com/office/drawing/2014/main" id="{0712716E-A1F3-C2B7-7232-CC42E0414998}"/>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a:extLst>
                <a:ext uri="{FF2B5EF4-FFF2-40B4-BE49-F238E27FC236}">
                  <a16:creationId xmlns:a16="http://schemas.microsoft.com/office/drawing/2014/main" id="{7F5BF4F4-65B4-957D-5B0D-7B34D347893F}"/>
                </a:ext>
              </a:extLst>
            </p:cNvPr>
            <p:cNvSpPr/>
            <p:nvPr/>
          </p:nvSpPr>
          <p:spPr>
            <a:xfrm>
              <a:off x="714488" y="3094376"/>
              <a:ext cx="1962816" cy="1321003"/>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1594D"/>
                  </a:solidFill>
                  <a:effectLst/>
                  <a:uLnTx/>
                  <a:uFillTx/>
                  <a:latin typeface="Cambria" panose="02040503050406030204" pitchFamily="18" charset="0"/>
                  <a:ea typeface="Cambria" panose="02040503050406030204" pitchFamily="18" charset="0"/>
                  <a:cs typeface="Calibri" panose="020F0502020204030204" pitchFamily="34" charset="0"/>
                </a:rPr>
                <a:t>Mở</a:t>
              </a:r>
              <a:r>
                <a:rPr kumimoji="0" lang="en-US" altLang="zh-CN" sz="3200" b="1" i="0" u="none" strike="noStrike" kern="1200" cap="none" spc="0" normalizeH="0" baseline="0" noProof="0" dirty="0">
                  <a:ln>
                    <a:noFill/>
                  </a:ln>
                  <a:solidFill>
                    <a:srgbClr val="F1594D"/>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altLang="zh-CN" sz="3200" b="1" i="0" u="none" strike="noStrike" kern="1200" cap="none" spc="0" normalizeH="0" baseline="0" noProof="0" dirty="0">
                  <a:ln>
                    <a:noFill/>
                  </a:ln>
                  <a:solidFill>
                    <a:srgbClr val="F1594D"/>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mbria" panose="02040503050406030204" pitchFamily="18" charset="0"/>
                  <a:ea typeface="Cambria" panose="02040503050406030204" pitchFamily="18" charset="0"/>
                  <a:cs typeface="Calibri" panose="020F0502020204030204" pitchFamily="34" charset="0"/>
                </a:rPr>
                <a:t>trực</a:t>
              </a:r>
              <a:r>
                <a:rPr kumimoji="0" lang="en-US" altLang="zh-CN" sz="3200" b="1" i="0" u="none" strike="noStrike" kern="1200" cap="none" spc="0" normalizeH="0" baseline="0" noProof="0" dirty="0">
                  <a:ln>
                    <a:noFill/>
                  </a:ln>
                  <a:solidFill>
                    <a:srgbClr val="F1594D"/>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mbria" panose="02040503050406030204" pitchFamily="18" charset="0"/>
                  <a:ea typeface="Cambria" panose="02040503050406030204" pitchFamily="18" charset="0"/>
                  <a:cs typeface="Calibri" panose="020F0502020204030204" pitchFamily="34" charset="0"/>
                </a:rPr>
                <a:t>tiếp</a:t>
              </a:r>
              <a:endParaRPr kumimoji="0" lang="en-US" altLang="zh-CN" sz="2000" b="0" i="0" u="none" strike="noStrike" kern="1200" cap="none" spc="0" normalizeH="0" baseline="0" noProof="0" dirty="0">
                <a:ln>
                  <a:noFill/>
                </a:ln>
                <a:solidFill>
                  <a:srgbClr val="F1594D"/>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
        <p:nvSpPr>
          <p:cNvPr id="14" name="淘宝网Chenying0907出品 5">
            <a:extLst>
              <a:ext uri="{FF2B5EF4-FFF2-40B4-BE49-F238E27FC236}">
                <a16:creationId xmlns:a16="http://schemas.microsoft.com/office/drawing/2014/main" id="{1261419A-0658-64FA-8474-9C7ECE81FA33}"/>
              </a:ext>
            </a:extLst>
          </p:cNvPr>
          <p:cNvSpPr>
            <a:spLocks noEditPoints="1"/>
          </p:cNvSpPr>
          <p:nvPr/>
        </p:nvSpPr>
        <p:spPr bwMode="auto">
          <a:xfrm rot="5400000">
            <a:off x="5757845" y="2743639"/>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mbria" panose="02040503050406030204" pitchFamily="18" charset="0"/>
              <a:cs typeface="Calibri" panose="020F0502020204030204" pitchFamily="34" charset="0"/>
              <a:sym typeface="+mn-lt"/>
            </a:endParaRPr>
          </a:p>
        </p:txBody>
      </p:sp>
      <p:sp>
        <p:nvSpPr>
          <p:cNvPr id="16" name="Rounded Rectangle 25">
            <a:extLst>
              <a:ext uri="{FF2B5EF4-FFF2-40B4-BE49-F238E27FC236}">
                <a16:creationId xmlns:a16="http://schemas.microsoft.com/office/drawing/2014/main" id="{F44867A6-E375-9FAA-BCEB-D0D20D434B0B}"/>
              </a:ext>
            </a:extLst>
          </p:cNvPr>
          <p:cNvSpPr/>
          <p:nvPr/>
        </p:nvSpPr>
        <p:spPr>
          <a:xfrm>
            <a:off x="2027583" y="3460169"/>
            <a:ext cx="8279295" cy="1304121"/>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en-US" sz="3600" dirty="0" err="1">
                <a:solidFill>
                  <a:srgbClr val="FF0000"/>
                </a:solidFill>
                <a:latin typeface="Cambria" panose="02040503050406030204" pitchFamily="18" charset="0"/>
                <a:ea typeface="Cambria" panose="02040503050406030204" pitchFamily="18" charset="0"/>
                <a:cs typeface="Calibri" panose="020F0502020204030204" pitchFamily="34" charset="0"/>
              </a:rPr>
              <a:t>Dẫn</a:t>
            </a:r>
            <a:r>
              <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FF0000"/>
                </a:solidFill>
                <a:latin typeface="Cambria" panose="02040503050406030204" pitchFamily="18" charset="0"/>
                <a:ea typeface="Cambria" panose="02040503050406030204" pitchFamily="18" charset="0"/>
                <a:cs typeface="Calibri" panose="020F0502020204030204" pitchFamily="34" charset="0"/>
              </a:rPr>
              <a:t>dắt</a:t>
            </a:r>
            <a:r>
              <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FF0000"/>
                </a:solidFill>
                <a:latin typeface="Cambria" panose="02040503050406030204" pitchFamily="18" charset="0"/>
                <a:ea typeface="Cambria" panose="02040503050406030204" pitchFamily="18" charset="0"/>
                <a:cs typeface="Calibri" panose="020F0502020204030204" pitchFamily="34" charset="0"/>
              </a:rPr>
              <a:t>từ</a:t>
            </a:r>
            <a:r>
              <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FF0000"/>
                </a:solidFill>
                <a:latin typeface="Cambria" panose="02040503050406030204" pitchFamily="18" charset="0"/>
                <a:ea typeface="Cambria" panose="02040503050406030204" pitchFamily="18" charset="0"/>
                <a:cs typeface="Calibri" panose="020F0502020204030204" pitchFamily="34" charset="0"/>
              </a:rPr>
              <a:t>việc</a:t>
            </a:r>
            <a:r>
              <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FF0000"/>
                </a:solidFill>
                <a:latin typeface="Cambria" panose="02040503050406030204" pitchFamily="18" charset="0"/>
                <a:ea typeface="Cambria" panose="02040503050406030204" pitchFamily="18" charset="0"/>
                <a:cs typeface="Calibri" panose="020F0502020204030204" pitchFamily="34" charset="0"/>
              </a:rPr>
              <a:t>kể</a:t>
            </a:r>
            <a:r>
              <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FF0000"/>
                </a:solidFill>
                <a:latin typeface="Cambria" panose="02040503050406030204" pitchFamily="18" charset="0"/>
                <a:ea typeface="Cambria" panose="02040503050406030204" pitchFamily="18" charset="0"/>
                <a:cs typeface="Calibri" panose="020F0502020204030204" pitchFamily="34" charset="0"/>
              </a:rPr>
              <a:t>chuyện</a:t>
            </a:r>
            <a:r>
              <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FF0000"/>
                </a:solidFill>
                <a:latin typeface="Cambria" panose="02040503050406030204" pitchFamily="18" charset="0"/>
                <a:ea typeface="Cambria" panose="02040503050406030204" pitchFamily="18" charset="0"/>
                <a:cs typeface="Calibri" panose="020F0502020204030204" pitchFamily="34" charset="0"/>
              </a:rPr>
              <a:t>của</a:t>
            </a:r>
            <a:r>
              <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FF0000"/>
                </a:solidFill>
                <a:latin typeface="Cambria" panose="02040503050406030204" pitchFamily="18" charset="0"/>
                <a:ea typeface="Cambria" panose="02040503050406030204" pitchFamily="18" charset="0"/>
                <a:cs typeface="Calibri" panose="020F0502020204030204" pitchFamily="34" charset="0"/>
              </a:rPr>
              <a:t>bà</a:t>
            </a:r>
            <a:r>
              <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FF0000"/>
                </a:solidFill>
                <a:latin typeface="Cambria" panose="02040503050406030204" pitchFamily="18" charset="0"/>
                <a:ea typeface="Cambria" panose="02040503050406030204" pitchFamily="18" charset="0"/>
                <a:cs typeface="Calibri" panose="020F0502020204030204" pitchFamily="34" charset="0"/>
              </a:rPr>
              <a:t>đến</a:t>
            </a:r>
            <a:r>
              <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FF0000"/>
                </a:solidFill>
                <a:latin typeface="Cambria" panose="02040503050406030204" pitchFamily="18" charset="0"/>
                <a:ea typeface="Cambria" panose="02040503050406030204" pitchFamily="18" charset="0"/>
                <a:cs typeface="Calibri" panose="020F0502020204030204" pitchFamily="34" charset="0"/>
              </a:rPr>
              <a:t>giới</a:t>
            </a:r>
            <a:r>
              <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FF0000"/>
                </a:solidFill>
                <a:latin typeface="Cambria" panose="02040503050406030204" pitchFamily="18" charset="0"/>
                <a:ea typeface="Cambria" panose="02040503050406030204" pitchFamily="18" charset="0"/>
                <a:cs typeface="Calibri" panose="020F0502020204030204" pitchFamily="34" charset="0"/>
              </a:rPr>
              <a:t>thiệu</a:t>
            </a:r>
            <a:r>
              <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FF0000"/>
                </a:solidFill>
                <a:latin typeface="Cambria" panose="02040503050406030204" pitchFamily="18" charset="0"/>
                <a:ea typeface="Cambria" panose="02040503050406030204" pitchFamily="18" charset="0"/>
                <a:cs typeface="Calibri" panose="020F0502020204030204" pitchFamily="34" charset="0"/>
              </a:rPr>
              <a:t>câu</a:t>
            </a:r>
            <a:r>
              <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FF0000"/>
                </a:solidFill>
                <a:latin typeface="Cambria" panose="02040503050406030204" pitchFamily="18" charset="0"/>
                <a:ea typeface="Cambria" panose="02040503050406030204" pitchFamily="18" charset="0"/>
                <a:cs typeface="Calibri" panose="020F0502020204030204" pitchFamily="34" charset="0"/>
              </a:rPr>
              <a:t>chuyện</a:t>
            </a:r>
            <a:r>
              <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FF0000"/>
                </a:solidFill>
                <a:latin typeface="Cambria" panose="02040503050406030204" pitchFamily="18" charset="0"/>
                <a:ea typeface="Cambria" panose="02040503050406030204" pitchFamily="18" charset="0"/>
                <a:cs typeface="Calibri" panose="020F0502020204030204" pitchFamily="34" charset="0"/>
              </a:rPr>
              <a:t>cần</a:t>
            </a:r>
            <a:r>
              <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FF0000"/>
                </a:solidFill>
                <a:latin typeface="Cambria" panose="02040503050406030204" pitchFamily="18" charset="0"/>
                <a:ea typeface="Cambria" panose="02040503050406030204" pitchFamily="18" charset="0"/>
                <a:cs typeface="Calibri" panose="020F0502020204030204" pitchFamily="34" charset="0"/>
              </a:rPr>
              <a:t>kể</a:t>
            </a:r>
            <a:r>
              <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07201910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TotalTime>
  <Words>1044</Words>
  <Application>Microsoft Office PowerPoint</Application>
  <PresentationFormat>Widescreen</PresentationFormat>
  <Paragraphs>62</Paragraphs>
  <Slides>21</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#9Slide02 Noi dung dai</vt:lpstr>
      <vt:lpstr>#9Slide02 Tieu de dai</vt:lpstr>
      <vt:lpstr>Arial</vt:lpstr>
      <vt:lpstr>Calibri</vt:lpstr>
      <vt:lpstr>Cambria</vt:lpstr>
      <vt:lpstr>Times New Roman</vt:lpstr>
      <vt:lpstr>Wingdings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adminpc1</cp:lastModifiedBy>
  <cp:revision>59</cp:revision>
  <dcterms:created xsi:type="dcterms:W3CDTF">2023-07-31T12:49:51Z</dcterms:created>
  <dcterms:modified xsi:type="dcterms:W3CDTF">2025-12-20T08:21:33Z</dcterms:modified>
</cp:coreProperties>
</file>