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33" r:id="rId5"/>
  </p:sldMasterIdLst>
  <p:notesMasterIdLst>
    <p:notesMasterId r:id="rId24"/>
  </p:notesMasterIdLst>
  <p:sldIdLst>
    <p:sldId id="425" r:id="rId6"/>
    <p:sldId id="272" r:id="rId7"/>
    <p:sldId id="358" r:id="rId8"/>
    <p:sldId id="428" r:id="rId9"/>
    <p:sldId id="429" r:id="rId10"/>
    <p:sldId id="430" r:id="rId11"/>
    <p:sldId id="432" r:id="rId12"/>
    <p:sldId id="431" r:id="rId13"/>
    <p:sldId id="433" r:id="rId14"/>
    <p:sldId id="434" r:id="rId15"/>
    <p:sldId id="435" r:id="rId16"/>
    <p:sldId id="437" r:id="rId17"/>
    <p:sldId id="436" r:id="rId18"/>
    <p:sldId id="408" r:id="rId19"/>
    <p:sldId id="421" r:id="rId20"/>
    <p:sldId id="438" r:id="rId21"/>
    <p:sldId id="440" r:id="rId22"/>
    <p:sldId id="4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F0C-3A37-4F3B-AAD7-F98474B430F8}"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F237-2AA5-40D4-B18C-3D3979B983D4}" type="slidenum">
              <a:rPr lang="en-US" smtClean="0"/>
              <a:t>‹#›</a:t>
            </a:fld>
            <a:endParaRPr lang="en-US"/>
          </a:p>
        </p:txBody>
      </p:sp>
    </p:spTree>
    <p:extLst>
      <p:ext uri="{BB962C8B-B14F-4D97-AF65-F5344CB8AC3E}">
        <p14:creationId xmlns:p14="http://schemas.microsoft.com/office/powerpoint/2010/main" val="41679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5682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4</a:t>
            </a:fld>
            <a:endParaRPr lang="en-US"/>
          </a:p>
        </p:txBody>
      </p:sp>
    </p:spTree>
    <p:extLst>
      <p:ext uri="{BB962C8B-B14F-4D97-AF65-F5344CB8AC3E}">
        <p14:creationId xmlns:p14="http://schemas.microsoft.com/office/powerpoint/2010/main" val="318129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681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886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20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74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82216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0664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337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4460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42388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1518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564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827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09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1959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6472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600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15" name="Google Shape;115;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33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rgbClr val="FFFFFF"/>
              </a:buClr>
              <a:buSzPts val="1800"/>
              <a:buChar char="●"/>
              <a:defRPr>
                <a:solidFill>
                  <a:srgbClr val="FFFFFF"/>
                </a:solidFill>
              </a:defRPr>
            </a:lvl1pPr>
            <a:lvl2pPr marL="1219170" lvl="1" indent="-423323">
              <a:spcBef>
                <a:spcPts val="2133"/>
              </a:spcBef>
              <a:spcAft>
                <a:spcPts val="0"/>
              </a:spcAft>
              <a:buClr>
                <a:srgbClr val="FFFFFF"/>
              </a:buClr>
              <a:buSzPts val="1400"/>
              <a:buChar char="○"/>
              <a:defRPr>
                <a:solidFill>
                  <a:srgbClr val="FFFFFF"/>
                </a:solidFill>
              </a:defRPr>
            </a:lvl2pPr>
            <a:lvl3pPr marL="1828754" lvl="2" indent="-423323">
              <a:spcBef>
                <a:spcPts val="2133"/>
              </a:spcBef>
              <a:spcAft>
                <a:spcPts val="0"/>
              </a:spcAft>
              <a:buClr>
                <a:srgbClr val="FFFFFF"/>
              </a:buClr>
              <a:buSzPts val="1400"/>
              <a:buChar char="■"/>
              <a:defRPr>
                <a:solidFill>
                  <a:srgbClr val="FFFFFF"/>
                </a:solidFill>
              </a:defRPr>
            </a:lvl3pPr>
            <a:lvl4pPr marL="2438339" lvl="3" indent="-423323">
              <a:spcBef>
                <a:spcPts val="2133"/>
              </a:spcBef>
              <a:spcAft>
                <a:spcPts val="0"/>
              </a:spcAft>
              <a:buClr>
                <a:srgbClr val="FFFFFF"/>
              </a:buClr>
              <a:buSzPts val="1400"/>
              <a:buChar char="●"/>
              <a:defRPr>
                <a:solidFill>
                  <a:srgbClr val="FFFFFF"/>
                </a:solidFill>
              </a:defRPr>
            </a:lvl4pPr>
            <a:lvl5pPr marL="3047924" lvl="4" indent="-423323">
              <a:spcBef>
                <a:spcPts val="2133"/>
              </a:spcBef>
              <a:spcAft>
                <a:spcPts val="0"/>
              </a:spcAft>
              <a:buClr>
                <a:srgbClr val="FFFFFF"/>
              </a:buClr>
              <a:buSzPts val="1400"/>
              <a:buChar char="○"/>
              <a:defRPr>
                <a:solidFill>
                  <a:srgbClr val="FFFFFF"/>
                </a:solidFill>
              </a:defRPr>
            </a:lvl5pPr>
            <a:lvl6pPr marL="3657509" lvl="5" indent="-423323">
              <a:spcBef>
                <a:spcPts val="2133"/>
              </a:spcBef>
              <a:spcAft>
                <a:spcPts val="0"/>
              </a:spcAft>
              <a:buClr>
                <a:srgbClr val="FFFFFF"/>
              </a:buClr>
              <a:buSzPts val="1400"/>
              <a:buChar char="■"/>
              <a:defRPr>
                <a:solidFill>
                  <a:srgbClr val="FFFFFF"/>
                </a:solidFill>
              </a:defRPr>
            </a:lvl6pPr>
            <a:lvl7pPr marL="4267093" lvl="6" indent="-423323">
              <a:spcBef>
                <a:spcPts val="2133"/>
              </a:spcBef>
              <a:spcAft>
                <a:spcPts val="0"/>
              </a:spcAft>
              <a:buClr>
                <a:srgbClr val="FFFFFF"/>
              </a:buClr>
              <a:buSzPts val="1400"/>
              <a:buChar char="●"/>
              <a:defRPr>
                <a:solidFill>
                  <a:srgbClr val="FFFFFF"/>
                </a:solidFill>
              </a:defRPr>
            </a:lvl7pPr>
            <a:lvl8pPr marL="4876678" lvl="7" indent="-423323">
              <a:spcBef>
                <a:spcPts val="2133"/>
              </a:spcBef>
              <a:spcAft>
                <a:spcPts val="0"/>
              </a:spcAft>
              <a:buClr>
                <a:srgbClr val="FFFFFF"/>
              </a:buClr>
              <a:buSzPts val="1400"/>
              <a:buChar char="○"/>
              <a:defRPr>
                <a:solidFill>
                  <a:srgbClr val="FFFFFF"/>
                </a:solidFill>
              </a:defRPr>
            </a:lvl8pPr>
            <a:lvl9pPr marL="5486263" lvl="8" indent="-423323">
              <a:spcBef>
                <a:spcPts val="2133"/>
              </a:spcBef>
              <a:spcAft>
                <a:spcPts val="2133"/>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316567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60000" y="5331200"/>
            <a:ext cx="10272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9184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2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92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81975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2628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19911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3532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6620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3688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264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5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55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6743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5294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8488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403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245224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02140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34469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49829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1468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234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4724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20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6923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359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021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549238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28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55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373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414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8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72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08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324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7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4741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20/12/2025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007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B676D91-D2B2-D14C-5644-AA1AA6BDA2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372778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AA85AD4A-0C37-894F-4E19-39AC7E9A4D3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C560DA54-976E-4047-BAAA-8513E01460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162402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7EA87217-683A-3121-5463-B910165C8B8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21488675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CD7249C4-1FC6-4C3B-8AB2-B4A6ED2050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20/12/2025</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2144993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20/12/2025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86607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CC5E1DA1-E56E-168D-ED8F-20193E5F1AD5}"/>
              </a:ext>
            </a:extLst>
          </p:cNvPr>
          <p:cNvPicPr>
            <a:picLocks noChangeAspect="1"/>
          </p:cNvPicPr>
          <p:nvPr/>
        </p:nvPicPr>
        <p:blipFill>
          <a:blip r:embed="rId6"/>
          <a:stretch>
            <a:fillRect/>
          </a:stretch>
        </p:blipFill>
        <p:spPr>
          <a:xfrm>
            <a:off x="1852214" y="1633172"/>
            <a:ext cx="4791871" cy="4029805"/>
          </a:xfrm>
          <a:prstGeom prst="rect">
            <a:avLst/>
          </a:prstGeom>
        </p:spPr>
      </p:pic>
    </p:spTree>
    <p:extLst>
      <p:ext uri="{BB962C8B-B14F-4D97-AF65-F5344CB8AC3E}">
        <p14:creationId xmlns:p14="http://schemas.microsoft.com/office/powerpoint/2010/main" val="921036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76200" y="3829052"/>
            <a:ext cx="6229349" cy="257173"/>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5</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lvl="0" algn="just"/>
            <a:r>
              <a:rPr lang="en-US" sz="2400" i="1" dirty="0" err="1">
                <a:solidFill>
                  <a:prstClr val="white">
                    <a:lumMod val="10000"/>
                  </a:prstClr>
                </a:solidFill>
              </a:rPr>
              <a:t>Bối</a:t>
            </a:r>
            <a:r>
              <a:rPr lang="en-US" sz="2400" i="1" dirty="0">
                <a:solidFill>
                  <a:prstClr val="white">
                    <a:lumMod val="10000"/>
                  </a:prstClr>
                </a:solidFill>
              </a:rPr>
              <a:t> </a:t>
            </a:r>
            <a:r>
              <a:rPr lang="en-US" sz="2400" i="1" dirty="0" err="1">
                <a:solidFill>
                  <a:prstClr val="white">
                    <a:lumMod val="10000"/>
                  </a:prstClr>
                </a:solidFill>
              </a:rPr>
              <a:t>cảnh</a:t>
            </a:r>
            <a:r>
              <a:rPr lang="en-US" sz="2400" i="1" dirty="0">
                <a:solidFill>
                  <a:prstClr val="white">
                    <a:lumMod val="10000"/>
                  </a:prstClr>
                </a:solidFill>
              </a:rPr>
              <a:t>: </a:t>
            </a:r>
            <a:r>
              <a:rPr lang="en-US" sz="2400" dirty="0">
                <a:solidFill>
                  <a:prstClr val="white">
                    <a:lumMod val="10000"/>
                  </a:prstClr>
                </a:solidFill>
              </a:rPr>
              <a:t>Khi </a:t>
            </a:r>
            <a:r>
              <a:rPr lang="en-US" sz="2400" dirty="0" err="1">
                <a:solidFill>
                  <a:prstClr val="white">
                    <a:lumMod val="10000"/>
                  </a:prstClr>
                </a:solidFill>
              </a:rPr>
              <a:t>Lọ</a:t>
            </a:r>
            <a:r>
              <a:rPr lang="en-US" sz="2400" dirty="0">
                <a:solidFill>
                  <a:prstClr val="white">
                    <a:lumMod val="10000"/>
                  </a:prstClr>
                </a:solidFill>
              </a:rPr>
              <a:t> </a:t>
            </a:r>
            <a:r>
              <a:rPr lang="en-US" sz="2400" dirty="0" err="1">
                <a:solidFill>
                  <a:prstClr val="white">
                    <a:lumMod val="10000"/>
                  </a:prstClr>
                </a:solidFill>
              </a:rPr>
              <a:t>Lem</a:t>
            </a:r>
            <a:r>
              <a:rPr lang="en-US" sz="2400" dirty="0">
                <a:solidFill>
                  <a:prstClr val="white">
                    <a:lumMod val="10000"/>
                  </a:prstClr>
                </a:solidFill>
              </a:rPr>
              <a:t> </a:t>
            </a:r>
            <a:r>
              <a:rPr lang="en-US" sz="2400" dirty="0" err="1">
                <a:solidFill>
                  <a:prstClr val="white">
                    <a:lumMod val="10000"/>
                  </a:prstClr>
                </a:solidFill>
              </a:rPr>
              <a:t>đi</a:t>
            </a:r>
            <a:r>
              <a:rPr lang="en-US" sz="2400" dirty="0">
                <a:solidFill>
                  <a:prstClr val="white">
                    <a:lumMod val="10000"/>
                  </a:prstClr>
                </a:solidFill>
              </a:rPr>
              <a:t> </a:t>
            </a:r>
            <a:r>
              <a:rPr lang="en-US" sz="2400" dirty="0" err="1">
                <a:solidFill>
                  <a:prstClr val="white">
                    <a:lumMod val="10000"/>
                  </a:prstClr>
                </a:solidFill>
              </a:rPr>
              <a:t>dự</a:t>
            </a:r>
            <a:r>
              <a:rPr lang="en-US" sz="2400" dirty="0">
                <a:solidFill>
                  <a:prstClr val="white">
                    <a:lumMod val="10000"/>
                  </a:prstClr>
                </a:solidFill>
              </a:rPr>
              <a:t> </a:t>
            </a:r>
            <a:r>
              <a:rPr lang="en-US" sz="2400" dirty="0" err="1">
                <a:solidFill>
                  <a:prstClr val="white">
                    <a:lumMod val="10000"/>
                  </a:prstClr>
                </a:solidFill>
              </a:rPr>
              <a:t>vũ</a:t>
            </a:r>
            <a:r>
              <a:rPr lang="en-US" sz="2400" dirty="0">
                <a:solidFill>
                  <a:prstClr val="white">
                    <a:lumMod val="10000"/>
                  </a:prstClr>
                </a:solidFill>
              </a:rPr>
              <a:t> </a:t>
            </a:r>
            <a:r>
              <a:rPr lang="en-US" sz="2400" dirty="0" err="1">
                <a:solidFill>
                  <a:prstClr val="white">
                    <a:lumMod val="10000"/>
                  </a:prstClr>
                </a:solidFill>
              </a:rPr>
              <a:t>hội</a:t>
            </a:r>
            <a:r>
              <a:rPr lang="en-US" sz="2400" dirty="0">
                <a:solidFill>
                  <a:prstClr val="white">
                    <a:lumMod val="10000"/>
                  </a:prst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308324"/>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Hoàng tử chỉ khiêu vũ với một mình Lọ Lem vì Lọ Lem xinh đẹp.</a:t>
            </a:r>
          </a:p>
          <a:p>
            <a:pPr lvl="0" algn="just"/>
            <a:r>
              <a:rPr lang="vi-VN" sz="2400" i="1" dirty="0">
                <a:solidFill>
                  <a:prstClr val="white">
                    <a:lumMod val="10000"/>
                  </a:prstClr>
                </a:solidFill>
                <a:latin typeface="Calibri" panose="020F0502020204030204"/>
              </a:rPr>
              <a:t>+ Đến 12 giờ đêm, vì vội về, Lọ Lem đánh rơi một chiếc giày.</a:t>
            </a:r>
          </a:p>
        </p:txBody>
      </p:sp>
      <p:sp>
        <p:nvSpPr>
          <p:cNvPr id="6" name="Hình chữ nhật 11">
            <a:extLst>
              <a:ext uri="{FF2B5EF4-FFF2-40B4-BE49-F238E27FC236}">
                <a16:creationId xmlns:a16="http://schemas.microsoft.com/office/drawing/2014/main" id="{6D0A6022-B2ED-ACFC-018E-EC45ED445750}"/>
              </a:ext>
            </a:extLst>
          </p:cNvPr>
          <p:cNvSpPr/>
          <p:nvPr/>
        </p:nvSpPr>
        <p:spPr>
          <a:xfrm>
            <a:off x="85725" y="4133850"/>
            <a:ext cx="1724025" cy="31432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31515"/>
            <a:ext cx="6288193" cy="6061752"/>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 y="5017430"/>
            <a:ext cx="3760342" cy="345680"/>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6</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543800" y="1466850"/>
            <a:ext cx="4210050" cy="830997"/>
          </a:xfrm>
          <a:prstGeom prst="rect">
            <a:avLst/>
          </a:prstGeom>
          <a:noFill/>
        </p:spPr>
        <p:txBody>
          <a:bodyPr wrap="square" rtlCol="0">
            <a:spAutoFit/>
          </a:bodyPr>
          <a:lstStyle/>
          <a:p>
            <a:pPr lvl="0" algn="just"/>
            <a:r>
              <a:rPr lang="vi-VN" sz="2400" i="1">
                <a:solidFill>
                  <a:prstClr val="white">
                    <a:lumMod val="10000"/>
                  </a:prstClr>
                </a:solidFill>
                <a:latin typeface="Calibri" panose="020F0502020204030204"/>
              </a:rPr>
              <a:t>Bối cảnh: Khi hoàng tử sai người đi tìm chủ nhân chiếc giày.</a:t>
            </a:r>
            <a:endParaRPr lang="vi-VN" sz="2400" i="1" dirty="0" err="1">
              <a:solidFill>
                <a:prstClr val="white">
                  <a:lumMod val="10000"/>
                </a:prstClr>
              </a:solidFill>
              <a:latin typeface="Calibri" panose="020F0502020204030204"/>
            </a:endParaRP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677656"/>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Hai cô chị con của người mẹ kế thử giày nhưng không vừa.</a:t>
            </a:r>
          </a:p>
          <a:p>
            <a:pPr lvl="0" algn="just"/>
            <a:r>
              <a:rPr lang="vi-VN" sz="2400" i="1" dirty="0">
                <a:solidFill>
                  <a:prstClr val="white">
                    <a:lumMod val="10000"/>
                  </a:prstClr>
                </a:solidFill>
                <a:latin typeface="Calibri" panose="020F0502020204030204"/>
              </a:rPr>
              <a:t>+ Lọ Lem thử thì vừa như in.</a:t>
            </a:r>
          </a:p>
          <a:p>
            <a:pPr lvl="0" algn="just"/>
            <a:r>
              <a:rPr lang="vi-VN" sz="2400" i="1" dirty="0">
                <a:solidFill>
                  <a:prstClr val="white">
                    <a:lumMod val="10000"/>
                  </a:prstClr>
                </a:solidFill>
                <a:latin typeface="Calibri" panose="020F0502020204030204"/>
              </a:rPr>
              <a:t>+ Hoàng tử đón Lọ Lem về cung,</a:t>
            </a:r>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sống hạnh phúc suốt đời.</a:t>
            </a:r>
          </a:p>
        </p:txBody>
      </p:sp>
      <p:sp>
        <p:nvSpPr>
          <p:cNvPr id="6" name="Hình chữ nhật 11">
            <a:extLst>
              <a:ext uri="{FF2B5EF4-FFF2-40B4-BE49-F238E27FC236}">
                <a16:creationId xmlns:a16="http://schemas.microsoft.com/office/drawing/2014/main" id="{6D0A6022-B2ED-ACFC-018E-EC45ED445750}"/>
              </a:ext>
            </a:extLst>
          </p:cNvPr>
          <p:cNvSpPr/>
          <p:nvPr/>
        </p:nvSpPr>
        <p:spPr>
          <a:xfrm>
            <a:off x="1781710" y="4292565"/>
            <a:ext cx="4526623" cy="310257"/>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3A9EDF98-30BD-4121-74CF-90FE235EC6E5}"/>
              </a:ext>
            </a:extLst>
          </p:cNvPr>
          <p:cNvSpPr/>
          <p:nvPr/>
        </p:nvSpPr>
        <p:spPr>
          <a:xfrm>
            <a:off x="0" y="4643919"/>
            <a:ext cx="6277510" cy="303837"/>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3"/>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657546"/>
            <a:ext cx="6288193" cy="5465852"/>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200329"/>
          </a:xfrm>
          <a:prstGeom prst="rect">
            <a:avLst/>
          </a:prstGeom>
          <a:noFill/>
        </p:spPr>
        <p:txBody>
          <a:bodyPr wrap="square" rtlCol="0">
            <a:spAutoFit/>
          </a:bodyPr>
          <a:lstStyle/>
          <a:p>
            <a:pPr lvl="0" algn="just"/>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c. Trong bài văn, câu chuyện được kể lại theo sự việc diễn ra trong câu chuyện.</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23F25F01-FC9B-5932-751C-BD9814E85F11}"/>
              </a:ext>
            </a:extLst>
          </p:cNvPr>
          <p:cNvPicPr>
            <a:picLocks noChangeAspect="1"/>
          </p:cNvPicPr>
          <p:nvPr/>
        </p:nvPicPr>
        <p:blipFill>
          <a:blip r:embed="rId5"/>
          <a:stretch>
            <a:fillRect/>
          </a:stretch>
        </p:blipFill>
        <p:spPr>
          <a:xfrm>
            <a:off x="7146925" y="1964372"/>
            <a:ext cx="2038350" cy="1438275"/>
          </a:xfrm>
          <a:prstGeom prst="rect">
            <a:avLst/>
          </a:prstGeom>
        </p:spPr>
      </p:pic>
      <p:pic>
        <p:nvPicPr>
          <p:cNvPr id="17" name="Picture 16">
            <a:extLst>
              <a:ext uri="{FF2B5EF4-FFF2-40B4-BE49-F238E27FC236}">
                <a16:creationId xmlns:a16="http://schemas.microsoft.com/office/drawing/2014/main" id="{C0155150-0418-2E78-327F-9ED432C41D93}"/>
              </a:ext>
            </a:extLst>
          </p:cNvPr>
          <p:cNvPicPr>
            <a:picLocks noChangeAspect="1"/>
          </p:cNvPicPr>
          <p:nvPr/>
        </p:nvPicPr>
        <p:blipFill>
          <a:blip r:embed="rId6"/>
          <a:stretch>
            <a:fillRect/>
          </a:stretch>
        </p:blipFill>
        <p:spPr>
          <a:xfrm>
            <a:off x="8376602" y="3418205"/>
            <a:ext cx="2428875" cy="1504950"/>
          </a:xfrm>
          <a:prstGeom prst="rect">
            <a:avLst/>
          </a:prstGeom>
        </p:spPr>
      </p:pic>
      <p:pic>
        <p:nvPicPr>
          <p:cNvPr id="19" name="Picture 18">
            <a:extLst>
              <a:ext uri="{FF2B5EF4-FFF2-40B4-BE49-F238E27FC236}">
                <a16:creationId xmlns:a16="http://schemas.microsoft.com/office/drawing/2014/main" id="{35014A55-5118-823A-8CF5-A060B7350E68}"/>
              </a:ext>
            </a:extLst>
          </p:cNvPr>
          <p:cNvPicPr>
            <a:picLocks noChangeAspect="1"/>
          </p:cNvPicPr>
          <p:nvPr/>
        </p:nvPicPr>
        <p:blipFill>
          <a:blip r:embed="rId7"/>
          <a:stretch>
            <a:fillRect/>
          </a:stretch>
        </p:blipFill>
        <p:spPr>
          <a:xfrm>
            <a:off x="9456102" y="4946967"/>
            <a:ext cx="1895475" cy="1495425"/>
          </a:xfrm>
          <a:prstGeom prst="rect">
            <a:avLst/>
          </a:prstGeom>
        </p:spPr>
      </p:pic>
      <p:pic>
        <p:nvPicPr>
          <p:cNvPr id="21" name="Picture 20" descr="A green tick mark on a black background&#10;&#10;Description automatically generated">
            <a:extLst>
              <a:ext uri="{FF2B5EF4-FFF2-40B4-BE49-F238E27FC236}">
                <a16:creationId xmlns:a16="http://schemas.microsoft.com/office/drawing/2014/main" id="{86C9C5EB-5A29-99C8-793D-223E96D807F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448133" y="1585098"/>
            <a:ext cx="1184818" cy="1003161"/>
          </a:xfrm>
          <a:prstGeom prst="rect">
            <a:avLst/>
          </a:prstGeom>
        </p:spPr>
      </p:pic>
    </p:spTree>
    <p:extLst>
      <p:ext uri="{BB962C8B-B14F-4D97-AF65-F5344CB8AC3E}">
        <p14:creationId xmlns:p14="http://schemas.microsoft.com/office/powerpoint/2010/main" val="264077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181527"/>
            <a:ext cx="6288193" cy="4633645"/>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323439"/>
          </a:xfrm>
          <a:prstGeom prst="rect">
            <a:avLst/>
          </a:prstGeom>
          <a:noFill/>
        </p:spPr>
        <p:txBody>
          <a:bodyPr wrap="square" rtlCol="0">
            <a:spAutoFit/>
          </a:bodyPr>
          <a:lstStyle/>
          <a:p>
            <a:pPr lvl="0" algn="just"/>
            <a:r>
              <a:rPr lang="vi-VN" sz="2000" b="1" dirty="0">
                <a:solidFill>
                  <a:srgbClr val="FF0000"/>
                </a:solidFill>
                <a:latin typeface="Tahoma" panose="020B0604030504040204" pitchFamily="34" charset="0"/>
                <a:ea typeface="Tahoma" panose="020B0604030504040204" pitchFamily="34" charset="0"/>
                <a:cs typeface="Tahoma" panose="020B0604030504040204" pitchFamily="34" charset="0"/>
              </a:rPr>
              <a:t>d. Những từ ngữ in đậm trong bài văn có tác dụng dẫn dắt, đánh dấu các sự việc theo trình tự diễn ra trong câu chuyện </a:t>
            </a:r>
            <a:endParaRPr kumimoji="0" lang="en-US"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11">
            <a:extLst>
              <a:ext uri="{FF2B5EF4-FFF2-40B4-BE49-F238E27FC236}">
                <a16:creationId xmlns:a16="http://schemas.microsoft.com/office/drawing/2014/main" id="{5F98994A-0B68-73C8-ECC9-CF6B39327BFD}"/>
              </a:ext>
            </a:extLst>
          </p:cNvPr>
          <p:cNvSpPr/>
          <p:nvPr/>
        </p:nvSpPr>
        <p:spPr>
          <a:xfrm>
            <a:off x="111303" y="1801188"/>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8A6B505D-ADB0-D00F-AB17-3C615833625F}"/>
              </a:ext>
            </a:extLst>
          </p:cNvPr>
          <p:cNvSpPr/>
          <p:nvPr/>
        </p:nvSpPr>
        <p:spPr>
          <a:xfrm>
            <a:off x="605105" y="2349143"/>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11">
            <a:extLst>
              <a:ext uri="{FF2B5EF4-FFF2-40B4-BE49-F238E27FC236}">
                <a16:creationId xmlns:a16="http://schemas.microsoft.com/office/drawing/2014/main" id="{80DA870F-7D46-260A-945B-63BE94591B7C}"/>
              </a:ext>
            </a:extLst>
          </p:cNvPr>
          <p:cNvSpPr/>
          <p:nvPr/>
        </p:nvSpPr>
        <p:spPr>
          <a:xfrm>
            <a:off x="2362200" y="2867025"/>
            <a:ext cx="561975" cy="3333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11">
            <a:extLst>
              <a:ext uri="{FF2B5EF4-FFF2-40B4-BE49-F238E27FC236}">
                <a16:creationId xmlns:a16="http://schemas.microsoft.com/office/drawing/2014/main" id="{CAB40A36-D050-A7A7-8824-13867F7C44C6}"/>
              </a:ext>
            </a:extLst>
          </p:cNvPr>
          <p:cNvSpPr/>
          <p:nvPr/>
        </p:nvSpPr>
        <p:spPr>
          <a:xfrm>
            <a:off x="476250" y="4695825"/>
            <a:ext cx="447675" cy="36195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5B4FB4-D790-141D-C56A-F0253EB2E8CF}"/>
              </a:ext>
            </a:extLst>
          </p:cNvPr>
          <p:cNvSpPr txBox="1"/>
          <p:nvPr/>
        </p:nvSpPr>
        <p:spPr>
          <a:xfrm>
            <a:off x="6984311" y="19890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Chuyện kể rằng: dẫn dắt, đánh dấu sự việc xảy ra ở đầu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8FDA87-16F1-FD43-E05C-1036B3BE8AA7}"/>
              </a:ext>
            </a:extLst>
          </p:cNvPr>
          <p:cNvSpPr txBox="1"/>
          <p:nvPr/>
        </p:nvSpPr>
        <p:spPr>
          <a:xfrm>
            <a:off x="6993836" y="32844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Không lâu sau, th</a:t>
            </a:r>
            <a:r>
              <a:rPr lang="en-US" sz="2400" b="1" i="1" dirty="0">
                <a:latin typeface="Calibri" panose="020F0502020204030204" pitchFamily="34" charset="0"/>
                <a:ea typeface="Calibri" panose="020F0502020204030204" pitchFamily="34" charset="0"/>
                <a:cs typeface="Times New Roman" panose="02020603050405020304" pitchFamily="18" charset="0"/>
              </a:rPr>
              <a:t>ế</a:t>
            </a:r>
            <a:r>
              <a:rPr lang="vi-VN" sz="2400" b="1" i="1" dirty="0">
                <a:latin typeface="Calibri" panose="020F0502020204030204" pitchFamily="34" charset="0"/>
                <a:ea typeface="Calibri" panose="020F0502020204030204" pitchFamily="34" charset="0"/>
                <a:cs typeface="Times New Roman" panose="02020603050405020304" pitchFamily="18" charset="0"/>
              </a:rPr>
              <a:t> rồi</a:t>
            </a:r>
            <a:r>
              <a:rPr lang="en-US" sz="2400" b="1" i="1">
                <a:latin typeface="Calibri" panose="020F0502020204030204" pitchFamily="34" charset="0"/>
                <a:ea typeface="Calibri" panose="020F0502020204030204" pitchFamily="34" charset="0"/>
                <a:cs typeface="Times New Roman" panose="02020603050405020304" pitchFamily="18" charset="0"/>
              </a:rPr>
              <a:t>:</a:t>
            </a:r>
            <a:r>
              <a:rPr lang="vi-VN" sz="2400" b="1" i="1">
                <a:latin typeface="Calibri" panose="020F0502020204030204" pitchFamily="34" charset="0"/>
                <a:ea typeface="Calibri" panose="020F0502020204030204" pitchFamily="34" charset="0"/>
                <a:cs typeface="Times New Roman" panose="02020603050405020304" pitchFamily="18" charset="0"/>
              </a:rPr>
              <a:t> </a:t>
            </a:r>
            <a:r>
              <a:rPr lang="vi-VN" sz="2400" b="1" i="1" dirty="0">
                <a:latin typeface="Calibri" panose="020F0502020204030204" pitchFamily="34" charset="0"/>
                <a:ea typeface="Calibri" panose="020F0502020204030204" pitchFamily="34" charset="0"/>
                <a:cs typeface="Times New Roman" panose="02020603050405020304" pitchFamily="18" charset="0"/>
              </a:rPr>
              <a:t>dẫn dắt, đánh dấu các sự việc xảy ra tiếp theo.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E13074-7841-ED34-8254-1DAAB4F0CB0D}"/>
              </a:ext>
            </a:extLst>
          </p:cNvPr>
          <p:cNvSpPr txBox="1"/>
          <p:nvPr/>
        </p:nvSpPr>
        <p:spPr>
          <a:xfrm>
            <a:off x="7012886" y="4465569"/>
            <a:ext cx="4476750" cy="1569660"/>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Từ đó (hoặc cuối cùng: dẫn dắt, đánh dấu sự việc xảy ra ở cuối câu chuyện, là kết quả của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4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5CBDC8A0-75A1-4184-B620-1FCC317CE4A7}"/>
              </a:ext>
            </a:extLst>
          </p:cNvPr>
          <p:cNvSpPr/>
          <p:nvPr/>
        </p:nvSpPr>
        <p:spPr>
          <a:xfrm>
            <a:off x="868678" y="408185"/>
            <a:ext cx="9611753" cy="1631630"/>
          </a:xfrm>
          <a:custGeom>
            <a:avLst/>
            <a:gdLst>
              <a:gd name="connsiteX0" fmla="*/ 0 w 9611753"/>
              <a:gd name="connsiteY0" fmla="*/ 418432 h 1631630"/>
              <a:gd name="connsiteX1" fmla="*/ 418432 w 9611753"/>
              <a:gd name="connsiteY1" fmla="*/ 0 h 1631630"/>
              <a:gd name="connsiteX2" fmla="*/ 9193321 w 9611753"/>
              <a:gd name="connsiteY2" fmla="*/ 0 h 1631630"/>
              <a:gd name="connsiteX3" fmla="*/ 9611753 w 9611753"/>
              <a:gd name="connsiteY3" fmla="*/ 418432 h 1631630"/>
              <a:gd name="connsiteX4" fmla="*/ 9611753 w 9611753"/>
              <a:gd name="connsiteY4" fmla="*/ 1213198 h 1631630"/>
              <a:gd name="connsiteX5" fmla="*/ 9193321 w 9611753"/>
              <a:gd name="connsiteY5" fmla="*/ 1631630 h 1631630"/>
              <a:gd name="connsiteX6" fmla="*/ 418432 w 9611753"/>
              <a:gd name="connsiteY6" fmla="*/ 1631630 h 1631630"/>
              <a:gd name="connsiteX7" fmla="*/ 0 w 9611753"/>
              <a:gd name="connsiteY7" fmla="*/ 1213198 h 1631630"/>
              <a:gd name="connsiteX8" fmla="*/ 0 w 9611753"/>
              <a:gd name="connsiteY8" fmla="*/ 418432 h 1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1753" h="1631630" fill="none" extrusionOk="0">
                <a:moveTo>
                  <a:pt x="0" y="418432"/>
                </a:moveTo>
                <a:cubicBezTo>
                  <a:pt x="704" y="206406"/>
                  <a:pt x="208253" y="35102"/>
                  <a:pt x="418432" y="0"/>
                </a:cubicBezTo>
                <a:cubicBezTo>
                  <a:pt x="3073675" y="72427"/>
                  <a:pt x="6835161" y="61419"/>
                  <a:pt x="9193321" y="0"/>
                </a:cubicBezTo>
                <a:cubicBezTo>
                  <a:pt x="9420856" y="-24501"/>
                  <a:pt x="9584083" y="178969"/>
                  <a:pt x="9611753" y="418432"/>
                </a:cubicBezTo>
                <a:cubicBezTo>
                  <a:pt x="9670866" y="684376"/>
                  <a:pt x="9541802" y="860565"/>
                  <a:pt x="9611753" y="1213198"/>
                </a:cubicBezTo>
                <a:cubicBezTo>
                  <a:pt x="9618553" y="1409778"/>
                  <a:pt x="9400345" y="1604647"/>
                  <a:pt x="9193321" y="1631630"/>
                </a:cubicBezTo>
                <a:cubicBezTo>
                  <a:pt x="5300937" y="1661457"/>
                  <a:pt x="4167402" y="1552324"/>
                  <a:pt x="418432" y="1631630"/>
                </a:cubicBezTo>
                <a:cubicBezTo>
                  <a:pt x="232240" y="1626554"/>
                  <a:pt x="-37269" y="1451662"/>
                  <a:pt x="0" y="1213198"/>
                </a:cubicBezTo>
                <a:cubicBezTo>
                  <a:pt x="66399" y="954412"/>
                  <a:pt x="15092" y="808866"/>
                  <a:pt x="0" y="418432"/>
                </a:cubicBezTo>
                <a:close/>
              </a:path>
              <a:path w="9611753" h="1631630" stroke="0" extrusionOk="0">
                <a:moveTo>
                  <a:pt x="0" y="418432"/>
                </a:moveTo>
                <a:cubicBezTo>
                  <a:pt x="2688" y="188071"/>
                  <a:pt x="201224" y="28930"/>
                  <a:pt x="418432" y="0"/>
                </a:cubicBezTo>
                <a:cubicBezTo>
                  <a:pt x="1928070" y="123000"/>
                  <a:pt x="5925738" y="-96860"/>
                  <a:pt x="9193321" y="0"/>
                </a:cubicBezTo>
                <a:cubicBezTo>
                  <a:pt x="9394784" y="-22583"/>
                  <a:pt x="9616906" y="176950"/>
                  <a:pt x="9611753" y="418432"/>
                </a:cubicBezTo>
                <a:cubicBezTo>
                  <a:pt x="9629592" y="777452"/>
                  <a:pt x="9640917" y="1028944"/>
                  <a:pt x="9611753" y="1213198"/>
                </a:cubicBezTo>
                <a:cubicBezTo>
                  <a:pt x="9602821" y="1447528"/>
                  <a:pt x="9413028" y="1629766"/>
                  <a:pt x="9193321" y="1631630"/>
                </a:cubicBezTo>
                <a:cubicBezTo>
                  <a:pt x="5396344" y="1470923"/>
                  <a:pt x="2178533" y="1671297"/>
                  <a:pt x="418432" y="1631630"/>
                </a:cubicBezTo>
                <a:cubicBezTo>
                  <a:pt x="184010" y="1630958"/>
                  <a:pt x="-28097" y="1431563"/>
                  <a:pt x="0" y="1213198"/>
                </a:cubicBezTo>
                <a:cubicBezTo>
                  <a:pt x="19492" y="833348"/>
                  <a:pt x="14325" y="738798"/>
                  <a:pt x="0" y="41843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xmlns="" sd="852854689">
                  <a:prstGeom prst="roundRect">
                    <a:avLst>
                      <a:gd name="adj" fmla="val 256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2</a:t>
            </a:r>
            <a:r>
              <a:rPr lang="en-US"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a:t>
            </a:r>
            <a:r>
              <a:rPr lang="vi-VN"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 Trao đổi về những điểm cần lưu ý khi viết bài văn kể lại 1 câu chuyện.</a:t>
            </a:r>
            <a:endParaRPr kumimoji="0" lang="en-US" altLang="en-US" sz="4000" b="1" i="0" u="none" strike="noStrike" kern="0" cap="none" spc="0" normalizeH="0" baseline="0" noProof="0" dirty="0">
              <a:ln>
                <a:noFill/>
              </a:ln>
              <a:solidFill>
                <a:srgbClr val="A0B2E4"/>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EDFA0E6D-F5A2-4EED-A66C-027BDF78F618}"/>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5" name="Rectangle: Rounded Corners 4">
            <a:extLst>
              <a:ext uri="{FF2B5EF4-FFF2-40B4-BE49-F238E27FC236}">
                <a16:creationId xmlns:a16="http://schemas.microsoft.com/office/drawing/2014/main" id="{6502F1A1-A623-78C2-5488-9F66FEB1308B}"/>
              </a:ext>
            </a:extLst>
          </p:cNvPr>
          <p:cNvSpPr/>
          <p:nvPr/>
        </p:nvSpPr>
        <p:spPr>
          <a:xfrm>
            <a:off x="1233457" y="2667840"/>
            <a:ext cx="6300818" cy="2992583"/>
          </a:xfrm>
          <a:custGeom>
            <a:avLst/>
            <a:gdLst>
              <a:gd name="connsiteX0" fmla="*/ 0 w 6300818"/>
              <a:gd name="connsiteY0" fmla="*/ 498774 h 2992583"/>
              <a:gd name="connsiteX1" fmla="*/ 498774 w 6300818"/>
              <a:gd name="connsiteY1" fmla="*/ 0 h 2992583"/>
              <a:gd name="connsiteX2" fmla="*/ 5802044 w 6300818"/>
              <a:gd name="connsiteY2" fmla="*/ 0 h 2992583"/>
              <a:gd name="connsiteX3" fmla="*/ 6300818 w 6300818"/>
              <a:gd name="connsiteY3" fmla="*/ 498774 h 2992583"/>
              <a:gd name="connsiteX4" fmla="*/ 6300818 w 6300818"/>
              <a:gd name="connsiteY4" fmla="*/ 2493809 h 2992583"/>
              <a:gd name="connsiteX5" fmla="*/ 5802044 w 6300818"/>
              <a:gd name="connsiteY5" fmla="*/ 2992583 h 2992583"/>
              <a:gd name="connsiteX6" fmla="*/ 498774 w 6300818"/>
              <a:gd name="connsiteY6" fmla="*/ 2992583 h 2992583"/>
              <a:gd name="connsiteX7" fmla="*/ 0 w 6300818"/>
              <a:gd name="connsiteY7" fmla="*/ 2493809 h 2992583"/>
              <a:gd name="connsiteX8" fmla="*/ 0 w 6300818"/>
              <a:gd name="connsiteY8" fmla="*/ 498774 h 2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818" h="2992583" fill="none" extrusionOk="0">
                <a:moveTo>
                  <a:pt x="0" y="498774"/>
                </a:moveTo>
                <a:cubicBezTo>
                  <a:pt x="-38758" y="254865"/>
                  <a:pt x="263289" y="-1739"/>
                  <a:pt x="498774" y="0"/>
                </a:cubicBezTo>
                <a:cubicBezTo>
                  <a:pt x="3150197" y="93185"/>
                  <a:pt x="5073562" y="134387"/>
                  <a:pt x="5802044" y="0"/>
                </a:cubicBezTo>
                <a:cubicBezTo>
                  <a:pt x="6090350" y="18023"/>
                  <a:pt x="6307341" y="232468"/>
                  <a:pt x="6300818" y="498774"/>
                </a:cubicBezTo>
                <a:cubicBezTo>
                  <a:pt x="6321169" y="924553"/>
                  <a:pt x="6322001" y="2167073"/>
                  <a:pt x="6300818" y="2493809"/>
                </a:cubicBezTo>
                <a:cubicBezTo>
                  <a:pt x="6350026" y="2786962"/>
                  <a:pt x="6077349" y="2987415"/>
                  <a:pt x="5802044" y="2992583"/>
                </a:cubicBezTo>
                <a:cubicBezTo>
                  <a:pt x="4439845" y="2983212"/>
                  <a:pt x="2777468" y="2911870"/>
                  <a:pt x="498774" y="2992583"/>
                </a:cubicBezTo>
                <a:cubicBezTo>
                  <a:pt x="226652" y="3043084"/>
                  <a:pt x="5070" y="2755636"/>
                  <a:pt x="0" y="2493809"/>
                </a:cubicBezTo>
                <a:cubicBezTo>
                  <a:pt x="9760" y="1757679"/>
                  <a:pt x="-39141" y="1268711"/>
                  <a:pt x="0" y="498774"/>
                </a:cubicBezTo>
                <a:close/>
              </a:path>
              <a:path w="6300818" h="2992583" stroke="0" extrusionOk="0">
                <a:moveTo>
                  <a:pt x="0" y="498774"/>
                </a:moveTo>
                <a:cubicBezTo>
                  <a:pt x="-23960" y="228434"/>
                  <a:pt x="238075" y="24700"/>
                  <a:pt x="498774" y="0"/>
                </a:cubicBezTo>
                <a:cubicBezTo>
                  <a:pt x="1939995" y="-24606"/>
                  <a:pt x="3585138" y="-61291"/>
                  <a:pt x="5802044" y="0"/>
                </a:cubicBezTo>
                <a:cubicBezTo>
                  <a:pt x="6093574" y="19979"/>
                  <a:pt x="6317651" y="266666"/>
                  <a:pt x="6300818" y="498774"/>
                </a:cubicBezTo>
                <a:cubicBezTo>
                  <a:pt x="6258604" y="993532"/>
                  <a:pt x="6374452" y="2260594"/>
                  <a:pt x="6300818" y="2493809"/>
                </a:cubicBezTo>
                <a:cubicBezTo>
                  <a:pt x="6272347" y="2743529"/>
                  <a:pt x="6069741" y="2994055"/>
                  <a:pt x="5802044" y="2992583"/>
                </a:cubicBezTo>
                <a:cubicBezTo>
                  <a:pt x="3356385" y="2936046"/>
                  <a:pt x="1628067" y="3101779"/>
                  <a:pt x="498774" y="2992583"/>
                </a:cubicBezTo>
                <a:cubicBezTo>
                  <a:pt x="186085" y="3014270"/>
                  <a:pt x="10544" y="2770705"/>
                  <a:pt x="0" y="2493809"/>
                </a:cubicBezTo>
                <a:cubicBezTo>
                  <a:pt x="-108149" y="2057424"/>
                  <a:pt x="-129202" y="1363327"/>
                  <a:pt x="0" y="498774"/>
                </a:cubicBezTo>
                <a:close/>
              </a:path>
            </a:pathLst>
          </a:custGeom>
          <a:solidFill>
            <a:srgbClr val="CCFFFF"/>
          </a:solidFill>
          <a:ln>
            <a:solidFill>
              <a:srgbClr val="002060"/>
            </a:solidFill>
            <a:extLst>
              <a:ext uri="{C807C97D-BFC1-408E-A445-0C87EB9F89A2}">
                <ask:lineSketchStyleProps xmlns:ask="http://schemas.microsoft.com/office/drawing/2018/sketchyshapes" xmlns="" sd="209041551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Bố cục của bài văn </a:t>
            </a:r>
            <a:endParaRPr lang="en-US" sz="3200" i="1" dirty="0">
              <a:solidFill>
                <a:schemeClr val="bg1">
                  <a:lumMod val="10000"/>
                </a:schemeClr>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Trình tự của các sự việc theo thời gian.</a:t>
            </a:r>
            <a:endParaRPr lang="en-US" sz="2400" dirty="0">
              <a:solidFill>
                <a:schemeClr val="bg1">
                  <a:lumMod val="10000"/>
                </a:schemeClr>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Từ ngữ dẫn dắt và kết nối các sự việc</a:t>
            </a:r>
            <a:endParaRPr lang="en-US" sz="2400"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074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xmln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4321450" y="62608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Bố</a:t>
            </a:r>
            <a:r>
              <a:rPr lang="en-US" sz="3600" b="1" dirty="0">
                <a:solidFill>
                  <a:prstClr val="black"/>
                </a:solidFill>
              </a:rPr>
              <a:t> </a:t>
            </a:r>
            <a:r>
              <a:rPr lang="en-US" sz="3600" b="1" dirty="0" err="1">
                <a:solidFill>
                  <a:prstClr val="black"/>
                </a:solidFill>
              </a:rPr>
              <a:t>cục</a:t>
            </a:r>
            <a:r>
              <a:rPr lang="en-US" sz="3600" b="1" dirty="0">
                <a:solidFill>
                  <a:prstClr val="black"/>
                </a:solidFill>
              </a:rPr>
              <a:t> </a:t>
            </a:r>
            <a:r>
              <a:rPr lang="en-US" sz="3600" b="1" dirty="0" err="1">
                <a:solidFill>
                  <a:prstClr val="black"/>
                </a:solidFill>
              </a:rPr>
              <a:t>bài</a:t>
            </a:r>
            <a:r>
              <a:rPr lang="en-US" sz="3600" b="1" dirty="0">
                <a:solidFill>
                  <a:prstClr val="black"/>
                </a:solidFill>
              </a:rPr>
              <a:t> </a:t>
            </a:r>
            <a:r>
              <a:rPr lang="en-US" sz="3600" b="1" dirty="0" err="1">
                <a:solidFill>
                  <a:prstClr val="black"/>
                </a:solidFill>
              </a:rPr>
              <a:t>văn</a:t>
            </a:r>
            <a:endParaRPr lang="en-US" sz="3600" b="1" dirty="0">
              <a:solidFill>
                <a:prstClr val="black"/>
              </a:solidFill>
            </a:endParaRPr>
          </a:p>
        </p:txBody>
      </p:sp>
      <p:pic>
        <p:nvPicPr>
          <p:cNvPr id="3" name="Picture 2" descr="A red arrow pointing to the right&#10;&#10;Description automatically generated with low confidence">
            <a:extLst>
              <a:ext uri="{FF2B5EF4-FFF2-40B4-BE49-F238E27FC236}">
                <a16:creationId xmlns:a16="http://schemas.microsoft.com/office/drawing/2014/main" id="{68B59E14-84CD-D09C-DC22-16623FC9C6FB}"/>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4" name="Rectangle: Rounded Corners 3">
            <a:extLst>
              <a:ext uri="{FF2B5EF4-FFF2-40B4-BE49-F238E27FC236}">
                <a16:creationId xmlns:a16="http://schemas.microsoft.com/office/drawing/2014/main" id="{C62EBB71-486C-BB17-7E80-1BBB51BD89E9}"/>
              </a:ext>
            </a:extLst>
          </p:cNvPr>
          <p:cNvSpPr/>
          <p:nvPr/>
        </p:nvSpPr>
        <p:spPr>
          <a:xfrm>
            <a:off x="695325" y="3324224"/>
            <a:ext cx="3138695" cy="130492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cs typeface="Baloo" panose="03080902040302020200" pitchFamily="66" charset="0"/>
              </a:rPr>
              <a:t>Mở</a:t>
            </a:r>
            <a:r>
              <a:rPr lang="en-US" sz="4400" b="1" dirty="0">
                <a:solidFill>
                  <a:srgbClr val="002060"/>
                </a:solidFill>
                <a:cs typeface="Baloo" panose="03080902040302020200" pitchFamily="66" charset="0"/>
              </a:rPr>
              <a:t> </a:t>
            </a:r>
            <a:r>
              <a:rPr lang="en-US" sz="4400" b="1" dirty="0" err="1">
                <a:solidFill>
                  <a:srgbClr val="002060"/>
                </a:solidFill>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5" name="Picture 4" descr="A red arrow pointing to the right&#10;&#10;Description automatically generated with low confidence">
            <a:extLst>
              <a:ext uri="{FF2B5EF4-FFF2-40B4-BE49-F238E27FC236}">
                <a16:creationId xmlns:a16="http://schemas.microsoft.com/office/drawing/2014/main" id="{C7F44F77-D3B5-C159-79EC-30B56FFF2B94}"/>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6" name="Rectangle: Rounded Corners 5">
            <a:extLst>
              <a:ext uri="{FF2B5EF4-FFF2-40B4-BE49-F238E27FC236}">
                <a16:creationId xmlns:a16="http://schemas.microsoft.com/office/drawing/2014/main" id="{0E5C9FBE-60C3-4BE7-ABCC-39673D8801CD}"/>
              </a:ext>
            </a:extLst>
          </p:cNvPr>
          <p:cNvSpPr/>
          <p:nvPr/>
        </p:nvSpPr>
        <p:spPr>
          <a:xfrm>
            <a:off x="4572000" y="3552825"/>
            <a:ext cx="3190876"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Thân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7" name="Picture 6" descr="A red arrow pointing to the right&#10;&#10;Description automatically generated with low confidence">
            <a:extLst>
              <a:ext uri="{FF2B5EF4-FFF2-40B4-BE49-F238E27FC236}">
                <a16:creationId xmlns:a16="http://schemas.microsoft.com/office/drawing/2014/main" id="{2A554B80-2F2E-CDF8-0670-AC958C487C28}"/>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10" name="Rectangle: Rounded Corners 9">
            <a:extLst>
              <a:ext uri="{FF2B5EF4-FFF2-40B4-BE49-F238E27FC236}">
                <a16:creationId xmlns:a16="http://schemas.microsoft.com/office/drawing/2014/main" id="{F94BF9C4-D4AB-64C8-E620-FDD6B1ADF402}"/>
              </a:ext>
            </a:extLst>
          </p:cNvPr>
          <p:cNvSpPr/>
          <p:nvPr/>
        </p:nvSpPr>
        <p:spPr>
          <a:xfrm>
            <a:off x="8429625" y="3549926"/>
            <a:ext cx="2847975"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Kết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222627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xmln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990600" y="651115"/>
            <a:ext cx="10067925" cy="1174141"/>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Arial" panose="020B0604020202020204" pitchFamily="34" charset="0"/>
              <a:buChar cha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Trình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tự</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của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các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sự</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việc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theo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thời</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gian</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C4F4A7A-FE6D-A342-E444-0E9E822578B9}"/>
              </a:ext>
            </a:extLst>
          </p:cNvPr>
          <p:cNvSpPr/>
          <p:nvPr/>
        </p:nvSpPr>
        <p:spPr>
          <a:xfrm>
            <a:off x="895350" y="2178659"/>
            <a:ext cx="10067925" cy="2860066"/>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Từ ngữ dẫn dắt và kết nối các sự việc: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Cần có những từ ngữ dẫn dắt, kết nối các sự việc trong câu chuyện, để câu chuyện được kể một cách logic, mạch lạc.</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962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0173E-2B0C-0F23-BF25-0D25D76BB4DB}"/>
            </a:ext>
          </a:extLst>
        </p:cNvPr>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A20B83AC-5C49-40F5-6723-C43197655092}"/>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ln>
            <a:extLst>
              <a:ext uri="{C807C97D-BFC1-408E-A445-0C87EB9F89A2}">
                <ask:lineSketchStyleProps xmlns:ask="http://schemas.microsoft.com/office/drawing/2018/sketchyshapes" xmlns="" sd="852854689">
                  <a:prstGeom prst="roundRect">
                    <a:avLst>
                      <a:gd name="adj" fmla="val 20961"/>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pic>
        <p:nvPicPr>
          <p:cNvPr id="11" name="Picture 10">
            <a:extLst>
              <a:ext uri="{FF2B5EF4-FFF2-40B4-BE49-F238E27FC236}">
                <a16:creationId xmlns:a16="http://schemas.microsoft.com/office/drawing/2014/main" id="{668C4E02-8127-AA82-15EB-70FDBD8A7690}"/>
              </a:ext>
            </a:extLst>
          </p:cNvPr>
          <p:cNvPicPr>
            <a:picLocks noChangeAspect="1"/>
          </p:cNvPicPr>
          <p:nvPr/>
        </p:nvPicPr>
        <p:blipFill>
          <a:blip r:embed="rId2"/>
          <a:stretch>
            <a:fillRect/>
          </a:stretch>
        </p:blipFill>
        <p:spPr>
          <a:xfrm>
            <a:off x="842298" y="1145547"/>
            <a:ext cx="10692368" cy="4362118"/>
          </a:xfrm>
          <a:prstGeom prst="rect">
            <a:avLst/>
          </a:prstGeom>
        </p:spPr>
      </p:pic>
    </p:spTree>
    <p:extLst>
      <p:ext uri="{BB962C8B-B14F-4D97-AF65-F5344CB8AC3E}">
        <p14:creationId xmlns:p14="http://schemas.microsoft.com/office/powerpoint/2010/main" val="505643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xmln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D0CF22B-F61C-358E-F528-D713AFD65B46}"/>
              </a:ext>
            </a:extLst>
          </p:cNvPr>
          <p:cNvPicPr>
            <a:picLocks noChangeAspect="1"/>
          </p:cNvPicPr>
          <p:nvPr/>
        </p:nvPicPr>
        <p:blipFill>
          <a:blip r:embed="rId2"/>
          <a:stretch>
            <a:fillRect/>
          </a:stretch>
        </p:blipFill>
        <p:spPr>
          <a:xfrm>
            <a:off x="5188692" y="168355"/>
            <a:ext cx="3395766" cy="1072989"/>
          </a:xfrm>
          <a:prstGeom prst="rect">
            <a:avLst/>
          </a:prstGeom>
        </p:spPr>
      </p:pic>
      <p:sp>
        <p:nvSpPr>
          <p:cNvPr id="5" name="Rectangle: Rounded Corners 4">
            <a:extLst>
              <a:ext uri="{FF2B5EF4-FFF2-40B4-BE49-F238E27FC236}">
                <a16:creationId xmlns:a16="http://schemas.microsoft.com/office/drawing/2014/main" id="{B9FF8FE1-1318-4A1F-699F-CA384D435CD9}"/>
              </a:ext>
            </a:extLst>
          </p:cNvPr>
          <p:cNvSpPr/>
          <p:nvPr/>
        </p:nvSpPr>
        <p:spPr>
          <a:xfrm>
            <a:off x="4569100" y="133093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black"/>
                </a:solidFill>
                <a:latin typeface="Cambria" panose="02040503050406030204" pitchFamily="18" charset="0"/>
                <a:ea typeface="Cambria" panose="02040503050406030204" pitchFamily="18" charset="0"/>
              </a:rPr>
              <a:t>Bố</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cục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văn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kể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một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câu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chuyện</a:t>
            </a:r>
            <a:endParaRPr lang="en-US" sz="2800" b="1" dirty="0">
              <a:solidFill>
                <a:prstClr val="black"/>
              </a:solidFill>
              <a:latin typeface="Cambria" panose="02040503050406030204" pitchFamily="18" charset="0"/>
              <a:ea typeface="Cambria" panose="02040503050406030204" pitchFamily="18" charset="0"/>
            </a:endParaRPr>
          </a:p>
        </p:txBody>
      </p:sp>
      <p:pic>
        <p:nvPicPr>
          <p:cNvPr id="6" name="Picture 5" descr="A red arrow pointing to the right&#10;&#10;Description automatically generated with low confidence">
            <a:extLst>
              <a:ext uri="{FF2B5EF4-FFF2-40B4-BE49-F238E27FC236}">
                <a16:creationId xmlns:a16="http://schemas.microsoft.com/office/drawing/2014/main" id="{3903F92B-C785-6DC2-1D33-C0C99ECE2FAB}"/>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2728039" y="2315987"/>
            <a:ext cx="2170725" cy="1348495"/>
          </a:xfrm>
          <a:prstGeom prst="rect">
            <a:avLst/>
          </a:prstGeom>
        </p:spPr>
      </p:pic>
      <p:sp>
        <p:nvSpPr>
          <p:cNvPr id="7" name="Rectangle: Rounded Corners 6">
            <a:extLst>
              <a:ext uri="{FF2B5EF4-FFF2-40B4-BE49-F238E27FC236}">
                <a16:creationId xmlns:a16="http://schemas.microsoft.com/office/drawing/2014/main" id="{EA707A2C-E880-3DE0-1425-1F47F5F792CD}"/>
              </a:ext>
            </a:extLst>
          </p:cNvPr>
          <p:cNvSpPr/>
          <p:nvPr/>
        </p:nvSpPr>
        <p:spPr>
          <a:xfrm>
            <a:off x="876300" y="3609974"/>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Mở</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G</a:t>
            </a:r>
            <a:r>
              <a:rPr lang="vi-VN" sz="2400" b="1" dirty="0">
                <a:solidFill>
                  <a:srgbClr val="002060"/>
                </a:solidFill>
                <a:latin typeface="Cambria" panose="02040503050406030204" pitchFamily="18" charset="0"/>
                <a:ea typeface="Cambria" panose="02040503050406030204" pitchFamily="18" charset="0"/>
                <a:cs typeface="Baloo" panose="03080902040302020200" pitchFamily="66" charset="0"/>
              </a:rPr>
              <a:t>iới thiệu về câu chuyện (tên câu chuyện, lí do biết câu chuyện hoặc ấn tượng về câu chuyện,...).</a:t>
            </a:r>
          </a:p>
        </p:txBody>
      </p:sp>
      <p:pic>
        <p:nvPicPr>
          <p:cNvPr id="10" name="Picture 9" descr="A red arrow pointing to the right&#10;&#10;Description automatically generated with low confidence">
            <a:extLst>
              <a:ext uri="{FF2B5EF4-FFF2-40B4-BE49-F238E27FC236}">
                <a16:creationId xmlns:a16="http://schemas.microsoft.com/office/drawing/2014/main" id="{F3C8961A-8C02-6E9E-CAB5-E18A01EC56B1}"/>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897330" y="2488365"/>
            <a:ext cx="1085230" cy="1348495"/>
          </a:xfrm>
          <a:prstGeom prst="rect">
            <a:avLst/>
          </a:prstGeom>
        </p:spPr>
      </p:pic>
      <p:sp>
        <p:nvSpPr>
          <p:cNvPr id="11" name="Rectangle: Rounded Corners 10">
            <a:extLst>
              <a:ext uri="{FF2B5EF4-FFF2-40B4-BE49-F238E27FC236}">
                <a16:creationId xmlns:a16="http://schemas.microsoft.com/office/drawing/2014/main" id="{2F256FC2-80B6-2708-E908-C2460F19D868}"/>
              </a:ext>
            </a:extLst>
          </p:cNvPr>
          <p:cNvSpPr/>
          <p:nvPr/>
        </p:nvSpPr>
        <p:spPr>
          <a:xfrm>
            <a:off x="4686300" y="3695700"/>
            <a:ext cx="3190876" cy="26670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Thân</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Kể</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lại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theo</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trình</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diễn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chú</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ý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sử</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dụng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ngữ</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nối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2" name="Picture 11" descr="A red arrow pointing to the right&#10;&#10;Description automatically generated with low confidence">
            <a:extLst>
              <a:ext uri="{FF2B5EF4-FFF2-40B4-BE49-F238E27FC236}">
                <a16:creationId xmlns:a16="http://schemas.microsoft.com/office/drawing/2014/main" id="{AAA21941-DF89-EA02-74A9-19B8820325CC}"/>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4706">
            <a:off x="7636882" y="2250676"/>
            <a:ext cx="2197370" cy="1348495"/>
          </a:xfrm>
          <a:prstGeom prst="rect">
            <a:avLst/>
          </a:prstGeom>
        </p:spPr>
      </p:pic>
      <p:sp>
        <p:nvSpPr>
          <p:cNvPr id="13" name="Rectangle: Rounded Corners 12">
            <a:extLst>
              <a:ext uri="{FF2B5EF4-FFF2-40B4-BE49-F238E27FC236}">
                <a16:creationId xmlns:a16="http://schemas.microsoft.com/office/drawing/2014/main" id="{2928B22B-B5D0-EA8B-5D01-DCAB73FF902B}"/>
              </a:ext>
            </a:extLst>
          </p:cNvPr>
          <p:cNvSpPr/>
          <p:nvPr/>
        </p:nvSpPr>
        <p:spPr>
          <a:xfrm>
            <a:off x="8496300" y="3568975"/>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Nêu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suy</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nghĩ</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cảm</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xúc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về</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mong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muốn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sau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khi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đọc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hoặc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rút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spTree>
    <p:extLst>
      <p:ext uri="{BB962C8B-B14F-4D97-AF65-F5344CB8AC3E}">
        <p14:creationId xmlns:p14="http://schemas.microsoft.com/office/powerpoint/2010/main" val="364540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72F34E66-DF38-410B-BD80-E5DEF6B37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0629"/>
            <a:ext cx="12195695" cy="6857308"/>
          </a:xfrm>
          <a:prstGeom prst="rect">
            <a:avLst/>
          </a:prstGeom>
        </p:spPr>
      </p:pic>
      <p:pic>
        <p:nvPicPr>
          <p:cNvPr id="35" name="Picture 34">
            <a:extLst>
              <a:ext uri="{FF2B5EF4-FFF2-40B4-BE49-F238E27FC236}">
                <a16:creationId xmlns:a16="http://schemas.microsoft.com/office/drawing/2014/main" id="{E89C7121-41B0-4C12-9622-6CBB692F9735}"/>
              </a:ext>
            </a:extLst>
          </p:cNvPr>
          <p:cNvPicPr>
            <a:picLocks noChangeAspect="1"/>
          </p:cNvPicPr>
          <p:nvPr/>
        </p:nvPicPr>
        <p:blipFill rotWithShape="1">
          <a:blip r:embed="rId3">
            <a:extLst>
              <a:ext uri="{28A0092B-C50C-407E-A947-70E740481C1C}">
                <a14:useLocalDpi xmlns:a14="http://schemas.microsoft.com/office/drawing/2010/main" val="0"/>
              </a:ext>
            </a:extLst>
          </a:blip>
          <a:srcRect l="10480" t="29145" r="7318" b="54113"/>
          <a:stretch/>
        </p:blipFill>
        <p:spPr>
          <a:xfrm>
            <a:off x="-389183" y="6132281"/>
            <a:ext cx="12970365" cy="867915"/>
          </a:xfrm>
          <a:prstGeom prst="rect">
            <a:avLst/>
          </a:prstGeom>
          <a:ln>
            <a:solidFill>
              <a:srgbClr val="993300"/>
            </a:solidFill>
          </a:ln>
        </p:spPr>
      </p:pic>
      <p:pic>
        <p:nvPicPr>
          <p:cNvPr id="36" name="Picture 35">
            <a:extLst>
              <a:ext uri="{FF2B5EF4-FFF2-40B4-BE49-F238E27FC236}">
                <a16:creationId xmlns:a16="http://schemas.microsoft.com/office/drawing/2014/main" id="{FD1F234B-E87B-4292-89BA-B4DDDC6AECDC}"/>
              </a:ext>
            </a:extLst>
          </p:cNvPr>
          <p:cNvPicPr>
            <a:picLocks noChangeAspect="1"/>
          </p:cNvPicPr>
          <p:nvPr/>
        </p:nvPicPr>
        <p:blipFill>
          <a:blip r:embed="rId4"/>
          <a:stretch>
            <a:fillRect/>
          </a:stretch>
        </p:blipFill>
        <p:spPr>
          <a:xfrm>
            <a:off x="7961099" y="-302769"/>
            <a:ext cx="4377307" cy="2117527"/>
          </a:xfrm>
          <a:prstGeom prst="rect">
            <a:avLst/>
          </a:prstGeom>
        </p:spPr>
      </p:pic>
      <p:sp>
        <p:nvSpPr>
          <p:cNvPr id="26" name="Freeform 3">
            <a:extLst>
              <a:ext uri="{FF2B5EF4-FFF2-40B4-BE49-F238E27FC236}">
                <a16:creationId xmlns:a16="http://schemas.microsoft.com/office/drawing/2014/main" id="{2855CA09-64F0-4F6A-8A92-FF52AC257E94}"/>
              </a:ext>
            </a:extLst>
          </p:cNvPr>
          <p:cNvSpPr/>
          <p:nvPr/>
        </p:nvSpPr>
        <p:spPr>
          <a:xfrm>
            <a:off x="315623" y="3849016"/>
            <a:ext cx="5473027" cy="3151181"/>
          </a:xfrm>
          <a:custGeom>
            <a:avLst/>
            <a:gdLst/>
            <a:ahLst/>
            <a:cxnLst/>
            <a:rect l="l" t="t" r="r" b="b"/>
            <a:pathLst>
              <a:path w="7535664" h="4213692">
                <a:moveTo>
                  <a:pt x="0" y="0"/>
                </a:moveTo>
                <a:lnTo>
                  <a:pt x="7535663" y="0"/>
                </a:lnTo>
                <a:lnTo>
                  <a:pt x="7535663" y="4213692"/>
                </a:lnTo>
                <a:lnTo>
                  <a:pt x="0" y="4213692"/>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FA146465-4756-FA30-19C9-9DC18636CDC0}"/>
              </a:ext>
            </a:extLst>
          </p:cNvPr>
          <p:cNvPicPr>
            <a:picLocks noChangeAspect="1"/>
          </p:cNvPicPr>
          <p:nvPr/>
        </p:nvPicPr>
        <p:blipFill>
          <a:blip r:embed="rId6"/>
          <a:stretch>
            <a:fillRect/>
          </a:stretch>
        </p:blipFill>
        <p:spPr>
          <a:xfrm>
            <a:off x="9110932" y="3936823"/>
            <a:ext cx="2469094" cy="2304488"/>
          </a:xfrm>
          <a:prstGeom prst="rect">
            <a:avLst/>
          </a:prstGeom>
        </p:spPr>
      </p:pic>
      <p:sp>
        <p:nvSpPr>
          <p:cNvPr id="3" name="TextBox 2">
            <a:extLst>
              <a:ext uri="{FF2B5EF4-FFF2-40B4-BE49-F238E27FC236}">
                <a16:creationId xmlns:a16="http://schemas.microsoft.com/office/drawing/2014/main" id="{84A13905-241A-12A2-7F44-60B58E2B5108}"/>
              </a:ext>
            </a:extLst>
          </p:cNvPr>
          <p:cNvSpPr txBox="1"/>
          <p:nvPr/>
        </p:nvSpPr>
        <p:spPr>
          <a:xfrm>
            <a:off x="942366" y="168676"/>
            <a:ext cx="843593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ea typeface="+mn-ea"/>
                <a:cs typeface="+mn-cs"/>
              </a:rPr>
              <a:t>Thứ</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ngày</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tháng</a:t>
            </a:r>
            <a:r>
              <a:rPr kumimoji="0" lang="en-US" sz="3500" b="1" i="0" u="none" strike="noStrike" kern="1200" cap="none" spc="0" normalizeH="0" baseline="0" noProof="0" dirty="0">
                <a:ln w="0"/>
                <a:solidFill>
                  <a:prstClr val="black"/>
                </a:solidFill>
                <a:effectLst/>
                <a:uLnTx/>
                <a:uFillTx/>
                <a:ea typeface="+mn-ea"/>
                <a:cs typeface="+mn-cs"/>
              </a:rPr>
              <a:t>….</a:t>
            </a:r>
            <a:r>
              <a:rPr kumimoji="0" lang="en-US" sz="3500" b="1" i="0" u="none" strike="noStrike" kern="1200" cap="none" spc="0" normalizeH="0" baseline="0" noProof="0" dirty="0" err="1">
                <a:ln w="0"/>
                <a:solidFill>
                  <a:prstClr val="black"/>
                </a:solidFill>
                <a:effectLst/>
                <a:uLnTx/>
                <a:uFillTx/>
                <a:ea typeface="+mn-ea"/>
                <a:cs typeface="+mn-cs"/>
              </a:rPr>
              <a:t>năm</a:t>
            </a:r>
            <a:r>
              <a:rPr kumimoji="0" lang="en-US" sz="3500" b="1" i="0" u="none" strike="noStrike" kern="1200" cap="none" spc="0" normalizeH="0" baseline="0" noProof="0" dirty="0">
                <a:ln w="0"/>
                <a:solidFill>
                  <a:prstClr val="black"/>
                </a:solidFill>
                <a:effectLst/>
                <a:uLnTx/>
                <a:uFillTx/>
                <a:ea typeface="+mn-ea"/>
                <a:cs typeface="+mn-cs"/>
              </a:rPr>
              <a:t>.....</a:t>
            </a:r>
            <a:endParaRPr kumimoji="0" lang="en-US" sz="3500" b="1" i="0" u="none" strike="noStrike" kern="1200" cap="none" spc="0" normalizeH="0" baseline="0" noProof="0" dirty="0">
              <a:ln>
                <a:noFill/>
              </a:ln>
              <a:solidFill>
                <a:prstClr val="black"/>
              </a:solidFill>
              <a:effectLst/>
              <a:uLnTx/>
              <a:uFillTx/>
              <a:ea typeface="+mn-ea"/>
              <a:cs typeface="+mn-cs"/>
            </a:endParaRPr>
          </a:p>
        </p:txBody>
      </p:sp>
      <p:pic>
        <p:nvPicPr>
          <p:cNvPr id="8" name="Picture 7">
            <a:extLst>
              <a:ext uri="{FF2B5EF4-FFF2-40B4-BE49-F238E27FC236}">
                <a16:creationId xmlns:a16="http://schemas.microsoft.com/office/drawing/2014/main" id="{6C1A9503-300C-3383-159C-25DCE3E36271}"/>
              </a:ext>
            </a:extLst>
          </p:cNvPr>
          <p:cNvPicPr>
            <a:picLocks noChangeAspect="1"/>
          </p:cNvPicPr>
          <p:nvPr/>
        </p:nvPicPr>
        <p:blipFill>
          <a:blip r:embed="rId7"/>
          <a:stretch>
            <a:fillRect/>
          </a:stretch>
        </p:blipFill>
        <p:spPr>
          <a:xfrm>
            <a:off x="433812" y="1572104"/>
            <a:ext cx="11345639" cy="2225233"/>
          </a:xfrm>
          <a:prstGeom prst="rect">
            <a:avLst/>
          </a:prstGeom>
        </p:spPr>
      </p:pic>
    </p:spTree>
    <p:extLst>
      <p:ext uri="{BB962C8B-B14F-4D97-AF65-F5344CB8AC3E}">
        <p14:creationId xmlns:p14="http://schemas.microsoft.com/office/powerpoint/2010/main" val="330268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872197"/>
            <a:ext cx="11515725" cy="5657734"/>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a16="http://schemas.microsoft.com/office/drawing/2014/main" id="{ABD7D613-6F84-460D-9E3E-DBEC594ED037}"/>
              </a:ext>
            </a:extLst>
          </p:cNvPr>
          <p:cNvSpPr/>
          <p:nvPr/>
        </p:nvSpPr>
        <p:spPr>
          <a:xfrm>
            <a:off x="1762125" y="143711"/>
            <a:ext cx="9881235" cy="584775"/>
          </a:xfrm>
          <a:prstGeom prst="rect">
            <a:avLst/>
          </a:prstGeom>
        </p:spPr>
        <p:txBody>
          <a:bodyPr wrap="square">
            <a:spAutoFit/>
          </a:bodyPr>
          <a:lstStyle/>
          <a:p>
            <a:pPr lvl="0" algn="just" defTabSz="1219170">
              <a:buClr>
                <a:srgbClr val="000000"/>
              </a:buClr>
              <a:defRPr/>
            </a:pPr>
            <a:r>
              <a:rPr lang="en-US" sz="3200" b="1" kern="0" dirty="0">
                <a:solidFill>
                  <a:srgbClr val="FF0000"/>
                </a:solidFill>
                <a:latin typeface="Calibri" panose="020F0502020204030204" pitchFamily="34" charset="0"/>
                <a:cs typeface="Calibri" panose="020F0502020204030204" pitchFamily="34" charset="0"/>
                <a:sym typeface="Arial"/>
              </a:rPr>
              <a:t>1. </a:t>
            </a:r>
            <a:r>
              <a:rPr lang="vi-VN" sz="3200" b="1" kern="0" dirty="0">
                <a:solidFill>
                  <a:srgbClr val="FF0000"/>
                </a:solidFill>
                <a:latin typeface="Calibri" panose="020F0502020204030204" pitchFamily="34" charset="0"/>
                <a:cs typeface="Calibri" panose="020F0502020204030204" pitchFamily="34" charset="0"/>
                <a:sym typeface="Arial"/>
              </a:rPr>
              <a:t>Đọc bài văn dưới đây và thực hiện yêu cầu.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4" name="Rectangle 23">
            <a:extLst>
              <a:ext uri="{FF2B5EF4-FFF2-40B4-BE49-F238E27FC236}">
                <a16:creationId xmlns:a16="http://schemas.microsoft.com/office/drawing/2014/main" id="{295B2FDA-BACA-4E21-821C-33E9AF20EB99}"/>
              </a:ext>
            </a:extLst>
          </p:cNvPr>
          <p:cNvSpPr/>
          <p:nvPr/>
        </p:nvSpPr>
        <p:spPr>
          <a:xfrm>
            <a:off x="581027" y="1229405"/>
            <a:ext cx="11001373" cy="5016758"/>
          </a:xfrm>
          <a:prstGeom prst="rect">
            <a:avLst/>
          </a:prstGeom>
        </p:spPr>
        <p:txBody>
          <a:bodyPr wrap="square">
            <a:spAutoFit/>
          </a:bodyPr>
          <a:lstStyle/>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Em được mẹ tặng cuốn sách có nhan đề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"100 câu chuyện cổ tích hay nhất thế giới".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Đối với em, thú vị nhất trong cuốn sách là câu chuyện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"Cô bé Lọ Lem".</a:t>
            </a:r>
          </a:p>
          <a:p>
            <a:pPr algn="just"/>
            <a:r>
              <a:rPr 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Chuyện kể rằng</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Không lâu sau,</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bố Lọ Lem cũng qua đời, cuộc sống của cô càng khổ cực.</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Một ngày nọ, vua tổ chức vũ hội. Mẹ kế và hai cô con gái đi dự hội, bắt Lọ Lem ở nhà nhặt đậu lẫn trong đống tro. Lọ Lem khóc nức nở.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Thế rồi,</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một bà tiên xuất hiện giúp cô nhặt đậu, hoá phép cho cô váy dạ hội và đôi giày thuỷ tinh tuyệt đẹp. Bà còn biến quả bí ngô thành c</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ỗ</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xe ngựa đưa Lọ Lem đi dự hội. Bà dặn Lọ Lem phải về trước 12 giờ đêm, nếu không mọi phép thuật sẽ tan biến.</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Từ đó,</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họ sống bên nhau hạnh phúc đến cuối đời.</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Em rất thích câu chuyện này vì cái kết thật có hậu.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Cô bé Lọ Lem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xứng đáng là một trong những câu chuyện cổ tích hay nhất thế giới.</a:t>
            </a:r>
            <a:endPar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Nguyễn</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Ngọc</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Mai Chi)</a:t>
            </a:r>
            <a:endPar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2471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934948"/>
            <a:ext cx="6288193" cy="5743255"/>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58026" y="609600"/>
            <a:ext cx="4476750" cy="1015663"/>
          </a:xfrm>
          <a:prstGeom prst="rect">
            <a:avLst/>
          </a:prstGeom>
          <a:noFill/>
        </p:spPr>
        <p:txBody>
          <a:bodyPr wrap="square" rtlCol="0">
            <a:spAutoFit/>
          </a:bodyPr>
          <a:lstStyle/>
          <a:p>
            <a:pPr algn="just"/>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Tìm</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mở</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kết</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văn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trên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nêu</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dung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chính</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mỗi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Hình chữ nhật 11">
            <a:extLst>
              <a:ext uri="{FF2B5EF4-FFF2-40B4-BE49-F238E27FC236}">
                <a16:creationId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Mở</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Hình chữ nhật 11">
            <a:extLst>
              <a:ext uri="{FF2B5EF4-FFF2-40B4-BE49-F238E27FC236}">
                <a16:creationId xmlns:a16="http://schemas.microsoft.com/office/drawing/2014/main" id="{ADC97AE0-BA59-D6B0-76B8-941E6AA3C9CF}"/>
              </a:ext>
            </a:extLst>
          </p:cNvPr>
          <p:cNvSpPr/>
          <p:nvPr/>
        </p:nvSpPr>
        <p:spPr>
          <a:xfrm>
            <a:off x="0" y="1657349"/>
            <a:ext cx="6248400" cy="389069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E98BB1B-9E67-0EB5-F1D1-B242306D3181}"/>
              </a:ext>
            </a:extLst>
          </p:cNvPr>
          <p:cNvGrpSpPr/>
          <p:nvPr/>
        </p:nvGrpSpPr>
        <p:grpSpPr>
          <a:xfrm>
            <a:off x="1909706" y="1774110"/>
            <a:ext cx="2484315" cy="564421"/>
            <a:chOff x="1916235" y="371474"/>
            <a:chExt cx="2160466" cy="564421"/>
          </a:xfrm>
        </p:grpSpPr>
        <p:pic>
          <p:nvPicPr>
            <p:cNvPr id="24" name="Picture 23">
              <a:extLst>
                <a:ext uri="{FF2B5EF4-FFF2-40B4-BE49-F238E27FC236}">
                  <a16:creationId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Thân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Hình chữ nhật 11">
            <a:extLst>
              <a:ext uri="{FF2B5EF4-FFF2-40B4-BE49-F238E27FC236}">
                <a16:creationId xmlns:a16="http://schemas.microsoft.com/office/drawing/2014/main" id="{8F514C1A-122F-FA85-0F5B-E20DEECCA4DB}"/>
              </a:ext>
            </a:extLst>
          </p:cNvPr>
          <p:cNvSpPr/>
          <p:nvPr/>
        </p:nvSpPr>
        <p:spPr>
          <a:xfrm>
            <a:off x="0" y="5603803"/>
            <a:ext cx="6248400" cy="725077"/>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a16="http://schemas.microsoft.com/office/drawing/2014/main" id="{CE08709D-D337-FF5F-6AED-7B88A515BBE2}"/>
              </a:ext>
            </a:extLst>
          </p:cNvPr>
          <p:cNvSpPr txBox="1"/>
          <p:nvPr/>
        </p:nvSpPr>
        <p:spPr>
          <a:xfrm>
            <a:off x="7070036" y="1855719"/>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effectLst/>
                <a:latin typeface="Calibri" panose="020F0502020204030204" pitchFamily="34" charset="0"/>
                <a:ea typeface="Calibri" panose="020F0502020204030204" pitchFamily="34" charset="0"/>
                <a:cs typeface="Times New Roman" panose="02020603050405020304" pitchFamily="18" charset="0"/>
              </a:rPr>
              <a:t>Mở bài: Giới thiệu về câu chuyện (tên câu chuyện, lí do viết câu chuyện hoặc nêu ấn tượng về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372DEB9F-BE3F-B7DE-512D-56DCAE7D61F8}"/>
              </a:ext>
            </a:extLst>
          </p:cNvPr>
          <p:cNvSpPr txBox="1"/>
          <p:nvPr/>
        </p:nvSpPr>
        <p:spPr>
          <a:xfrm>
            <a:off x="7070036" y="3386345"/>
            <a:ext cx="4476750" cy="1015663"/>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Thân bài: Kể lại câu chuyện theo trình tự diễn ra các sự việc (chú ý bối cảnh và diễn biến của sự việc).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15FB288-EF51-B8A4-2F39-18ABACCD3C7F}"/>
              </a:ext>
            </a:extLst>
          </p:cNvPr>
          <p:cNvSpPr txBox="1"/>
          <p:nvPr/>
        </p:nvSpPr>
        <p:spPr>
          <a:xfrm>
            <a:off x="7089915" y="4688372"/>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Kết bài: Nêu suy nghĩ, cảm xúc về câu chuyện, mong muốn sau khi đọc câu chuyện hoặc bài học rút ra từ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3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wipe(down)">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down)">
                                      <p:cBhvr>
                                        <p:cTn id="4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80837"/>
            <a:ext cx="6288193" cy="5702156"/>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115176" y="781050"/>
            <a:ext cx="4476750" cy="2246769"/>
          </a:xfrm>
          <a:prstGeom prst="rect">
            <a:avLst/>
          </a:prstGeom>
          <a:noFill/>
        </p:spPr>
        <p:txBody>
          <a:bodyPr wrap="square" rtlCol="0">
            <a:spAutoFit/>
          </a:bodyPr>
          <a:lstStyle/>
          <a:p>
            <a:pPr lvl="0" algn="just"/>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a16="http://schemas.microsoft.com/office/drawing/2014/main" id="{ADC97AE0-BA59-D6B0-76B8-941E6AA3C9CF}"/>
              </a:ext>
            </a:extLst>
          </p:cNvPr>
          <p:cNvSpPr/>
          <p:nvPr/>
        </p:nvSpPr>
        <p:spPr>
          <a:xfrm>
            <a:off x="0" y="1534060"/>
            <a:ext cx="6248400" cy="3931792"/>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152400"/>
            <a:ext cx="11515725"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6B006C53-BA06-36EF-3384-71ADEE22CA82}"/>
              </a:ext>
            </a:extLst>
          </p:cNvPr>
          <p:cNvSpPr/>
          <p:nvPr/>
        </p:nvSpPr>
        <p:spPr>
          <a:xfrm>
            <a:off x="819150" y="9144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495425" y="542925"/>
            <a:ext cx="1676400" cy="885825"/>
            <a:chOff x="1600200" y="561975"/>
            <a:chExt cx="1676400" cy="885825"/>
          </a:xfrm>
        </p:grpSpPr>
        <p:sp>
          <p:nvSpPr>
            <p:cNvPr id="3" name="Cloud 2">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a16="http://schemas.microsoft.com/office/drawing/2014/main" id="{9BE04DCF-7E83-443C-FEBA-69039F002888}"/>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1</a:t>
              </a:r>
            </a:p>
          </p:txBody>
        </p:sp>
      </p:grpSp>
      <p:sp>
        <p:nvSpPr>
          <p:cNvPr id="6" name="TextBox 5">
            <a:extLst>
              <a:ext uri="{FF2B5EF4-FFF2-40B4-BE49-F238E27FC236}">
                <a16:creationId xmlns:a16="http://schemas.microsoft.com/office/drawing/2014/main" id="{BED058D5-EDE8-45AA-45F6-A3A0E3DEEF98}"/>
              </a:ext>
            </a:extLst>
          </p:cNvPr>
          <p:cNvSpPr txBox="1"/>
          <p:nvPr/>
        </p:nvSpPr>
        <p:spPr>
          <a:xfrm>
            <a:off x="1104900" y="143827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mẹ</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mất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2C0FB42F-60C2-AF0F-DC6B-5071DE78C599}"/>
              </a:ext>
            </a:extLst>
          </p:cNvPr>
          <p:cNvSpPr txBox="1"/>
          <p:nvPr/>
        </p:nvSpPr>
        <p:spPr>
          <a:xfrm>
            <a:off x="1076325" y="2190750"/>
            <a:ext cx="2781300" cy="923330"/>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lấy</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có</a:t>
            </a:r>
            <a:r>
              <a:rPr lang="en-US" dirty="0">
                <a:solidFill>
                  <a:schemeClr val="bg1">
                    <a:lumMod val="10000"/>
                  </a:schemeClr>
                </a:solidFill>
              </a:rPr>
              <a:t> </a:t>
            </a:r>
            <a:r>
              <a:rPr lang="en-US" dirty="0" err="1">
                <a:solidFill>
                  <a:schemeClr val="bg1">
                    <a:lumMod val="10000"/>
                  </a:schemeClr>
                </a:solidFill>
              </a:rPr>
              <a:t>hai</a:t>
            </a:r>
            <a:r>
              <a:rPr lang="en-US" dirty="0">
                <a:solidFill>
                  <a:schemeClr val="bg1">
                    <a:lumMod val="10000"/>
                  </a:schemeClr>
                </a:solidFill>
              </a:rPr>
              <a:t> </a:t>
            </a:r>
            <a:r>
              <a:rPr lang="en-US" dirty="0" err="1">
                <a:solidFill>
                  <a:schemeClr val="bg1">
                    <a:lumMod val="10000"/>
                  </a:schemeClr>
                </a:solidFill>
              </a:rPr>
              <a:t>cô</a:t>
            </a:r>
            <a:r>
              <a:rPr lang="en-US" dirty="0">
                <a:solidFill>
                  <a:schemeClr val="bg1">
                    <a:lumMod val="10000"/>
                  </a:schemeClr>
                </a:solidFill>
              </a:rPr>
              <a:t> con </a:t>
            </a:r>
            <a:r>
              <a:rPr lang="en-US" dirty="0" err="1">
                <a:solidFill>
                  <a:schemeClr val="bg1">
                    <a:lumMod val="10000"/>
                  </a:schemeClr>
                </a:solidFill>
              </a:rPr>
              <a:t>gái</a:t>
            </a:r>
            <a:r>
              <a:rPr lang="en-US" dirty="0">
                <a:solidFill>
                  <a:schemeClr val="bg1">
                    <a:lumMod val="10000"/>
                  </a:schemeClr>
                </a:solidFill>
              </a:rPr>
              <a:t> </a:t>
            </a:r>
            <a:r>
              <a:rPr lang="en-US" dirty="0" err="1">
                <a:solidFill>
                  <a:schemeClr val="bg1">
                    <a:lumMod val="10000"/>
                  </a:schemeClr>
                </a:solidFill>
              </a:rPr>
              <a:t>riêng</a:t>
            </a:r>
            <a:endParaRPr lang="en-US" dirty="0">
              <a:solidFill>
                <a:schemeClr val="bg1">
                  <a:lumMod val="10000"/>
                </a:schemeClr>
              </a:solidFill>
            </a:endParaRPr>
          </a:p>
        </p:txBody>
      </p:sp>
      <p:sp>
        <p:nvSpPr>
          <p:cNvPr id="9" name="Rectangle: Rounded Corners 8">
            <a:extLst>
              <a:ext uri="{FF2B5EF4-FFF2-40B4-BE49-F238E27FC236}">
                <a16:creationId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01C33E-135B-61C9-4AD8-BE12CAE0A6E8}"/>
              </a:ext>
            </a:extLst>
          </p:cNvPr>
          <p:cNvGrpSpPr/>
          <p:nvPr/>
        </p:nvGrpSpPr>
        <p:grpSpPr>
          <a:xfrm>
            <a:off x="5057775" y="457200"/>
            <a:ext cx="1676400" cy="885825"/>
            <a:chOff x="1600200" y="561975"/>
            <a:chExt cx="1676400" cy="885825"/>
          </a:xfrm>
        </p:grpSpPr>
        <p:sp>
          <p:nvSpPr>
            <p:cNvPr id="11" name="Cloud 10">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a16="http://schemas.microsoft.com/office/drawing/2014/main" id="{9BE704C9-766F-6CF3-8B15-B775AB559A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2</a:t>
              </a:r>
            </a:p>
          </p:txBody>
        </p:sp>
      </p:grpSp>
      <p:sp>
        <p:nvSpPr>
          <p:cNvPr id="13" name="TextBox 12">
            <a:extLst>
              <a:ext uri="{FF2B5EF4-FFF2-40B4-BE49-F238E27FC236}">
                <a16:creationId xmlns:a16="http://schemas.microsoft.com/office/drawing/2014/main" id="{07AAF6FA-9453-CCE9-9E56-F4B16700B482}"/>
              </a:ext>
            </a:extLst>
          </p:cNvPr>
          <p:cNvSpPr txBox="1"/>
          <p:nvPr/>
        </p:nvSpPr>
        <p:spPr>
          <a:xfrm>
            <a:off x="4667250" y="14478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qua </a:t>
            </a:r>
            <a:r>
              <a:rPr lang="en-US" dirty="0" err="1">
                <a:solidFill>
                  <a:schemeClr val="bg1">
                    <a:lumMod val="10000"/>
                  </a:schemeClr>
                </a:solidFill>
              </a:rPr>
              <a:t>đời</a:t>
            </a:r>
            <a:endParaRPr lang="en-US" dirty="0">
              <a:solidFill>
                <a:schemeClr val="bg1">
                  <a:lumMod val="10000"/>
                </a:schemeClr>
              </a:solidFill>
            </a:endParaRPr>
          </a:p>
        </p:txBody>
      </p:sp>
      <p:sp>
        <p:nvSpPr>
          <p:cNvPr id="14" name="TextBox 13">
            <a:extLst>
              <a:ext uri="{FF2B5EF4-FFF2-40B4-BE49-F238E27FC236}">
                <a16:creationId xmlns:a16="http://schemas.microsoft.com/office/drawing/2014/main" id="{C8325597-B902-4096-A247-A676502F5209}"/>
              </a:ext>
            </a:extLst>
          </p:cNvPr>
          <p:cNvSpPr txBox="1"/>
          <p:nvPr/>
        </p:nvSpPr>
        <p:spPr>
          <a:xfrm>
            <a:off x="4638675" y="22002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15" name="Rectangle: Rounded Corners 14">
            <a:extLst>
              <a:ext uri="{FF2B5EF4-FFF2-40B4-BE49-F238E27FC236}">
                <a16:creationId xmlns:a16="http://schemas.microsoft.com/office/drawing/2014/main" id="{FFF308BA-7C47-C9CC-C6DC-B35282CC55FA}"/>
              </a:ext>
            </a:extLst>
          </p:cNvPr>
          <p:cNvSpPr/>
          <p:nvPr/>
        </p:nvSpPr>
        <p:spPr>
          <a:xfrm>
            <a:off x="7962900" y="89535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8FBB59-7E61-FF1C-87E1-48CBC1590126}"/>
              </a:ext>
            </a:extLst>
          </p:cNvPr>
          <p:cNvGrpSpPr/>
          <p:nvPr/>
        </p:nvGrpSpPr>
        <p:grpSpPr>
          <a:xfrm>
            <a:off x="8686800" y="438150"/>
            <a:ext cx="1676400" cy="885825"/>
            <a:chOff x="1600200" y="561975"/>
            <a:chExt cx="1676400" cy="885825"/>
          </a:xfrm>
        </p:grpSpPr>
        <p:sp>
          <p:nvSpPr>
            <p:cNvPr id="17" name="Cloud 16">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a16="http://schemas.microsoft.com/office/drawing/2014/main" id="{FB05B8C8-E72E-FD31-225C-C8E21BDC308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19" name="TextBox 18">
            <a:extLst>
              <a:ext uri="{FF2B5EF4-FFF2-40B4-BE49-F238E27FC236}">
                <a16:creationId xmlns:a16="http://schemas.microsoft.com/office/drawing/2014/main" id="{6CC4027B-83C3-F936-F041-61BDB2903526}"/>
              </a:ext>
            </a:extLst>
          </p:cNvPr>
          <p:cNvSpPr txBox="1"/>
          <p:nvPr/>
        </p:nvSpPr>
        <p:spPr>
          <a:xfrm>
            <a:off x="8248650" y="141922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vua</a:t>
            </a:r>
            <a:r>
              <a:rPr lang="en-US" dirty="0">
                <a:solidFill>
                  <a:schemeClr val="bg1">
                    <a:lumMod val="10000"/>
                  </a:schemeClr>
                </a:solidFill>
              </a:rPr>
              <a:t> </a:t>
            </a:r>
            <a:r>
              <a:rPr lang="en-US" dirty="0" err="1">
                <a:solidFill>
                  <a:schemeClr val="bg1">
                    <a:lumMod val="10000"/>
                  </a:schemeClr>
                </a:solidFill>
              </a:rPr>
              <a:t>tổ</a:t>
            </a:r>
            <a:r>
              <a:rPr lang="en-US" dirty="0">
                <a:solidFill>
                  <a:schemeClr val="bg1">
                    <a:lumMod val="10000"/>
                  </a:schemeClr>
                </a:solidFill>
              </a:rPr>
              <a:t> </a:t>
            </a:r>
            <a:r>
              <a:rPr lang="en-US" dirty="0" err="1">
                <a:solidFill>
                  <a:schemeClr val="bg1">
                    <a:lumMod val="10000"/>
                  </a:schemeClr>
                </a:solidFill>
              </a:rPr>
              <a:t>chức</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0" name="TextBox 19">
            <a:extLst>
              <a:ext uri="{FF2B5EF4-FFF2-40B4-BE49-F238E27FC236}">
                <a16:creationId xmlns:a16="http://schemas.microsoft.com/office/drawing/2014/main" id="{86AA402B-0A5D-5B3D-8EAC-3F346DD12DB3}"/>
              </a:ext>
            </a:extLst>
          </p:cNvPr>
          <p:cNvSpPr txBox="1"/>
          <p:nvPr/>
        </p:nvSpPr>
        <p:spPr>
          <a:xfrm>
            <a:off x="8220075" y="217170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21" name="Rectangle: Rounded Corners 20">
            <a:extLst>
              <a:ext uri="{FF2B5EF4-FFF2-40B4-BE49-F238E27FC236}">
                <a16:creationId xmlns:a16="http://schemas.microsoft.com/office/drawing/2014/main" id="{A74DF87F-E6B6-FF93-0BED-5AB35F783AAD}"/>
              </a:ext>
            </a:extLst>
          </p:cNvPr>
          <p:cNvSpPr/>
          <p:nvPr/>
        </p:nvSpPr>
        <p:spPr>
          <a:xfrm>
            <a:off x="657225"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08A2721-AFDC-D421-0D57-65DD4525401A}"/>
              </a:ext>
            </a:extLst>
          </p:cNvPr>
          <p:cNvGrpSpPr/>
          <p:nvPr/>
        </p:nvGrpSpPr>
        <p:grpSpPr>
          <a:xfrm>
            <a:off x="1266825" y="3371850"/>
            <a:ext cx="1676400" cy="885825"/>
            <a:chOff x="1600200" y="561975"/>
            <a:chExt cx="1676400" cy="885825"/>
          </a:xfrm>
        </p:grpSpPr>
        <p:sp>
          <p:nvSpPr>
            <p:cNvPr id="26" name="Cloud 25">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a16="http://schemas.microsoft.com/office/drawing/2014/main" id="{6E24D70F-F952-94A1-168D-2F831F419EA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4</a:t>
              </a:r>
            </a:p>
          </p:txBody>
        </p:sp>
      </p:grpSp>
      <p:sp>
        <p:nvSpPr>
          <p:cNvPr id="28" name="TextBox 27">
            <a:extLst>
              <a:ext uri="{FF2B5EF4-FFF2-40B4-BE49-F238E27FC236}">
                <a16:creationId xmlns:a16="http://schemas.microsoft.com/office/drawing/2014/main" id="{5F6234C2-5796-7ADA-E2C7-1696600B54E7}"/>
              </a:ext>
            </a:extLst>
          </p:cNvPr>
          <p:cNvSpPr txBox="1"/>
          <p:nvPr/>
        </p:nvSpPr>
        <p:spPr>
          <a:xfrm>
            <a:off x="942975"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khóc</a:t>
            </a:r>
            <a:r>
              <a:rPr lang="en-US" dirty="0">
                <a:solidFill>
                  <a:schemeClr val="bg1">
                    <a:lumMod val="10000"/>
                  </a:schemeClr>
                </a:solidFill>
              </a:rPr>
              <a:t> </a:t>
            </a:r>
            <a:r>
              <a:rPr lang="en-US" dirty="0" err="1">
                <a:solidFill>
                  <a:schemeClr val="bg1">
                    <a:lumMod val="10000"/>
                  </a:schemeClr>
                </a:solidFill>
              </a:rPr>
              <a:t>vì</a:t>
            </a:r>
            <a:r>
              <a:rPr lang="en-US" dirty="0">
                <a:solidFill>
                  <a:schemeClr val="bg1">
                    <a:lumMod val="10000"/>
                  </a:schemeClr>
                </a:solidFill>
              </a:rPr>
              <a:t> </a:t>
            </a:r>
            <a:r>
              <a:rPr lang="en-US" dirty="0" err="1">
                <a:solidFill>
                  <a:schemeClr val="bg1">
                    <a:lumMod val="10000"/>
                  </a:schemeClr>
                </a:solidFill>
              </a:rPr>
              <a:t>không</a:t>
            </a:r>
            <a:r>
              <a:rPr lang="en-US" dirty="0">
                <a:solidFill>
                  <a:schemeClr val="bg1">
                    <a:lumMod val="10000"/>
                  </a:schemeClr>
                </a:solidFill>
              </a:rPr>
              <a:t> </a:t>
            </a:r>
            <a:r>
              <a:rPr lang="en-US" dirty="0" err="1">
                <a:solidFill>
                  <a:schemeClr val="bg1">
                    <a:lumMod val="10000"/>
                  </a:schemeClr>
                </a:solidFill>
              </a:rPr>
              <a:t>được</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9" name="TextBox 28">
            <a:extLst>
              <a:ext uri="{FF2B5EF4-FFF2-40B4-BE49-F238E27FC236}">
                <a16:creationId xmlns:a16="http://schemas.microsoft.com/office/drawing/2014/main" id="{E911B45F-470E-40E5-CC62-4A905B7C63B6}"/>
              </a:ext>
            </a:extLst>
          </p:cNvPr>
          <p:cNvSpPr txBox="1"/>
          <p:nvPr/>
        </p:nvSpPr>
        <p:spPr>
          <a:xfrm>
            <a:off x="962025"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30" name="Rectangle: Rounded Corners 29">
            <a:extLst>
              <a:ext uri="{FF2B5EF4-FFF2-40B4-BE49-F238E27FC236}">
                <a16:creationId xmlns:a16="http://schemas.microsoft.com/office/drawing/2014/main" id="{36E7794F-E110-C8B4-0CD6-24D659FE676C}"/>
              </a:ext>
            </a:extLst>
          </p:cNvPr>
          <p:cNvSpPr/>
          <p:nvPr/>
        </p:nvSpPr>
        <p:spPr>
          <a:xfrm>
            <a:off x="4210050" y="38576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B690FD-51CB-9C97-2BAB-83B452088DBA}"/>
              </a:ext>
            </a:extLst>
          </p:cNvPr>
          <p:cNvGrpSpPr/>
          <p:nvPr/>
        </p:nvGrpSpPr>
        <p:grpSpPr>
          <a:xfrm>
            <a:off x="4933950" y="3390900"/>
            <a:ext cx="1676400" cy="885825"/>
            <a:chOff x="1600200" y="561975"/>
            <a:chExt cx="1676400" cy="885825"/>
          </a:xfrm>
        </p:grpSpPr>
        <p:sp>
          <p:nvSpPr>
            <p:cNvPr id="6144" name="Cloud 6143">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a16="http://schemas.microsoft.com/office/drawing/2014/main" id="{52000730-5334-1D2A-3629-A7426F37115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5</a:t>
              </a:r>
            </a:p>
          </p:txBody>
        </p:sp>
      </p:grpSp>
      <p:sp>
        <p:nvSpPr>
          <p:cNvPr id="6147" name="TextBox 6146">
            <a:extLst>
              <a:ext uri="{FF2B5EF4-FFF2-40B4-BE49-F238E27FC236}">
                <a16:creationId xmlns:a16="http://schemas.microsoft.com/office/drawing/2014/main" id="{BDFC2F3E-04D7-ECA4-F35C-343AFFD2898E}"/>
              </a:ext>
            </a:extLst>
          </p:cNvPr>
          <p:cNvSpPr txBox="1"/>
          <p:nvPr/>
        </p:nvSpPr>
        <p:spPr>
          <a:xfrm>
            <a:off x="4495800" y="43815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6148" name="TextBox 6147">
            <a:extLst>
              <a:ext uri="{FF2B5EF4-FFF2-40B4-BE49-F238E27FC236}">
                <a16:creationId xmlns:a16="http://schemas.microsoft.com/office/drawing/2014/main" id="{5A6C3661-51E2-0E46-E0FA-3293B94320B4}"/>
              </a:ext>
            </a:extLst>
          </p:cNvPr>
          <p:cNvSpPr txBox="1"/>
          <p:nvPr/>
        </p:nvSpPr>
        <p:spPr>
          <a:xfrm>
            <a:off x="4486275" y="50958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6149" name="Rectangle: Rounded Corners 6148">
            <a:extLst>
              <a:ext uri="{FF2B5EF4-FFF2-40B4-BE49-F238E27FC236}">
                <a16:creationId xmlns:a16="http://schemas.microsoft.com/office/drawing/2014/main" id="{B84BDC3E-B9E4-A679-3371-025111F2A046}"/>
              </a:ext>
            </a:extLst>
          </p:cNvPr>
          <p:cNvSpPr/>
          <p:nvPr/>
        </p:nvSpPr>
        <p:spPr>
          <a:xfrm>
            <a:off x="7886700"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a16="http://schemas.microsoft.com/office/drawing/2014/main" id="{DEE5F81E-571C-797E-10CE-520A41C7E9F7}"/>
              </a:ext>
            </a:extLst>
          </p:cNvPr>
          <p:cNvGrpSpPr/>
          <p:nvPr/>
        </p:nvGrpSpPr>
        <p:grpSpPr>
          <a:xfrm>
            <a:off x="8620125" y="3400425"/>
            <a:ext cx="1676400" cy="885825"/>
            <a:chOff x="1600200" y="561975"/>
            <a:chExt cx="1676400" cy="885825"/>
          </a:xfrm>
        </p:grpSpPr>
        <p:sp>
          <p:nvSpPr>
            <p:cNvPr id="6151" name="Cloud 6150">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a16="http://schemas.microsoft.com/office/drawing/2014/main" id="{9200DDBC-915D-70AC-BE06-5DB7CF9C20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6</a:t>
              </a:r>
            </a:p>
          </p:txBody>
        </p:sp>
      </p:grpSp>
      <p:sp>
        <p:nvSpPr>
          <p:cNvPr id="6153" name="TextBox 6152">
            <a:extLst>
              <a:ext uri="{FF2B5EF4-FFF2-40B4-BE49-F238E27FC236}">
                <a16:creationId xmlns:a16="http://schemas.microsoft.com/office/drawing/2014/main" id="{3CAF5EDB-2739-00D9-887F-E1B3EACCC678}"/>
              </a:ext>
            </a:extLst>
          </p:cNvPr>
          <p:cNvSpPr txBox="1"/>
          <p:nvPr/>
        </p:nvSpPr>
        <p:spPr>
          <a:xfrm>
            <a:off x="8172450"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hoàng</a:t>
            </a:r>
            <a:r>
              <a:rPr lang="en-US" dirty="0">
                <a:solidFill>
                  <a:schemeClr val="bg1">
                    <a:lumMod val="10000"/>
                  </a:schemeClr>
                </a:solidFill>
              </a:rPr>
              <a:t> </a:t>
            </a:r>
            <a:r>
              <a:rPr lang="en-US" dirty="0" err="1">
                <a:solidFill>
                  <a:schemeClr val="bg1">
                    <a:lumMod val="10000"/>
                  </a:schemeClr>
                </a:solidFill>
              </a:rPr>
              <a:t>tử</a:t>
            </a:r>
            <a:r>
              <a:rPr lang="en-US" dirty="0">
                <a:solidFill>
                  <a:schemeClr val="bg1">
                    <a:lumMod val="10000"/>
                  </a:schemeClr>
                </a:solidFill>
              </a:rPr>
              <a:t> </a:t>
            </a:r>
            <a:r>
              <a:rPr lang="en-US" dirty="0" err="1">
                <a:solidFill>
                  <a:schemeClr val="bg1">
                    <a:lumMod val="10000"/>
                  </a:schemeClr>
                </a:solidFill>
              </a:rPr>
              <a:t>sai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tìm</a:t>
            </a:r>
            <a:r>
              <a:rPr lang="en-US" dirty="0">
                <a:solidFill>
                  <a:schemeClr val="bg1">
                    <a:lumMod val="10000"/>
                  </a:schemeClr>
                </a:solidFill>
              </a:rPr>
              <a:t> </a:t>
            </a:r>
            <a:r>
              <a:rPr lang="en-US" dirty="0" err="1">
                <a:solidFill>
                  <a:schemeClr val="bg1">
                    <a:lumMod val="10000"/>
                  </a:schemeClr>
                </a:solidFill>
              </a:rPr>
              <a:t>chủ</a:t>
            </a:r>
            <a:r>
              <a:rPr lang="en-US" dirty="0">
                <a:solidFill>
                  <a:schemeClr val="bg1">
                    <a:lumMod val="10000"/>
                  </a:schemeClr>
                </a:solidFill>
              </a:rPr>
              <a:t> </a:t>
            </a:r>
            <a:r>
              <a:rPr lang="en-US" dirty="0" err="1">
                <a:solidFill>
                  <a:schemeClr val="bg1">
                    <a:lumMod val="10000"/>
                  </a:schemeClr>
                </a:solidFill>
              </a:rPr>
              <a:t>nhân</a:t>
            </a:r>
            <a:r>
              <a:rPr lang="en-US" dirty="0">
                <a:solidFill>
                  <a:schemeClr val="bg1">
                    <a:lumMod val="10000"/>
                  </a:schemeClr>
                </a:solidFill>
              </a:rPr>
              <a:t> </a:t>
            </a:r>
            <a:r>
              <a:rPr lang="en-US" dirty="0" err="1">
                <a:solidFill>
                  <a:schemeClr val="bg1">
                    <a:lumMod val="10000"/>
                  </a:schemeClr>
                </a:solidFill>
              </a:rPr>
              <a:t>chiếc</a:t>
            </a:r>
            <a:r>
              <a:rPr lang="en-US" dirty="0">
                <a:solidFill>
                  <a:schemeClr val="bg1">
                    <a:lumMod val="10000"/>
                  </a:schemeClr>
                </a:solidFill>
              </a:rPr>
              <a:t> </a:t>
            </a:r>
            <a:r>
              <a:rPr lang="en-US" dirty="0" err="1">
                <a:solidFill>
                  <a:schemeClr val="bg1">
                    <a:lumMod val="10000"/>
                  </a:schemeClr>
                </a:solidFill>
              </a:rPr>
              <a:t>giày</a:t>
            </a:r>
            <a:r>
              <a:rPr lang="en-US" dirty="0">
                <a:solidFill>
                  <a:schemeClr val="bg1">
                    <a:lumMod val="10000"/>
                  </a:schemeClr>
                </a:solidFill>
              </a:rPr>
              <a:t>.</a:t>
            </a:r>
          </a:p>
        </p:txBody>
      </p:sp>
      <p:sp>
        <p:nvSpPr>
          <p:cNvPr id="6154" name="TextBox 6153">
            <a:extLst>
              <a:ext uri="{FF2B5EF4-FFF2-40B4-BE49-F238E27FC236}">
                <a16:creationId xmlns:a16="http://schemas.microsoft.com/office/drawing/2014/main" id="{756B401D-E264-1B56-F06E-276360550EBB}"/>
              </a:ext>
            </a:extLst>
          </p:cNvPr>
          <p:cNvSpPr txBox="1"/>
          <p:nvPr/>
        </p:nvSpPr>
        <p:spPr>
          <a:xfrm>
            <a:off x="8172450"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Tree>
    <p:extLst>
      <p:ext uri="{BB962C8B-B14F-4D97-AF65-F5344CB8AC3E}">
        <p14:creationId xmlns:p14="http://schemas.microsoft.com/office/powerpoint/2010/main" val="130091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fade">
                                      <p:cBhvr>
                                        <p:cTn id="95" dur="1000"/>
                                        <p:tgtEl>
                                          <p:spTgt spid="6148"/>
                                        </p:tgtEl>
                                      </p:cBhvr>
                                    </p:animEffect>
                                    <p:anim calcmode="lin" valueType="num">
                                      <p:cBhvr>
                                        <p:cTn id="96" dur="1000" fill="hold"/>
                                        <p:tgtEl>
                                          <p:spTgt spid="6148"/>
                                        </p:tgtEl>
                                        <p:attrNameLst>
                                          <p:attrName>ppt_x</p:attrName>
                                        </p:attrNameLst>
                                      </p:cBhvr>
                                      <p:tavLst>
                                        <p:tav tm="0">
                                          <p:val>
                                            <p:strVal val="#ppt_x"/>
                                          </p:val>
                                        </p:tav>
                                        <p:tav tm="100000">
                                          <p:val>
                                            <p:strVal val="#ppt_x"/>
                                          </p:val>
                                        </p:tav>
                                      </p:tavLst>
                                    </p:anim>
                                    <p:anim calcmode="lin" valueType="num">
                                      <p:cBhvr>
                                        <p:cTn id="97" dur="1000" fill="hold"/>
                                        <p:tgtEl>
                                          <p:spTgt spid="61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47"/>
                                        </p:tgtEl>
                                        <p:attrNameLst>
                                          <p:attrName>style.visibility</p:attrName>
                                        </p:attrNameLst>
                                      </p:cBhvr>
                                      <p:to>
                                        <p:strVal val="visible"/>
                                      </p:to>
                                    </p:set>
                                    <p:animEffect transition="in" filter="fade">
                                      <p:cBhvr>
                                        <p:cTn id="100" dur="1000"/>
                                        <p:tgtEl>
                                          <p:spTgt spid="6147"/>
                                        </p:tgtEl>
                                      </p:cBhvr>
                                    </p:animEffect>
                                    <p:anim calcmode="lin" valueType="num">
                                      <p:cBhvr>
                                        <p:cTn id="101" dur="1000" fill="hold"/>
                                        <p:tgtEl>
                                          <p:spTgt spid="6147"/>
                                        </p:tgtEl>
                                        <p:attrNameLst>
                                          <p:attrName>ppt_x</p:attrName>
                                        </p:attrNameLst>
                                      </p:cBhvr>
                                      <p:tavLst>
                                        <p:tav tm="0">
                                          <p:val>
                                            <p:strVal val="#ppt_x"/>
                                          </p:val>
                                        </p:tav>
                                        <p:tav tm="100000">
                                          <p:val>
                                            <p:strVal val="#ppt_x"/>
                                          </p:val>
                                        </p:tav>
                                      </p:tavLst>
                                    </p:anim>
                                    <p:anim calcmode="lin" valueType="num">
                                      <p:cBhvr>
                                        <p:cTn id="102" dur="1000" fill="hold"/>
                                        <p:tgtEl>
                                          <p:spTgt spid="61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154"/>
                                        </p:tgtEl>
                                        <p:attrNameLst>
                                          <p:attrName>style.visibility</p:attrName>
                                        </p:attrNameLst>
                                      </p:cBhvr>
                                      <p:to>
                                        <p:strVal val="visible"/>
                                      </p:to>
                                    </p:set>
                                    <p:animEffect transition="in" filter="fade">
                                      <p:cBhvr>
                                        <p:cTn id="117" dur="1000"/>
                                        <p:tgtEl>
                                          <p:spTgt spid="6154"/>
                                        </p:tgtEl>
                                      </p:cBhvr>
                                    </p:animEffect>
                                    <p:anim calcmode="lin" valueType="num">
                                      <p:cBhvr>
                                        <p:cTn id="118" dur="1000" fill="hold"/>
                                        <p:tgtEl>
                                          <p:spTgt spid="6154"/>
                                        </p:tgtEl>
                                        <p:attrNameLst>
                                          <p:attrName>ppt_x</p:attrName>
                                        </p:attrNameLst>
                                      </p:cBhvr>
                                      <p:tavLst>
                                        <p:tav tm="0">
                                          <p:val>
                                            <p:strVal val="#ppt_x"/>
                                          </p:val>
                                        </p:tav>
                                        <p:tav tm="100000">
                                          <p:val>
                                            <p:strVal val="#ppt_x"/>
                                          </p:val>
                                        </p:tav>
                                      </p:tavLst>
                                    </p:anim>
                                    <p:anim calcmode="lin" valueType="num">
                                      <p:cBhvr>
                                        <p:cTn id="119" dur="1000" fill="hold"/>
                                        <p:tgtEl>
                                          <p:spTgt spid="615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153"/>
                                        </p:tgtEl>
                                        <p:attrNameLst>
                                          <p:attrName>style.visibility</p:attrName>
                                        </p:attrNameLst>
                                      </p:cBhvr>
                                      <p:to>
                                        <p:strVal val="visible"/>
                                      </p:to>
                                    </p:set>
                                    <p:animEffect transition="in" filter="fade">
                                      <p:cBhvr>
                                        <p:cTn id="122" dur="1000"/>
                                        <p:tgtEl>
                                          <p:spTgt spid="6153"/>
                                        </p:tgtEl>
                                      </p:cBhvr>
                                    </p:animEffect>
                                    <p:anim calcmode="lin" valueType="num">
                                      <p:cBhvr>
                                        <p:cTn id="123" dur="1000" fill="hold"/>
                                        <p:tgtEl>
                                          <p:spTgt spid="6153"/>
                                        </p:tgtEl>
                                        <p:attrNameLst>
                                          <p:attrName>ppt_x</p:attrName>
                                        </p:attrNameLst>
                                      </p:cBhvr>
                                      <p:tavLst>
                                        <p:tav tm="0">
                                          <p:val>
                                            <p:strVal val="#ppt_x"/>
                                          </p:val>
                                        </p:tav>
                                        <p:tav tm="100000">
                                          <p:val>
                                            <p:strVal val="#ppt_x"/>
                                          </p:val>
                                        </p:tav>
                                      </p:tavLst>
                                    </p:anim>
                                    <p:anim calcmode="lin" valueType="num">
                                      <p:cBhvr>
                                        <p:cTn id="124" dur="1000" fill="hold"/>
                                        <p:tgtEl>
                                          <p:spTgt spid="615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149"/>
                                        </p:tgtEl>
                                        <p:attrNameLst>
                                          <p:attrName>style.visibility</p:attrName>
                                        </p:attrNameLst>
                                      </p:cBhvr>
                                      <p:to>
                                        <p:strVal val="visible"/>
                                      </p:to>
                                    </p:set>
                                    <p:animEffect transition="in" filter="fade">
                                      <p:cBhvr>
                                        <p:cTn id="127" dur="1000"/>
                                        <p:tgtEl>
                                          <p:spTgt spid="6149"/>
                                        </p:tgtEl>
                                      </p:cBhvr>
                                    </p:animEffect>
                                    <p:anim calcmode="lin" valueType="num">
                                      <p:cBhvr>
                                        <p:cTn id="128" dur="1000" fill="hold"/>
                                        <p:tgtEl>
                                          <p:spTgt spid="6149"/>
                                        </p:tgtEl>
                                        <p:attrNameLst>
                                          <p:attrName>ppt_x</p:attrName>
                                        </p:attrNameLst>
                                      </p:cBhvr>
                                      <p:tavLst>
                                        <p:tav tm="0">
                                          <p:val>
                                            <p:strVal val="#ppt_x"/>
                                          </p:val>
                                        </p:tav>
                                        <p:tav tm="100000">
                                          <p:val>
                                            <p:strVal val="#ppt_x"/>
                                          </p:val>
                                        </p:tav>
                                      </p:tavLst>
                                    </p:anim>
                                    <p:anim calcmode="lin" valueType="num">
                                      <p:cBhvr>
                                        <p:cTn id="129" dur="1000" fill="hold"/>
                                        <p:tgtEl>
                                          <p:spTgt spid="614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150"/>
                                        </p:tgtEl>
                                        <p:attrNameLst>
                                          <p:attrName>style.visibility</p:attrName>
                                        </p:attrNameLst>
                                      </p:cBhvr>
                                      <p:to>
                                        <p:strVal val="visible"/>
                                      </p:to>
                                    </p:set>
                                    <p:animEffect transition="in" filter="fade">
                                      <p:cBhvr>
                                        <p:cTn id="132" dur="1000"/>
                                        <p:tgtEl>
                                          <p:spTgt spid="6150"/>
                                        </p:tgtEl>
                                      </p:cBhvr>
                                    </p:animEffect>
                                    <p:anim calcmode="lin" valueType="num">
                                      <p:cBhvr>
                                        <p:cTn id="133" dur="1000" fill="hold"/>
                                        <p:tgtEl>
                                          <p:spTgt spid="6150"/>
                                        </p:tgtEl>
                                        <p:attrNameLst>
                                          <p:attrName>ppt_x</p:attrName>
                                        </p:attrNameLst>
                                      </p:cBhvr>
                                      <p:tavLst>
                                        <p:tav tm="0">
                                          <p:val>
                                            <p:strVal val="#ppt_x"/>
                                          </p:val>
                                        </p:tav>
                                        <p:tav tm="100000">
                                          <p:val>
                                            <p:strVal val="#ppt_x"/>
                                          </p:val>
                                        </p:tav>
                                      </p:tavLst>
                                    </p:anim>
                                    <p:anim calcmode="lin" valueType="num">
                                      <p:cBhvr>
                                        <p:cTn id="1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animBg="1"/>
      <p:bldP spid="13" grpId="0"/>
      <p:bldP spid="14" grpId="0"/>
      <p:bldP spid="15" grpId="0" animBg="1"/>
      <p:bldP spid="19" grpId="0"/>
      <p:bldP spid="20" grpId="0"/>
      <p:bldP spid="21" grpId="0" animBg="1"/>
      <p:bldP spid="28" grpId="0"/>
      <p:bldP spid="29" grpId="0"/>
      <p:bldP spid="30" grpId="0" animBg="1"/>
      <p:bldP spid="6147" grpId="0"/>
      <p:bldP spid="6148" grpId="0"/>
      <p:bldP spid="6149" grpId="0" animBg="1"/>
      <p:bldP spid="6153" grpId="0"/>
      <p:bldP spid="6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04125"/>
            <a:ext cx="6288193" cy="5311739"/>
          </a:xfrm>
          <a:prstGeom prst="rect">
            <a:avLst/>
          </a:prstGeom>
        </p:spPr>
      </p:pic>
      <p:sp>
        <p:nvSpPr>
          <p:cNvPr id="6" name="Rectangle: Rounded Corners 5">
            <a:extLst>
              <a:ext uri="{FF2B5EF4-FFF2-40B4-BE49-F238E27FC236}">
                <a16:creationId xmlns:a16="http://schemas.microsoft.com/office/drawing/2014/main" id="{496D6BCC-0514-4E13-1D64-2DA1CC47280F}"/>
              </a:ext>
            </a:extLst>
          </p:cNvPr>
          <p:cNvSpPr/>
          <p:nvPr/>
        </p:nvSpPr>
        <p:spPr>
          <a:xfrm>
            <a:off x="7620000" y="923925"/>
            <a:ext cx="36576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78BF9E7-D062-8079-3EA8-C655511BA6A9}"/>
              </a:ext>
            </a:extLst>
          </p:cNvPr>
          <p:cNvGrpSpPr/>
          <p:nvPr/>
        </p:nvGrpSpPr>
        <p:grpSpPr>
          <a:xfrm>
            <a:off x="8667750" y="390525"/>
            <a:ext cx="1676400" cy="885825"/>
            <a:chOff x="1600200" y="561975"/>
            <a:chExt cx="1676400" cy="885825"/>
          </a:xfrm>
        </p:grpSpPr>
        <p:sp>
          <p:nvSpPr>
            <p:cNvPr id="9" name="Cloud 8">
              <a:extLst>
                <a:ext uri="{FF2B5EF4-FFF2-40B4-BE49-F238E27FC236}">
                  <a16:creationId xmlns:a16="http://schemas.microsoft.com/office/drawing/2014/main" id="{A458FD2D-639F-6BF0-5CC2-2307245FB59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A1DE93-8810-715A-88AA-3D6E3D305A23}"/>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2</a:t>
              </a:r>
            </a:p>
          </p:txBody>
        </p:sp>
      </p:grpSp>
      <p:sp>
        <p:nvSpPr>
          <p:cNvPr id="13" name="TextBox 12">
            <a:extLst>
              <a:ext uri="{FF2B5EF4-FFF2-40B4-BE49-F238E27FC236}">
                <a16:creationId xmlns:a16="http://schemas.microsoft.com/office/drawing/2014/main" id="{09858C94-1D03-39ED-378C-7949811B640F}"/>
              </a:ext>
            </a:extLst>
          </p:cNvPr>
          <p:cNvSpPr txBox="1"/>
          <p:nvPr/>
        </p:nvSpPr>
        <p:spPr>
          <a:xfrm>
            <a:off x="7620000" y="1266825"/>
            <a:ext cx="3476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Bối</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cảnh</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Khi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qua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đời</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1F80961-D280-73FB-0150-BA177089DBF6}"/>
              </a:ext>
            </a:extLst>
          </p:cNvPr>
          <p:cNvSpPr txBox="1"/>
          <p:nvPr/>
        </p:nvSpPr>
        <p:spPr>
          <a:xfrm>
            <a:off x="7610475" y="2066925"/>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15" name="Hình chữ nhật 11">
            <a:extLst>
              <a:ext uri="{FF2B5EF4-FFF2-40B4-BE49-F238E27FC236}">
                <a16:creationId xmlns:a16="http://schemas.microsoft.com/office/drawing/2014/main" id="{12A94384-CDBB-A500-2B25-4DFE816B976B}"/>
              </a:ext>
            </a:extLst>
          </p:cNvPr>
          <p:cNvSpPr/>
          <p:nvPr/>
        </p:nvSpPr>
        <p:spPr>
          <a:xfrm>
            <a:off x="695325" y="2324100"/>
            <a:ext cx="4657725" cy="2762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8812F33-E349-A808-C149-0D2604EBE80B}"/>
              </a:ext>
            </a:extLst>
          </p:cNvPr>
          <p:cNvSpPr txBox="1"/>
          <p:nvPr/>
        </p:nvSpPr>
        <p:spPr>
          <a:xfrm>
            <a:off x="7620000" y="2047875"/>
            <a:ext cx="3486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sống</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rất</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khổ</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cực</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8EB41CAF-1798-4748-7357-ED439F49B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48466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4" grpId="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52755"/>
            <a:ext cx="6288193" cy="5476126"/>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42875" y="2600325"/>
            <a:ext cx="6134100" cy="3333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50"/>
            <a:ext cx="4219575" cy="2800350"/>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21" name="TextBox 20">
            <a:extLst>
              <a:ext uri="{FF2B5EF4-FFF2-40B4-BE49-F238E27FC236}">
                <a16:creationId xmlns:a16="http://schemas.microsoft.com/office/drawing/2014/main" id="{8AC0F6DA-1235-3CF2-2D02-CE8204730F06}"/>
              </a:ext>
            </a:extLst>
          </p:cNvPr>
          <p:cNvSpPr txBox="1"/>
          <p:nvPr/>
        </p:nvSpPr>
        <p:spPr>
          <a:xfrm>
            <a:off x="7534275" y="1419225"/>
            <a:ext cx="4210049" cy="461665"/>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vua</a:t>
            </a:r>
            <a:r>
              <a:rPr lang="en-US" sz="2400" dirty="0">
                <a:solidFill>
                  <a:schemeClr val="bg1">
                    <a:lumMod val="10000"/>
                  </a:schemeClr>
                </a:solidFill>
              </a:rPr>
              <a:t> </a:t>
            </a:r>
            <a:r>
              <a:rPr lang="en-US" sz="2400" dirty="0" err="1">
                <a:solidFill>
                  <a:schemeClr val="bg1">
                    <a:lumMod val="10000"/>
                  </a:schemeClr>
                </a:solidFill>
              </a:rPr>
              <a:t>tổ</a:t>
            </a:r>
            <a:r>
              <a:rPr lang="en-US" sz="2400" dirty="0">
                <a:solidFill>
                  <a:schemeClr val="bg1">
                    <a:lumMod val="10000"/>
                  </a:schemeClr>
                </a:solidFill>
              </a:rPr>
              <a:t> </a:t>
            </a:r>
            <a:r>
              <a:rPr lang="en-US" sz="2400" dirty="0" err="1">
                <a:solidFill>
                  <a:schemeClr val="bg1">
                    <a:lumMod val="10000"/>
                  </a:schemeClr>
                </a:solidFill>
              </a:rPr>
              <a:t>chức</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23" name="TextBox 22">
            <a:extLst>
              <a:ext uri="{FF2B5EF4-FFF2-40B4-BE49-F238E27FC236}">
                <a16:creationId xmlns:a16="http://schemas.microsoft.com/office/drawing/2014/main" id="{844D6DCF-1F36-7AF3-DD81-02772241CC81}"/>
              </a:ext>
            </a:extLst>
          </p:cNvPr>
          <p:cNvSpPr txBox="1"/>
          <p:nvPr/>
        </p:nvSpPr>
        <p:spPr>
          <a:xfrm>
            <a:off x="7477125" y="201930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24" name="Hình chữ nhật 11">
            <a:extLst>
              <a:ext uri="{FF2B5EF4-FFF2-40B4-BE49-F238E27FC236}">
                <a16:creationId xmlns:a16="http://schemas.microsoft.com/office/drawing/2014/main" id="{7C47434D-7CFC-9BCA-6C40-01EF93A7AA18}"/>
              </a:ext>
            </a:extLst>
          </p:cNvPr>
          <p:cNvSpPr/>
          <p:nvPr/>
        </p:nvSpPr>
        <p:spPr>
          <a:xfrm>
            <a:off x="1" y="2952750"/>
            <a:ext cx="1047750" cy="2381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D9728A-A660-F022-0A24-A320D7F6E14C}"/>
              </a:ext>
            </a:extLst>
          </p:cNvPr>
          <p:cNvSpPr txBox="1"/>
          <p:nvPr/>
        </p:nvSpPr>
        <p:spPr>
          <a:xfrm>
            <a:off x="7448549" y="2000250"/>
            <a:ext cx="4143375" cy="1569660"/>
          </a:xfrm>
          <a:prstGeom prst="rect">
            <a:avLst/>
          </a:prstGeom>
          <a:noFill/>
        </p:spPr>
        <p:txBody>
          <a:bodyPr wrap="square" rtlCol="0">
            <a:spAutoFit/>
          </a:bodyPr>
          <a:lstStyle/>
          <a:p>
            <a:pPr lvl="0" algn="just"/>
            <a:r>
              <a:rPr lang="en-US" sz="2400" b="1" i="1" dirty="0" err="1">
                <a:solidFill>
                  <a:prstClr val="white">
                    <a:lumMod val="10000"/>
                  </a:prstClr>
                </a:solidFill>
              </a:rPr>
              <a:t>Diễn</a:t>
            </a:r>
            <a:r>
              <a:rPr lang="en-US" sz="2400" b="1" i="1" dirty="0">
                <a:solidFill>
                  <a:prstClr val="white">
                    <a:lumMod val="10000"/>
                  </a:prstClr>
                </a:solidFill>
              </a:rPr>
              <a:t> </a:t>
            </a:r>
            <a:r>
              <a:rPr lang="en-US" sz="2400" b="1" i="1" dirty="0" err="1">
                <a:solidFill>
                  <a:prstClr val="white">
                    <a:lumMod val="10000"/>
                  </a:prstClr>
                </a:solidFill>
              </a:rPr>
              <a:t>biến</a:t>
            </a:r>
            <a:r>
              <a:rPr lang="en-US" sz="2400" b="1" i="1" dirty="0">
                <a:solidFill>
                  <a:prstClr val="white">
                    <a:lumMod val="10000"/>
                  </a:prstClr>
                </a:solidFill>
              </a:rPr>
              <a:t>: </a:t>
            </a:r>
            <a:r>
              <a:rPr lang="en-US" sz="2400" i="1" dirty="0" err="1">
                <a:solidFill>
                  <a:prstClr val="white">
                    <a:lumMod val="10000"/>
                  </a:prstClr>
                </a:solidFill>
              </a:rPr>
              <a:t>Mẹ</a:t>
            </a:r>
            <a:r>
              <a:rPr lang="en-US" sz="2400" i="1" dirty="0">
                <a:solidFill>
                  <a:prstClr val="white">
                    <a:lumMod val="10000"/>
                  </a:prstClr>
                </a:solidFill>
              </a:rPr>
              <a:t> </a:t>
            </a:r>
            <a:r>
              <a:rPr lang="en-US" sz="2400" i="1" dirty="0" err="1">
                <a:solidFill>
                  <a:prstClr val="white">
                    <a:lumMod val="10000"/>
                  </a:prstClr>
                </a:solidFill>
              </a:rPr>
              <a:t>kế</a:t>
            </a:r>
            <a:r>
              <a:rPr lang="en-US" sz="2400" i="1" dirty="0">
                <a:solidFill>
                  <a:prstClr val="white">
                    <a:lumMod val="10000"/>
                  </a:prstClr>
                </a:solidFill>
              </a:rPr>
              <a:t> </a:t>
            </a:r>
            <a:r>
              <a:rPr lang="en-US" sz="2400" i="1" dirty="0" err="1">
                <a:solidFill>
                  <a:prstClr val="white">
                    <a:lumMod val="10000"/>
                  </a:prstClr>
                </a:solidFill>
              </a:rPr>
              <a:t>và</a:t>
            </a:r>
            <a:r>
              <a:rPr lang="en-US" sz="2400" i="1" dirty="0">
                <a:solidFill>
                  <a:prstClr val="white">
                    <a:lumMod val="10000"/>
                  </a:prstClr>
                </a:solidFill>
              </a:rPr>
              <a:t> </a:t>
            </a:r>
            <a:r>
              <a:rPr lang="en-US" sz="2400" i="1" dirty="0" err="1">
                <a:solidFill>
                  <a:prstClr val="white">
                    <a:lumMod val="10000"/>
                  </a:prstClr>
                </a:solidFill>
              </a:rPr>
              <a:t>hai</a:t>
            </a:r>
            <a:r>
              <a:rPr lang="en-US" sz="2400" i="1" dirty="0">
                <a:solidFill>
                  <a:prstClr val="white">
                    <a:lumMod val="10000"/>
                  </a:prstClr>
                </a:solidFill>
              </a:rPr>
              <a:t> </a:t>
            </a:r>
            <a:r>
              <a:rPr lang="en-US" sz="2400" i="1" dirty="0" err="1">
                <a:solidFill>
                  <a:prstClr val="white">
                    <a:lumMod val="10000"/>
                  </a:prstClr>
                </a:solidFill>
              </a:rPr>
              <a:t>cô</a:t>
            </a:r>
            <a:r>
              <a:rPr lang="en-US" sz="2400" i="1" dirty="0">
                <a:solidFill>
                  <a:prstClr val="white">
                    <a:lumMod val="10000"/>
                  </a:prstClr>
                </a:solidFill>
              </a:rPr>
              <a:t> con </a:t>
            </a:r>
            <a:r>
              <a:rPr lang="en-US" sz="2400" i="1" dirty="0" err="1">
                <a:solidFill>
                  <a:prstClr val="white">
                    <a:lumMod val="10000"/>
                  </a:prstClr>
                </a:solidFill>
              </a:rPr>
              <a:t>gái</a:t>
            </a:r>
            <a:r>
              <a:rPr lang="en-US" sz="2400" i="1" dirty="0">
                <a:solidFill>
                  <a:prstClr val="white">
                    <a:lumMod val="10000"/>
                  </a:prstClr>
                </a:solidFill>
              </a:rPr>
              <a:t> </a:t>
            </a:r>
            <a:r>
              <a:rPr lang="en-US" sz="2400" i="1" dirty="0" err="1">
                <a:solidFill>
                  <a:prstClr val="white">
                    <a:lumMod val="10000"/>
                  </a:prstClr>
                </a:solidFill>
              </a:rPr>
              <a:t>đi</a:t>
            </a:r>
            <a:r>
              <a:rPr lang="en-US" sz="2400" i="1" dirty="0">
                <a:solidFill>
                  <a:prstClr val="white">
                    <a:lumMod val="10000"/>
                  </a:prstClr>
                </a:solidFill>
              </a:rPr>
              <a:t> </a:t>
            </a:r>
            <a:r>
              <a:rPr lang="en-US" sz="2400" i="1" dirty="0" err="1">
                <a:solidFill>
                  <a:prstClr val="white">
                    <a:lumMod val="10000"/>
                  </a:prstClr>
                </a:solidFill>
              </a:rPr>
              <a:t>dự</a:t>
            </a:r>
            <a:r>
              <a:rPr lang="en-US" sz="2400" i="1" dirty="0">
                <a:solidFill>
                  <a:prstClr val="white">
                    <a:lumMod val="10000"/>
                  </a:prstClr>
                </a:solidFill>
              </a:rPr>
              <a:t> </a:t>
            </a:r>
            <a:r>
              <a:rPr lang="en-US" sz="2400" i="1" dirty="0" err="1">
                <a:solidFill>
                  <a:prstClr val="white">
                    <a:lumMod val="10000"/>
                  </a:prstClr>
                </a:solidFill>
              </a:rPr>
              <a:t>hội</a:t>
            </a:r>
            <a:r>
              <a:rPr lang="en-US" sz="2400" i="1" dirty="0">
                <a:solidFill>
                  <a:prstClr val="white">
                    <a:lumMod val="10000"/>
                  </a:prstClr>
                </a:solidFill>
              </a:rPr>
              <a:t>, </a:t>
            </a:r>
            <a:r>
              <a:rPr lang="en-US" sz="2400" i="1" dirty="0" err="1">
                <a:solidFill>
                  <a:prstClr val="white">
                    <a:lumMod val="10000"/>
                  </a:prstClr>
                </a:solidFill>
              </a:rPr>
              <a:t>bắt</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ở </a:t>
            </a:r>
            <a:r>
              <a:rPr lang="en-US" sz="2400" i="1" dirty="0" err="1">
                <a:solidFill>
                  <a:prstClr val="white">
                    <a:lumMod val="10000"/>
                  </a:prstClr>
                </a:solidFill>
              </a:rPr>
              <a:t>nhà</a:t>
            </a:r>
            <a:r>
              <a:rPr lang="en-US" sz="2400" i="1" dirty="0">
                <a:solidFill>
                  <a:prstClr val="white">
                    <a:lumMod val="10000"/>
                  </a:prstClr>
                </a:solidFill>
              </a:rPr>
              <a:t> </a:t>
            </a:r>
            <a:r>
              <a:rPr lang="en-US" sz="2400" i="1" dirty="0" err="1">
                <a:solidFill>
                  <a:prstClr val="white">
                    <a:lumMod val="10000"/>
                  </a:prstClr>
                </a:solidFill>
              </a:rPr>
              <a:t>nhặt</a:t>
            </a:r>
            <a:r>
              <a:rPr lang="en-US" sz="2400" i="1" dirty="0">
                <a:solidFill>
                  <a:prstClr val="white">
                    <a:lumMod val="10000"/>
                  </a:prstClr>
                </a:solidFill>
              </a:rPr>
              <a:t> </a:t>
            </a:r>
            <a:r>
              <a:rPr lang="en-US" sz="2400" i="1" dirty="0" err="1">
                <a:solidFill>
                  <a:prstClr val="white">
                    <a:lumMod val="10000"/>
                  </a:prstClr>
                </a:solidFill>
              </a:rPr>
              <a:t>đậu</a:t>
            </a:r>
            <a:r>
              <a:rPr lang="en-US" sz="2400" i="1" dirty="0">
                <a:solidFill>
                  <a:prstClr val="white">
                    <a:lumMod val="10000"/>
                  </a:prstClr>
                </a:solidFill>
              </a:rPr>
              <a:t> </a:t>
            </a:r>
            <a:r>
              <a:rPr lang="en-US" sz="2400" i="1" dirty="0" err="1">
                <a:solidFill>
                  <a:prstClr val="white">
                    <a:lumMod val="10000"/>
                  </a:prstClr>
                </a:solidFill>
              </a:rPr>
              <a:t>lẫn</a:t>
            </a:r>
            <a:r>
              <a:rPr lang="en-US" sz="2400" i="1" dirty="0">
                <a:solidFill>
                  <a:prstClr val="white">
                    <a:lumMod val="10000"/>
                  </a:prstClr>
                </a:solidFill>
              </a:rPr>
              <a:t> </a:t>
            </a:r>
            <a:r>
              <a:rPr lang="en-US" sz="2400" i="1" dirty="0" err="1">
                <a:solidFill>
                  <a:prstClr val="white">
                    <a:lumMod val="10000"/>
                  </a:prstClr>
                </a:solidFill>
              </a:rPr>
              <a:t>trong</a:t>
            </a:r>
            <a:r>
              <a:rPr lang="en-US" sz="2400" i="1" dirty="0">
                <a:solidFill>
                  <a:prstClr val="white">
                    <a:lumMod val="10000"/>
                  </a:prstClr>
                </a:solidFill>
              </a:rPr>
              <a:t> </a:t>
            </a:r>
            <a:r>
              <a:rPr lang="en-US" sz="2400" i="1" dirty="0" err="1">
                <a:solidFill>
                  <a:prstClr val="white">
                    <a:lumMod val="10000"/>
                  </a:prstClr>
                </a:solidFill>
              </a:rPr>
              <a:t>đống</a:t>
            </a:r>
            <a:r>
              <a:rPr lang="en-US" sz="2400" i="1" dirty="0">
                <a:solidFill>
                  <a:prstClr val="white">
                    <a:lumMod val="10000"/>
                  </a:prstClr>
                </a:solidFill>
              </a:rPr>
              <a:t> </a:t>
            </a:r>
            <a:r>
              <a:rPr lang="en-US" sz="2400" i="1" dirty="0" err="1">
                <a:solidFill>
                  <a:prstClr val="white">
                    <a:lumMod val="10000"/>
                  </a:prstClr>
                </a:solidFill>
              </a:rPr>
              <a:t>tro</a:t>
            </a:r>
            <a:r>
              <a:rPr lang="en-US" sz="2400" i="1" dirty="0">
                <a:solidFill>
                  <a:prstClr val="white">
                    <a:lumMod val="10000"/>
                  </a:prstClr>
                </a:solidFill>
              </a:rPr>
              <a:t> </a:t>
            </a:r>
            <a:r>
              <a:rPr lang="en-US" sz="2400" i="1" dirty="0" err="1">
                <a:solidFill>
                  <a:prstClr val="white">
                    <a:lumMod val="10000"/>
                  </a:prstClr>
                </a:solidFill>
              </a:rPr>
              <a:t>khiến</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a:t>
            </a:r>
            <a:r>
              <a:rPr lang="en-US" sz="2400" i="1" dirty="0" err="1">
                <a:solidFill>
                  <a:prstClr val="white">
                    <a:lumMod val="10000"/>
                  </a:prstClr>
                </a:solidFill>
              </a:rPr>
              <a:t>khóc</a:t>
            </a:r>
            <a:r>
              <a:rPr lang="en-US" sz="2400" i="1" dirty="0">
                <a:solidFill>
                  <a:prstClr val="white">
                    <a:lumMod val="10000"/>
                  </a:prstClr>
                </a:solidFill>
              </a:rPr>
              <a:t> </a:t>
            </a:r>
            <a:r>
              <a:rPr lang="en-US" sz="2400" i="1" dirty="0" err="1">
                <a:solidFill>
                  <a:prstClr val="white">
                    <a:lumMod val="10000"/>
                  </a:prstClr>
                </a:solidFill>
              </a:rPr>
              <a:t>nức</a:t>
            </a:r>
            <a:r>
              <a:rPr lang="en-US" sz="2400" i="1" dirty="0">
                <a:solidFill>
                  <a:prstClr val="white">
                    <a:lumMod val="10000"/>
                  </a:prstClr>
                </a:solidFill>
              </a:rPr>
              <a:t> </a:t>
            </a:r>
            <a:r>
              <a:rPr lang="en-US" sz="2400" i="1" dirty="0" err="1">
                <a:solidFill>
                  <a:prstClr val="white">
                    <a:lumMod val="10000"/>
                  </a:prstClr>
                </a:solidFill>
              </a:rPr>
              <a:t>nở</a:t>
            </a:r>
            <a:r>
              <a:rPr lang="en-US" sz="2400" i="1" dirty="0">
                <a:solidFill>
                  <a:prstClr val="white">
                    <a:lumMod val="10000"/>
                  </a:prstClr>
                </a:solidFill>
              </a:rPr>
              <a:t>.</a:t>
            </a:r>
            <a:endParaRPr kumimoji="0" lang="en-US" sz="2400" i="0"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294968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p:bldP spid="23" grpId="0"/>
      <p:bldP spid="23" grpId="1"/>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19191"/>
            <a:ext cx="6288193" cy="5887091"/>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076325" y="2927921"/>
            <a:ext cx="5162549" cy="31432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50" y="895349"/>
            <a:ext cx="4124326" cy="536257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4</a:t>
              </a:r>
            </a:p>
          </p:txBody>
        </p:sp>
      </p:grpSp>
      <p:sp>
        <p:nvSpPr>
          <p:cNvPr id="24" name="Hình chữ nhật 11">
            <a:extLst>
              <a:ext uri="{FF2B5EF4-FFF2-40B4-BE49-F238E27FC236}">
                <a16:creationId xmlns:a16="http://schemas.microsoft.com/office/drawing/2014/main" id="{7C47434D-7CFC-9BCA-6C40-01EF93A7AA18}"/>
              </a:ext>
            </a:extLst>
          </p:cNvPr>
          <p:cNvSpPr/>
          <p:nvPr/>
        </p:nvSpPr>
        <p:spPr>
          <a:xfrm>
            <a:off x="66676" y="3248025"/>
            <a:ext cx="6200774"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Lọ</a:t>
            </a:r>
            <a:r>
              <a:rPr lang="en-US" sz="2400" dirty="0">
                <a:solidFill>
                  <a:schemeClr val="bg1">
                    <a:lumMod val="10000"/>
                  </a:schemeClr>
                </a:solidFill>
              </a:rPr>
              <a:t> </a:t>
            </a:r>
            <a:r>
              <a:rPr lang="en-US" sz="2400" dirty="0" err="1">
                <a:solidFill>
                  <a:schemeClr val="bg1">
                    <a:lumMod val="10000"/>
                  </a:schemeClr>
                </a:solidFill>
              </a:rPr>
              <a:t>Lem</a:t>
            </a:r>
            <a:r>
              <a:rPr lang="en-US" sz="2400" dirty="0">
                <a:solidFill>
                  <a:schemeClr val="bg1">
                    <a:lumMod val="10000"/>
                  </a:schemeClr>
                </a:solidFill>
              </a:rPr>
              <a:t> </a:t>
            </a:r>
            <a:r>
              <a:rPr lang="en-US" sz="2400" dirty="0" err="1">
                <a:solidFill>
                  <a:schemeClr val="bg1">
                    <a:lumMod val="10000"/>
                  </a:schemeClr>
                </a:solidFill>
              </a:rPr>
              <a:t>khóc</a:t>
            </a:r>
            <a:r>
              <a:rPr lang="en-US" sz="2400" dirty="0">
                <a:solidFill>
                  <a:schemeClr val="bg1">
                    <a:lumMod val="10000"/>
                  </a:schemeClr>
                </a:solidFill>
              </a:rPr>
              <a:t> </a:t>
            </a:r>
            <a:r>
              <a:rPr lang="en-US" sz="2400" dirty="0" err="1">
                <a:solidFill>
                  <a:schemeClr val="bg1">
                    <a:lumMod val="10000"/>
                  </a:schemeClr>
                </a:solidFill>
              </a:rPr>
              <a:t>vì</a:t>
            </a:r>
            <a:r>
              <a:rPr lang="en-US" sz="2400" dirty="0">
                <a:solidFill>
                  <a:schemeClr val="bg1">
                    <a:lumMod val="10000"/>
                  </a:schemeClr>
                </a:solidFill>
              </a:rPr>
              <a:t> </a:t>
            </a:r>
            <a:r>
              <a:rPr lang="en-US" sz="2400" dirty="0" err="1">
                <a:solidFill>
                  <a:schemeClr val="bg1">
                    <a:lumMod val="10000"/>
                  </a:schemeClr>
                </a:solidFill>
              </a:rPr>
              <a:t>không</a:t>
            </a:r>
            <a:r>
              <a:rPr lang="en-US" sz="2400" dirty="0">
                <a:solidFill>
                  <a:schemeClr val="bg1">
                    <a:lumMod val="10000"/>
                  </a:schemeClr>
                </a:solidFill>
              </a:rPr>
              <a:t> </a:t>
            </a:r>
            <a:r>
              <a:rPr lang="en-US" sz="2400" dirty="0" err="1">
                <a:solidFill>
                  <a:schemeClr val="bg1">
                    <a:lumMod val="10000"/>
                  </a:schemeClr>
                </a:solidFill>
              </a:rPr>
              <a:t>được</a:t>
            </a:r>
            <a:r>
              <a:rPr lang="en-US" sz="2400" dirty="0">
                <a:solidFill>
                  <a:schemeClr val="bg1">
                    <a:lumMod val="10000"/>
                  </a:schemeClr>
                </a:solidFill>
              </a:rPr>
              <a:t> </a:t>
            </a:r>
            <a:r>
              <a:rPr lang="en-US" sz="2400" dirty="0" err="1">
                <a:solidFill>
                  <a:schemeClr val="bg1">
                    <a:lumMod val="10000"/>
                  </a:schemeClr>
                </a:solidFill>
              </a:rPr>
              <a:t>đi</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3785652"/>
          </a:xfrm>
          <a:prstGeom prst="rect">
            <a:avLst/>
          </a:prstGeom>
          <a:noFill/>
        </p:spPr>
        <p:txBody>
          <a:bodyPr wrap="square" rtlCol="0">
            <a:spAutoFit/>
          </a:bodyPr>
          <a:lstStyle/>
          <a:p>
            <a:pPr lvl="0" algn="just"/>
            <a:r>
              <a:rPr lang="en-US" sz="2400" b="1" i="1" dirty="0" err="1">
                <a:solidFill>
                  <a:prstClr val="white">
                    <a:lumMod val="10000"/>
                  </a:prstClr>
                </a:solidFill>
                <a:latin typeface="Calibri" panose="020F0502020204030204"/>
              </a:rPr>
              <a:t>Diễn</a:t>
            </a:r>
            <a:r>
              <a:rPr lang="en-US" sz="2400" b="1" i="1" dirty="0">
                <a:solidFill>
                  <a:prstClr val="white">
                    <a:lumMod val="10000"/>
                  </a:prstClr>
                </a:solidFill>
                <a:latin typeface="Calibri" panose="020F0502020204030204"/>
              </a:rPr>
              <a:t> </a:t>
            </a:r>
            <a:r>
              <a:rPr lang="en-US" sz="2400" b="1" i="1" dirty="0" err="1">
                <a:solidFill>
                  <a:prstClr val="white">
                    <a:lumMod val="10000"/>
                  </a:prstClr>
                </a:solidFill>
                <a:latin typeface="Calibri" panose="020F0502020204030204"/>
              </a:rPr>
              <a:t>biến</a:t>
            </a:r>
            <a:r>
              <a:rPr lang="en-US" sz="2400" b="1"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i="1" dirty="0">
              <a:solidFill>
                <a:prstClr val="white">
                  <a:lumMod val="10000"/>
                </a:prstClr>
              </a:solidFill>
              <a:latin typeface="Calibri" panose="020F0502020204030204"/>
            </a:endParaRPr>
          </a:p>
          <a:p>
            <a:pPr lvl="0" algn="just"/>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dặn Lọ Lem về trước 12 giờ đêm vì phép thuật sẽ tan biến sau 12 giờ.</a:t>
            </a:r>
            <a:endParaRPr kumimoji="0" lang="en-US" sz="2400" i="1" u="none" strike="noStrike" kern="1200" cap="none" spc="0" normalizeH="0" baseline="0" noProof="0" dirty="0">
              <a:ln>
                <a:noFill/>
              </a:ln>
              <a:solidFill>
                <a:prstClr val="white">
                  <a:lumMod val="10000"/>
                </a:prstClr>
              </a:solidFill>
              <a:effectLst/>
              <a:uLnTx/>
              <a:uFillTx/>
              <a:latin typeface="Calibri" panose="020F0502020204030204"/>
            </a:endParaRPr>
          </a:p>
        </p:txBody>
      </p:sp>
      <p:sp>
        <p:nvSpPr>
          <p:cNvPr id="5" name="Hình chữ nhật 11">
            <a:extLst>
              <a:ext uri="{FF2B5EF4-FFF2-40B4-BE49-F238E27FC236}">
                <a16:creationId xmlns:a16="http://schemas.microsoft.com/office/drawing/2014/main" id="{69A60520-5988-9B21-8F15-EADCC453EB27}"/>
              </a:ext>
            </a:extLst>
          </p:cNvPr>
          <p:cNvSpPr/>
          <p:nvPr/>
        </p:nvSpPr>
        <p:spPr>
          <a:xfrm>
            <a:off x="97499" y="3628169"/>
            <a:ext cx="5779319"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1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 grpId="0"/>
      <p:bldP spid="3" grpId="0"/>
      <p:bldP spid="3" grpId="1"/>
      <p:bldP spid="4" grpId="0"/>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1025</Words>
  <Application>Microsoft Office PowerPoint</Application>
  <PresentationFormat>Widescreen</PresentationFormat>
  <Paragraphs>81</Paragraphs>
  <Slides>18</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Arial</vt:lpstr>
      <vt:lpstr>Baloo</vt:lpstr>
      <vt:lpstr>Calibri</vt:lpstr>
      <vt:lpstr>Calibri Light</vt:lpstr>
      <vt:lpstr>Cambria</vt:lpstr>
      <vt:lpstr>Livvic</vt:lpstr>
      <vt:lpstr>Roboto Condensed Light</vt:lpstr>
      <vt:lpstr>Rubik</vt:lpstr>
      <vt:lpstr>Tahoma</vt:lpstr>
      <vt:lpstr>Times New Roman</vt:lpstr>
      <vt:lpstr>Wingdings</vt:lpstr>
      <vt:lpstr>1_Office Theme</vt:lpstr>
      <vt:lpstr>2_Office Theme</vt:lpstr>
      <vt:lpstr>Kawaii Pastel by Slidesgo</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58</cp:revision>
  <dcterms:created xsi:type="dcterms:W3CDTF">2023-08-03T13:43:21Z</dcterms:created>
  <dcterms:modified xsi:type="dcterms:W3CDTF">2025-12-20T08:09:30Z</dcterms:modified>
</cp:coreProperties>
</file>