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57" r:id="rId2"/>
  </p:sldMasterIdLst>
  <p:notesMasterIdLst>
    <p:notesMasterId r:id="rId17"/>
  </p:notesMasterIdLst>
  <p:sldIdLst>
    <p:sldId id="580" r:id="rId3"/>
    <p:sldId id="620" r:id="rId4"/>
    <p:sldId id="315" r:id="rId5"/>
    <p:sldId id="330" r:id="rId6"/>
    <p:sldId id="331" r:id="rId7"/>
    <p:sldId id="319" r:id="rId8"/>
    <p:sldId id="320" r:id="rId9"/>
    <p:sldId id="328" r:id="rId10"/>
    <p:sldId id="630" r:id="rId11"/>
    <p:sldId id="332" r:id="rId12"/>
    <p:sldId id="327" r:id="rId13"/>
    <p:sldId id="333" r:id="rId14"/>
    <p:sldId id="627" r:id="rId15"/>
    <p:sldId id="62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B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9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AEAE7-03DD-4CEC-828F-A41906C2DDD7}" type="datetimeFigureOut">
              <a:rPr lang="en-US" smtClean="0"/>
              <a:t>20/12/2025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1DB52-92C8-46DC-8947-A463987C513B}" type="slidenum">
              <a:rPr lang="en-US" smtClean="0"/>
              <a:t>‹#›</a:t>
            </a:fld>
            <a:endParaRPr lang="en-US"/>
          </a:p>
        </p:txBody>
      </p:sp>
    </p:spTree>
    <p:extLst>
      <p:ext uri="{BB962C8B-B14F-4D97-AF65-F5344CB8AC3E}">
        <p14:creationId xmlns:p14="http://schemas.microsoft.com/office/powerpoint/2010/main" val="277616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47784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5509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68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64E1DB52-92C8-46DC-8947-A463987C513B}" type="slidenum">
              <a:rPr lang="en-US" smtClean="0"/>
              <a:t>7</a:t>
            </a:fld>
            <a:endParaRPr lang="en-US"/>
          </a:p>
        </p:txBody>
      </p:sp>
    </p:spTree>
    <p:extLst>
      <p:ext uri="{BB962C8B-B14F-4D97-AF65-F5344CB8AC3E}">
        <p14:creationId xmlns:p14="http://schemas.microsoft.com/office/powerpoint/2010/main" val="121004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4907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64E1DB52-92C8-46DC-8947-A463987C513B}" type="slidenum">
              <a:rPr lang="en-US" smtClean="0"/>
              <a:t>11</a:t>
            </a:fld>
            <a:endParaRPr lang="en-US"/>
          </a:p>
        </p:txBody>
      </p:sp>
    </p:spTree>
    <p:extLst>
      <p:ext uri="{BB962C8B-B14F-4D97-AF65-F5344CB8AC3E}">
        <p14:creationId xmlns:p14="http://schemas.microsoft.com/office/powerpoint/2010/main" val="13508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6769361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0269314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327434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8" name="圆角矩形 7"/>
          <p:cNvSpPr/>
          <p:nvPr userDrawn="1"/>
        </p:nvSpPr>
        <p:spPr>
          <a:xfrm>
            <a:off x="254000" y="279400"/>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3870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1952252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5760334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2072203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393807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7343512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5275632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994158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708665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61FB3F2A-10F8-4876-92EE-38795114D5B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2025/12/20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图片 6">
            <a:extLst>
              <a:ext uri="{FF2B5EF4-FFF2-40B4-BE49-F238E27FC236}">
                <a16:creationId xmlns:a16="http://schemas.microsoft.com/office/drawing/2014/main" id="{C7839767-D133-8A0D-8778-97FE31C5F1D8}"/>
              </a:ext>
            </a:extLst>
          </p:cNvPr>
          <p:cNvPicPr>
            <a:picLocks noChangeAspect="1"/>
          </p:cNvPicPr>
          <p:nvPr userDrawn="1"/>
        </p:nvPicPr>
        <p:blipFill>
          <a:blip r:embed="rId13"/>
          <a:stretch>
            <a:fillRect/>
          </a:stretch>
        </p:blipFill>
        <p:spPr>
          <a:xfrm>
            <a:off x="-23885" y="0"/>
            <a:ext cx="12215886" cy="6858000"/>
          </a:xfrm>
          <a:prstGeom prst="rect">
            <a:avLst/>
          </a:prstGeom>
        </p:spPr>
      </p:pic>
      <p:sp>
        <p:nvSpPr>
          <p:cNvPr id="8" name="圆角矩形 7">
            <a:extLst>
              <a:ext uri="{FF2B5EF4-FFF2-40B4-BE49-F238E27FC236}">
                <a16:creationId xmlns:a16="http://schemas.microsoft.com/office/drawing/2014/main" id="{B8F0B641-510A-23C5-E594-8F0F798E231C}"/>
              </a:ext>
            </a:extLst>
          </p:cNvPr>
          <p:cNvSpPr/>
          <p:nvPr userDrawn="1"/>
        </p:nvSpPr>
        <p:spPr>
          <a:xfrm>
            <a:off x="254000" y="279400"/>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8" descr="A round pink circle with white text and a black background&#10;&#10;AI-generated content may be incorrect.">
            <a:extLst>
              <a:ext uri="{FF2B5EF4-FFF2-40B4-BE49-F238E27FC236}">
                <a16:creationId xmlns:a16="http://schemas.microsoft.com/office/drawing/2014/main" id="{2D1EA3C8-EC7B-7300-34F7-BCDF53F83B2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70841" y="-1"/>
            <a:ext cx="1739821" cy="1739821"/>
          </a:xfrm>
          <a:prstGeom prst="rect">
            <a:avLst/>
          </a:prstGeom>
        </p:spPr>
      </p:pic>
    </p:spTree>
    <p:extLst>
      <p:ext uri="{BB962C8B-B14F-4D97-AF65-F5344CB8AC3E}">
        <p14:creationId xmlns:p14="http://schemas.microsoft.com/office/powerpoint/2010/main" val="23620498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FBA73AB4-AA34-5323-BABD-40F21363E7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0841" y="-1"/>
            <a:ext cx="1739821" cy="1739821"/>
          </a:xfrm>
          <a:prstGeom prst="rect">
            <a:avLst/>
          </a:prstGeom>
        </p:spPr>
      </p:pic>
    </p:spTree>
    <p:extLst>
      <p:ext uri="{BB962C8B-B14F-4D97-AF65-F5344CB8AC3E}">
        <p14:creationId xmlns:p14="http://schemas.microsoft.com/office/powerpoint/2010/main" val="1981068538"/>
      </p:ext>
    </p:extLst>
  </p:cSld>
  <p:clrMap bg1="lt1" tx1="dk1" bg2="lt2" tx2="dk2" accent1="accent1" accent2="accent2" accent3="accent3" accent4="accent4" accent5="accent5" accent6="accent6" hlink="hlink" folHlink="folHlink"/>
  <p:sldLayoutIdLst>
    <p:sldLayoutId id="2147483758" r:id="rId1"/>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23885" y="0"/>
            <a:ext cx="12215886" cy="6858000"/>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b="59074"/>
          <a:stretch/>
        </p:blipFill>
        <p:spPr>
          <a:xfrm>
            <a:off x="-23885" y="0"/>
            <a:ext cx="12258406" cy="2806700"/>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1" r="49446" b="55341"/>
          <a:stretch/>
        </p:blipFill>
        <p:spPr>
          <a:xfrm>
            <a:off x="-282305" y="1"/>
            <a:ext cx="5298805" cy="2633054"/>
          </a:xfrm>
          <a:prstGeom prst="rect">
            <a:avLst/>
          </a:prstGeom>
        </p:spPr>
      </p:pic>
      <p:pic>
        <p:nvPicPr>
          <p:cNvPr id="2" name="图片 1"/>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66405" y="5372100"/>
            <a:ext cx="12258405" cy="1485900"/>
          </a:xfrm>
          <a:prstGeom prst="rect">
            <a:avLst/>
          </a:prstGeom>
        </p:spPr>
      </p:pic>
      <p:grpSp>
        <p:nvGrpSpPr>
          <p:cNvPr id="3" name="Group 2">
            <a:extLst>
              <a:ext uri="{FF2B5EF4-FFF2-40B4-BE49-F238E27FC236}">
                <a16:creationId xmlns:a16="http://schemas.microsoft.com/office/drawing/2014/main" id="{80CCA0E9-D55E-9FF0-75DF-B38D6CA0EED9}"/>
              </a:ext>
            </a:extLst>
          </p:cNvPr>
          <p:cNvGrpSpPr/>
          <p:nvPr/>
        </p:nvGrpSpPr>
        <p:grpSpPr>
          <a:xfrm>
            <a:off x="4218470" y="928099"/>
            <a:ext cx="6614733" cy="5371042"/>
            <a:chOff x="3657119" y="743479"/>
            <a:chExt cx="6614733" cy="5371042"/>
          </a:xfrm>
        </p:grpSpPr>
        <p:grpSp>
          <p:nvGrpSpPr>
            <p:cNvPr id="4" name="组合 30">
              <a:extLst>
                <a:ext uri="{FF2B5EF4-FFF2-40B4-BE49-F238E27FC236}">
                  <a16:creationId xmlns:a16="http://schemas.microsoft.com/office/drawing/2014/main" id="{D6016F0A-C739-BAF7-8A34-C6492C0338C1}"/>
                </a:ext>
              </a:extLst>
            </p:cNvPr>
            <p:cNvGrpSpPr/>
            <p:nvPr/>
          </p:nvGrpSpPr>
          <p:grpSpPr>
            <a:xfrm>
              <a:off x="3784343" y="931732"/>
              <a:ext cx="6399817" cy="4806326"/>
              <a:chOff x="1346200" y="3302000"/>
              <a:chExt cx="2413000" cy="990600"/>
            </a:xfrm>
            <a:effectLst>
              <a:outerShdw blurRad="254000" sx="102000" sy="102000" algn="ctr" rotWithShape="0">
                <a:prstClr val="black">
                  <a:alpha val="25000"/>
                </a:prstClr>
              </a:outerShdw>
            </a:effectLst>
          </p:grpSpPr>
          <p:sp>
            <p:nvSpPr>
              <p:cNvPr id="6" name="圆角矩形 27">
                <a:extLst>
                  <a:ext uri="{FF2B5EF4-FFF2-40B4-BE49-F238E27FC236}">
                    <a16:creationId xmlns:a16="http://schemas.microsoft.com/office/drawing/2014/main" id="{BFF865D0-DD08-A329-8C71-D2A7E7132127}"/>
                  </a:ext>
                </a:extLst>
              </p:cNvPr>
              <p:cNvSpPr/>
              <p:nvPr/>
            </p:nvSpPr>
            <p:spPr>
              <a:xfrm>
                <a:off x="1346200" y="3302000"/>
                <a:ext cx="2413000" cy="990600"/>
              </a:xfrm>
              <a:prstGeom prst="roundRect">
                <a:avLst>
                  <a:gd name="adj" fmla="val 31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思源黑体 CN"/>
                  <a:cs typeface="+mn-cs"/>
                </a:endParaRPr>
              </a:p>
            </p:txBody>
          </p:sp>
          <p:sp>
            <p:nvSpPr>
              <p:cNvPr id="7" name="圆角矩形 28">
                <a:extLst>
                  <a:ext uri="{FF2B5EF4-FFF2-40B4-BE49-F238E27FC236}">
                    <a16:creationId xmlns:a16="http://schemas.microsoft.com/office/drawing/2014/main" id="{3584EADE-B91D-FB1D-F268-82BCDAFA16C4}"/>
                  </a:ext>
                </a:extLst>
              </p:cNvPr>
              <p:cNvSpPr/>
              <p:nvPr/>
            </p:nvSpPr>
            <p:spPr>
              <a:xfrm>
                <a:off x="1415668" y="3339776"/>
                <a:ext cx="2265869" cy="910464"/>
              </a:xfrm>
              <a:prstGeom prst="roundRect">
                <a:avLst>
                  <a:gd name="adj" fmla="val 30295"/>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a:cs typeface="+mn-cs"/>
                </a:endParaRPr>
              </a:p>
            </p:txBody>
          </p:sp>
        </p:grpSp>
        <p:pic>
          <p:nvPicPr>
            <p:cNvPr id="5" name="Picture 4">
              <a:extLst>
                <a:ext uri="{FF2B5EF4-FFF2-40B4-BE49-F238E27FC236}">
                  <a16:creationId xmlns:a16="http://schemas.microsoft.com/office/drawing/2014/main" id="{4FBFFEDF-9AB5-B888-6A4A-0382D6AAF910}"/>
                </a:ext>
              </a:extLst>
            </p:cNvPr>
            <p:cNvPicPr>
              <a:picLocks noChangeAspect="1"/>
            </p:cNvPicPr>
            <p:nvPr/>
          </p:nvPicPr>
          <p:blipFill>
            <a:blip r:embed="rId6"/>
            <a:stretch>
              <a:fillRect/>
            </a:stretch>
          </p:blipFill>
          <p:spPr>
            <a:xfrm>
              <a:off x="3657119" y="743479"/>
              <a:ext cx="6614733" cy="5371042"/>
            </a:xfrm>
            <a:prstGeom prst="rect">
              <a:avLst/>
            </a:prstGeom>
          </p:spPr>
        </p:pic>
      </p:grpSp>
      <p:pic>
        <p:nvPicPr>
          <p:cNvPr id="9" name="图片 18">
            <a:extLst>
              <a:ext uri="{FF2B5EF4-FFF2-40B4-BE49-F238E27FC236}">
                <a16:creationId xmlns:a16="http://schemas.microsoft.com/office/drawing/2014/main" id="{DE161616-71A1-B6B1-9E7C-DB20159CFB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88284" y="1328749"/>
            <a:ext cx="5469108" cy="5450601"/>
          </a:xfrm>
          <a:prstGeom prst="rect">
            <a:avLst/>
          </a:prstGeom>
          <a:effectLst>
            <a:outerShdw blurRad="254000" sx="102000" sy="102000" algn="ctr" rotWithShape="0">
              <a:prstClr val="black">
                <a:alpha val="40000"/>
              </a:prstClr>
            </a:outerShdw>
          </a:effectLst>
        </p:spPr>
      </p:pic>
      <p:pic>
        <p:nvPicPr>
          <p:cNvPr id="11" name="图片 20">
            <a:extLst>
              <a:ext uri="{FF2B5EF4-FFF2-40B4-BE49-F238E27FC236}">
                <a16:creationId xmlns:a16="http://schemas.microsoft.com/office/drawing/2014/main" id="{00129415-2345-5063-0C29-AAD718F6209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703"/>
          <a:stretch/>
        </p:blipFill>
        <p:spPr>
          <a:xfrm>
            <a:off x="-59561" y="-242455"/>
            <a:ext cx="4069174" cy="2985108"/>
          </a:xfrm>
          <a:prstGeom prst="rect">
            <a:avLst/>
          </a:prstGeom>
        </p:spPr>
      </p:pic>
      <p:pic>
        <p:nvPicPr>
          <p:cNvPr id="8" name="Picture 7" descr="A round pink circle with white text and a black background&#10;&#10;AI-generated content may be incorrect.">
            <a:extLst>
              <a:ext uri="{FF2B5EF4-FFF2-40B4-BE49-F238E27FC236}">
                <a16:creationId xmlns:a16="http://schemas.microsoft.com/office/drawing/2014/main" id="{3B148D36-B508-3A10-F8EC-1D09BBB3AE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70841" y="-1"/>
            <a:ext cx="1739821" cy="1739821"/>
          </a:xfrm>
          <a:prstGeom prst="rect">
            <a:avLst/>
          </a:prstGeom>
        </p:spPr>
      </p:pic>
    </p:spTree>
    <p:extLst>
      <p:ext uri="{BB962C8B-B14F-4D97-AF65-F5344CB8AC3E}">
        <p14:creationId xmlns:p14="http://schemas.microsoft.com/office/powerpoint/2010/main" val="207125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790575" y="282340"/>
            <a:ext cx="10692587" cy="126071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896900" y="335503"/>
            <a:ext cx="105224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en-US" altLang="en-US" b="1" dirty="0">
                <a:solidFill>
                  <a:srgbClr val="002060"/>
                </a:solidFill>
                <a:latin typeface="Cambria" panose="02040503050406030204" pitchFamily="18" charset="0"/>
                <a:ea typeface="Cambria" panose="02040503050406030204" pitchFamily="18" charset="0"/>
                <a:cs typeface="Calibri" panose="020F0502020204030204" pitchFamily="34" charset="0"/>
              </a:rPr>
              <a:t>3. </a:t>
            </a:r>
            <a:r>
              <a:rPr lang="vi-VN" altLang="en-US" b="1" dirty="0">
                <a:solidFill>
                  <a:srgbClr val="002060"/>
                </a:solidFill>
                <a:latin typeface="Cambria" panose="02040503050406030204" pitchFamily="18" charset="0"/>
                <a:ea typeface="Cambria" panose="02040503050406030204" pitchFamily="18" charset="0"/>
                <a:cs typeface="Calibri" panose="020F0502020204030204" pitchFamily="34" charset="0"/>
              </a:rPr>
              <a:t>Trao đổi về những điểm cần lưu ý khi viết đoạn văn tưởng tượng dựa vào câu chuyện đã đọc hoặc đã nghe.</a:t>
            </a:r>
            <a:endParaRPr kumimoji="0" lang="vi-VN" alt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Graphic 2">
            <a:extLst>
              <a:ext uri="{FF2B5EF4-FFF2-40B4-BE49-F238E27FC236}">
                <a16:creationId xmlns:a16="http://schemas.microsoft.com/office/drawing/2014/main" id="{0EB546E1-292F-FFD6-4D1E-F0551939195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74026" y="3114721"/>
            <a:ext cx="3045474" cy="3254746"/>
          </a:xfrm>
          <a:prstGeom prst="rect">
            <a:avLst/>
          </a:prstGeom>
        </p:spPr>
      </p:pic>
      <p:sp>
        <p:nvSpPr>
          <p:cNvPr id="6" name="Speech Bubble: Rectangle with Corners Rounded 5">
            <a:extLst>
              <a:ext uri="{FF2B5EF4-FFF2-40B4-BE49-F238E27FC236}">
                <a16:creationId xmlns:a16="http://schemas.microsoft.com/office/drawing/2014/main" id="{EF7021B0-47C0-FE79-5B01-AEB93B6E75F2}"/>
              </a:ext>
            </a:extLst>
          </p:cNvPr>
          <p:cNvSpPr/>
          <p:nvPr/>
        </p:nvSpPr>
        <p:spPr>
          <a:xfrm>
            <a:off x="3762703" y="2038350"/>
            <a:ext cx="8104541" cy="1628775"/>
          </a:xfrm>
          <a:custGeom>
            <a:avLst/>
            <a:gdLst>
              <a:gd name="connsiteX0" fmla="*/ 0 w 8104541"/>
              <a:gd name="connsiteY0" fmla="*/ 271468 h 1628775"/>
              <a:gd name="connsiteX1" fmla="*/ 271468 w 8104541"/>
              <a:gd name="connsiteY1" fmla="*/ 0 h 1628775"/>
              <a:gd name="connsiteX2" fmla="*/ 1350757 w 8104541"/>
              <a:gd name="connsiteY2" fmla="*/ 0 h 1628775"/>
              <a:gd name="connsiteX3" fmla="*/ 1350757 w 8104541"/>
              <a:gd name="connsiteY3" fmla="*/ 0 h 1628775"/>
              <a:gd name="connsiteX4" fmla="*/ 3376892 w 8104541"/>
              <a:gd name="connsiteY4" fmla="*/ 0 h 1628775"/>
              <a:gd name="connsiteX5" fmla="*/ 7833073 w 8104541"/>
              <a:gd name="connsiteY5" fmla="*/ 0 h 1628775"/>
              <a:gd name="connsiteX6" fmla="*/ 8104541 w 8104541"/>
              <a:gd name="connsiteY6" fmla="*/ 271468 h 1628775"/>
              <a:gd name="connsiteX7" fmla="*/ 8104541 w 8104541"/>
              <a:gd name="connsiteY7" fmla="*/ 950119 h 1628775"/>
              <a:gd name="connsiteX8" fmla="*/ 8104541 w 8104541"/>
              <a:gd name="connsiteY8" fmla="*/ 950119 h 1628775"/>
              <a:gd name="connsiteX9" fmla="*/ 8104541 w 8104541"/>
              <a:gd name="connsiteY9" fmla="*/ 1357313 h 1628775"/>
              <a:gd name="connsiteX10" fmla="*/ 8104541 w 8104541"/>
              <a:gd name="connsiteY10" fmla="*/ 1357307 h 1628775"/>
              <a:gd name="connsiteX11" fmla="*/ 7833073 w 8104541"/>
              <a:gd name="connsiteY11" fmla="*/ 1628775 h 1628775"/>
              <a:gd name="connsiteX12" fmla="*/ 3376892 w 8104541"/>
              <a:gd name="connsiteY12" fmla="*/ 1628775 h 1628775"/>
              <a:gd name="connsiteX13" fmla="*/ 1350757 w 8104541"/>
              <a:gd name="connsiteY13" fmla="*/ 1628775 h 1628775"/>
              <a:gd name="connsiteX14" fmla="*/ 1350757 w 8104541"/>
              <a:gd name="connsiteY14" fmla="*/ 1628775 h 1628775"/>
              <a:gd name="connsiteX15" fmla="*/ 271468 w 8104541"/>
              <a:gd name="connsiteY15" fmla="*/ 1628775 h 1628775"/>
              <a:gd name="connsiteX16" fmla="*/ 0 w 8104541"/>
              <a:gd name="connsiteY16" fmla="*/ 1357307 h 1628775"/>
              <a:gd name="connsiteX17" fmla="*/ 0 w 8104541"/>
              <a:gd name="connsiteY17" fmla="*/ 1357313 h 1628775"/>
              <a:gd name="connsiteX18" fmla="*/ -658413 w 8104541"/>
              <a:gd name="connsiteY18" fmla="*/ 1476452 h 1628775"/>
              <a:gd name="connsiteX19" fmla="*/ 0 w 8104541"/>
              <a:gd name="connsiteY19" fmla="*/ 950119 h 1628775"/>
              <a:gd name="connsiteX20" fmla="*/ 0 w 8104541"/>
              <a:gd name="connsiteY20" fmla="*/ 27146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04541" h="1628775" fill="none" extrusionOk="0">
                <a:moveTo>
                  <a:pt x="0" y="271468"/>
                </a:moveTo>
                <a:cubicBezTo>
                  <a:pt x="7473" y="125585"/>
                  <a:pt x="108870" y="5095"/>
                  <a:pt x="271468" y="0"/>
                </a:cubicBezTo>
                <a:cubicBezTo>
                  <a:pt x="706707" y="-10756"/>
                  <a:pt x="1166946" y="-54771"/>
                  <a:pt x="1350757" y="0"/>
                </a:cubicBezTo>
                <a:lnTo>
                  <a:pt x="1350757" y="0"/>
                </a:lnTo>
                <a:cubicBezTo>
                  <a:pt x="1581551" y="143479"/>
                  <a:pt x="3036263" y="81161"/>
                  <a:pt x="3376892" y="0"/>
                </a:cubicBezTo>
                <a:cubicBezTo>
                  <a:pt x="3889734" y="-117130"/>
                  <a:pt x="6317928" y="123459"/>
                  <a:pt x="7833073" y="0"/>
                </a:cubicBezTo>
                <a:cubicBezTo>
                  <a:pt x="7987489" y="7151"/>
                  <a:pt x="8094226" y="122983"/>
                  <a:pt x="8104541" y="271468"/>
                </a:cubicBezTo>
                <a:cubicBezTo>
                  <a:pt x="8093974" y="347257"/>
                  <a:pt x="8079387" y="713435"/>
                  <a:pt x="8104541" y="950119"/>
                </a:cubicBezTo>
                <a:lnTo>
                  <a:pt x="8104541" y="950119"/>
                </a:lnTo>
                <a:cubicBezTo>
                  <a:pt x="8112966" y="1019661"/>
                  <a:pt x="8130803" y="1251561"/>
                  <a:pt x="8104541" y="1357313"/>
                </a:cubicBezTo>
                <a:lnTo>
                  <a:pt x="8104541" y="1357307"/>
                </a:lnTo>
                <a:cubicBezTo>
                  <a:pt x="8089526" y="1488431"/>
                  <a:pt x="7978599" y="1643111"/>
                  <a:pt x="7833073" y="1628775"/>
                </a:cubicBezTo>
                <a:cubicBezTo>
                  <a:pt x="7218693" y="1762169"/>
                  <a:pt x="4781041" y="1498055"/>
                  <a:pt x="3376892" y="1628775"/>
                </a:cubicBezTo>
                <a:cubicBezTo>
                  <a:pt x="2642826" y="1678474"/>
                  <a:pt x="1632501" y="1604047"/>
                  <a:pt x="1350757" y="1628775"/>
                </a:cubicBezTo>
                <a:lnTo>
                  <a:pt x="1350757" y="1628775"/>
                </a:lnTo>
                <a:cubicBezTo>
                  <a:pt x="1119247" y="1689875"/>
                  <a:pt x="804013" y="1708769"/>
                  <a:pt x="271468" y="1628775"/>
                </a:cubicBezTo>
                <a:cubicBezTo>
                  <a:pt x="98079" y="1628676"/>
                  <a:pt x="3772" y="1499498"/>
                  <a:pt x="0" y="1357307"/>
                </a:cubicBezTo>
                <a:lnTo>
                  <a:pt x="0" y="1357313"/>
                </a:lnTo>
                <a:cubicBezTo>
                  <a:pt x="-210617" y="1441236"/>
                  <a:pt x="-361399" y="1365063"/>
                  <a:pt x="-658413" y="1476452"/>
                </a:cubicBezTo>
                <a:cubicBezTo>
                  <a:pt x="-339664" y="1251015"/>
                  <a:pt x="-101880" y="994518"/>
                  <a:pt x="0" y="950119"/>
                </a:cubicBezTo>
                <a:cubicBezTo>
                  <a:pt x="46095" y="629605"/>
                  <a:pt x="52203" y="523637"/>
                  <a:pt x="0" y="271468"/>
                </a:cubicBezTo>
                <a:close/>
              </a:path>
              <a:path w="8104541" h="1628775" stroke="0" extrusionOk="0">
                <a:moveTo>
                  <a:pt x="0" y="271468"/>
                </a:moveTo>
                <a:cubicBezTo>
                  <a:pt x="-14964" y="147129"/>
                  <a:pt x="127294" y="-3891"/>
                  <a:pt x="271468" y="0"/>
                </a:cubicBezTo>
                <a:cubicBezTo>
                  <a:pt x="384660" y="40171"/>
                  <a:pt x="1119330" y="42710"/>
                  <a:pt x="1350757" y="0"/>
                </a:cubicBezTo>
                <a:lnTo>
                  <a:pt x="1350757" y="0"/>
                </a:lnTo>
                <a:cubicBezTo>
                  <a:pt x="2069381" y="-29929"/>
                  <a:pt x="2640298" y="-87481"/>
                  <a:pt x="3376892" y="0"/>
                </a:cubicBezTo>
                <a:cubicBezTo>
                  <a:pt x="4368469" y="-134364"/>
                  <a:pt x="6023727" y="130381"/>
                  <a:pt x="7833073" y="0"/>
                </a:cubicBezTo>
                <a:cubicBezTo>
                  <a:pt x="7977337" y="-13350"/>
                  <a:pt x="8107935" y="118909"/>
                  <a:pt x="8104541" y="271468"/>
                </a:cubicBezTo>
                <a:cubicBezTo>
                  <a:pt x="8094297" y="419126"/>
                  <a:pt x="8103219" y="685520"/>
                  <a:pt x="8104541" y="950119"/>
                </a:cubicBezTo>
                <a:lnTo>
                  <a:pt x="8104541" y="950119"/>
                </a:lnTo>
                <a:cubicBezTo>
                  <a:pt x="8108331" y="1043993"/>
                  <a:pt x="8095139" y="1205574"/>
                  <a:pt x="8104541" y="1357313"/>
                </a:cubicBezTo>
                <a:lnTo>
                  <a:pt x="8104541" y="1357307"/>
                </a:lnTo>
                <a:cubicBezTo>
                  <a:pt x="8130510" y="1504402"/>
                  <a:pt x="7955628" y="1636706"/>
                  <a:pt x="7833073" y="1628775"/>
                </a:cubicBezTo>
                <a:cubicBezTo>
                  <a:pt x="5685633" y="1591016"/>
                  <a:pt x="5273273" y="1679273"/>
                  <a:pt x="3376892" y="1628775"/>
                </a:cubicBezTo>
                <a:cubicBezTo>
                  <a:pt x="2459734" y="1459740"/>
                  <a:pt x="2133023" y="1682075"/>
                  <a:pt x="1350757" y="1628775"/>
                </a:cubicBezTo>
                <a:lnTo>
                  <a:pt x="1350757" y="1628775"/>
                </a:lnTo>
                <a:cubicBezTo>
                  <a:pt x="888651" y="1608642"/>
                  <a:pt x="400151" y="1660258"/>
                  <a:pt x="271468" y="1628775"/>
                </a:cubicBezTo>
                <a:cubicBezTo>
                  <a:pt x="115095" y="1622897"/>
                  <a:pt x="18213" y="1502971"/>
                  <a:pt x="0" y="1357307"/>
                </a:cubicBezTo>
                <a:lnTo>
                  <a:pt x="0" y="1357313"/>
                </a:lnTo>
                <a:cubicBezTo>
                  <a:pt x="-238413" y="1439724"/>
                  <a:pt x="-377810" y="1486590"/>
                  <a:pt x="-658413" y="1476452"/>
                </a:cubicBezTo>
                <a:cubicBezTo>
                  <a:pt x="-414699" y="1283457"/>
                  <a:pt x="-231046" y="1104851"/>
                  <a:pt x="0" y="950119"/>
                </a:cubicBezTo>
                <a:cubicBezTo>
                  <a:pt x="-642" y="645753"/>
                  <a:pt x="34508" y="380618"/>
                  <a:pt x="0" y="271468"/>
                </a:cubicBezTo>
                <a:close/>
              </a:path>
            </a:pathLst>
          </a:custGeom>
          <a:solidFill>
            <a:srgbClr val="F8BAD3">
              <a:alpha val="89000"/>
            </a:srgbClr>
          </a:solidFill>
          <a:ln w="38100">
            <a:solidFill>
              <a:srgbClr val="002060"/>
            </a:solidFill>
            <a:extLst>
              <a:ext uri="{C807C97D-BFC1-408E-A445-0C87EB9F89A2}">
                <ask:lineSketchStyleProps xmlns:ask="http://schemas.microsoft.com/office/drawing/2018/sketchyshapes" xmlns="" sd="2842418190">
                  <a:prstGeom prst="wedgeRoundRectCallout">
                    <a:avLst>
                      <a:gd name="adj1" fmla="val -58124"/>
                      <a:gd name="adj2" fmla="val 40648"/>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Theo em, còn những cách</a:t>
            </a: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 </a:t>
            </a:r>
            <a:r>
              <a:rPr lang="vi-VN"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tưởng tượng nào khác ngoài</a:t>
            </a: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những</a:t>
            </a: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cách</a:t>
            </a: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được</a:t>
            </a: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nêu</a:t>
            </a: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 ở </a:t>
            </a:r>
            <a:r>
              <a:rPr lang="en-US" sz="320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bài</a:t>
            </a: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tập</a:t>
            </a: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 2.</a:t>
            </a:r>
            <a:endParaRPr kumimoji="0" lang="en-US"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Speech Bubble: Rectangle with Corners Rounded 6">
            <a:extLst>
              <a:ext uri="{FF2B5EF4-FFF2-40B4-BE49-F238E27FC236}">
                <a16:creationId xmlns:a16="http://schemas.microsoft.com/office/drawing/2014/main" id="{A051C2BA-F2EC-00BE-6399-AE7EF12477B7}"/>
              </a:ext>
            </a:extLst>
          </p:cNvPr>
          <p:cNvSpPr/>
          <p:nvPr/>
        </p:nvSpPr>
        <p:spPr>
          <a:xfrm>
            <a:off x="3924628" y="4171951"/>
            <a:ext cx="8104541" cy="1466850"/>
          </a:xfrm>
          <a:custGeom>
            <a:avLst/>
            <a:gdLst>
              <a:gd name="connsiteX0" fmla="*/ 0 w 8104541"/>
              <a:gd name="connsiteY0" fmla="*/ 244480 h 1466850"/>
              <a:gd name="connsiteX1" fmla="*/ 244480 w 8104541"/>
              <a:gd name="connsiteY1" fmla="*/ 0 h 1466850"/>
              <a:gd name="connsiteX2" fmla="*/ 1350757 w 8104541"/>
              <a:gd name="connsiteY2" fmla="*/ 0 h 1466850"/>
              <a:gd name="connsiteX3" fmla="*/ 1350757 w 8104541"/>
              <a:gd name="connsiteY3" fmla="*/ 0 h 1466850"/>
              <a:gd name="connsiteX4" fmla="*/ 3376892 w 8104541"/>
              <a:gd name="connsiteY4" fmla="*/ 0 h 1466850"/>
              <a:gd name="connsiteX5" fmla="*/ 7860061 w 8104541"/>
              <a:gd name="connsiteY5" fmla="*/ 0 h 1466850"/>
              <a:gd name="connsiteX6" fmla="*/ 8104541 w 8104541"/>
              <a:gd name="connsiteY6" fmla="*/ 244480 h 1466850"/>
              <a:gd name="connsiteX7" fmla="*/ 8104541 w 8104541"/>
              <a:gd name="connsiteY7" fmla="*/ 244475 h 1466850"/>
              <a:gd name="connsiteX8" fmla="*/ 8104541 w 8104541"/>
              <a:gd name="connsiteY8" fmla="*/ 244475 h 1466850"/>
              <a:gd name="connsiteX9" fmla="*/ 8104541 w 8104541"/>
              <a:gd name="connsiteY9" fmla="*/ 611188 h 1466850"/>
              <a:gd name="connsiteX10" fmla="*/ 8104541 w 8104541"/>
              <a:gd name="connsiteY10" fmla="*/ 1222370 h 1466850"/>
              <a:gd name="connsiteX11" fmla="*/ 7860061 w 8104541"/>
              <a:gd name="connsiteY11" fmla="*/ 1466850 h 1466850"/>
              <a:gd name="connsiteX12" fmla="*/ 3376892 w 8104541"/>
              <a:gd name="connsiteY12" fmla="*/ 1466850 h 1466850"/>
              <a:gd name="connsiteX13" fmla="*/ 1350757 w 8104541"/>
              <a:gd name="connsiteY13" fmla="*/ 1466850 h 1466850"/>
              <a:gd name="connsiteX14" fmla="*/ 1350757 w 8104541"/>
              <a:gd name="connsiteY14" fmla="*/ 1466850 h 1466850"/>
              <a:gd name="connsiteX15" fmla="*/ 244480 w 8104541"/>
              <a:gd name="connsiteY15" fmla="*/ 1466850 h 1466850"/>
              <a:gd name="connsiteX16" fmla="*/ 0 w 8104541"/>
              <a:gd name="connsiteY16" fmla="*/ 1222370 h 1466850"/>
              <a:gd name="connsiteX17" fmla="*/ 0 w 8104541"/>
              <a:gd name="connsiteY17" fmla="*/ 611188 h 1466850"/>
              <a:gd name="connsiteX18" fmla="*/ -429784 w 8104541"/>
              <a:gd name="connsiteY18" fmla="*/ 483708 h 1466850"/>
              <a:gd name="connsiteX19" fmla="*/ 0 w 8104541"/>
              <a:gd name="connsiteY19" fmla="*/ 244475 h 1466850"/>
              <a:gd name="connsiteX20" fmla="*/ 0 w 8104541"/>
              <a:gd name="connsiteY20" fmla="*/ 24448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04541" h="1466850" fill="none" extrusionOk="0">
                <a:moveTo>
                  <a:pt x="0" y="244480"/>
                </a:moveTo>
                <a:cubicBezTo>
                  <a:pt x="10659" y="115226"/>
                  <a:pt x="104968" y="1805"/>
                  <a:pt x="244480" y="0"/>
                </a:cubicBezTo>
                <a:cubicBezTo>
                  <a:pt x="503845" y="78143"/>
                  <a:pt x="1068847" y="38238"/>
                  <a:pt x="1350757" y="0"/>
                </a:cubicBezTo>
                <a:lnTo>
                  <a:pt x="1350757" y="0"/>
                </a:lnTo>
                <a:cubicBezTo>
                  <a:pt x="1581551" y="143479"/>
                  <a:pt x="3036263" y="81161"/>
                  <a:pt x="3376892" y="0"/>
                </a:cubicBezTo>
                <a:cubicBezTo>
                  <a:pt x="5187184" y="-117130"/>
                  <a:pt x="6274243" y="123459"/>
                  <a:pt x="7860061" y="0"/>
                </a:cubicBezTo>
                <a:cubicBezTo>
                  <a:pt x="7999558" y="7128"/>
                  <a:pt x="8099247" y="110197"/>
                  <a:pt x="8104541" y="244480"/>
                </a:cubicBezTo>
                <a:lnTo>
                  <a:pt x="8104541" y="244475"/>
                </a:lnTo>
                <a:lnTo>
                  <a:pt x="8104541" y="244475"/>
                </a:lnTo>
                <a:cubicBezTo>
                  <a:pt x="8133894" y="316649"/>
                  <a:pt x="8095817" y="451802"/>
                  <a:pt x="8104541" y="611188"/>
                </a:cubicBezTo>
                <a:cubicBezTo>
                  <a:pt x="8129583" y="677811"/>
                  <a:pt x="8069797" y="1030157"/>
                  <a:pt x="8104541" y="1222370"/>
                </a:cubicBezTo>
                <a:cubicBezTo>
                  <a:pt x="8101067" y="1353043"/>
                  <a:pt x="7991528" y="1478431"/>
                  <a:pt x="7860061" y="1466850"/>
                </a:cubicBezTo>
                <a:cubicBezTo>
                  <a:pt x="7273510" y="1600244"/>
                  <a:pt x="5440388" y="1336130"/>
                  <a:pt x="3376892" y="1466850"/>
                </a:cubicBezTo>
                <a:cubicBezTo>
                  <a:pt x="2642826" y="1516549"/>
                  <a:pt x="1632501" y="1442122"/>
                  <a:pt x="1350757" y="1466850"/>
                </a:cubicBezTo>
                <a:lnTo>
                  <a:pt x="1350757" y="1466850"/>
                </a:lnTo>
                <a:cubicBezTo>
                  <a:pt x="1155058" y="1416168"/>
                  <a:pt x="609733" y="1565448"/>
                  <a:pt x="244480" y="1466850"/>
                </a:cubicBezTo>
                <a:cubicBezTo>
                  <a:pt x="104843" y="1466831"/>
                  <a:pt x="10398" y="1336065"/>
                  <a:pt x="0" y="1222370"/>
                </a:cubicBezTo>
                <a:cubicBezTo>
                  <a:pt x="27351" y="1120118"/>
                  <a:pt x="45862" y="726664"/>
                  <a:pt x="0" y="611188"/>
                </a:cubicBezTo>
                <a:cubicBezTo>
                  <a:pt x="-186906" y="535133"/>
                  <a:pt x="-357149" y="519876"/>
                  <a:pt x="-429784" y="483708"/>
                </a:cubicBezTo>
                <a:cubicBezTo>
                  <a:pt x="-299970" y="368703"/>
                  <a:pt x="-141545" y="329662"/>
                  <a:pt x="0" y="244475"/>
                </a:cubicBezTo>
                <a:lnTo>
                  <a:pt x="0" y="244480"/>
                </a:lnTo>
                <a:close/>
              </a:path>
              <a:path w="8104541" h="1466850" stroke="0" extrusionOk="0">
                <a:moveTo>
                  <a:pt x="0" y="244480"/>
                </a:moveTo>
                <a:cubicBezTo>
                  <a:pt x="-12630" y="131055"/>
                  <a:pt x="126714" y="-11671"/>
                  <a:pt x="244480" y="0"/>
                </a:cubicBezTo>
                <a:cubicBezTo>
                  <a:pt x="523324" y="10785"/>
                  <a:pt x="875024" y="92872"/>
                  <a:pt x="1350757" y="0"/>
                </a:cubicBezTo>
                <a:lnTo>
                  <a:pt x="1350757" y="0"/>
                </a:lnTo>
                <a:cubicBezTo>
                  <a:pt x="2069381" y="-29929"/>
                  <a:pt x="2640298" y="-87481"/>
                  <a:pt x="3376892" y="0"/>
                </a:cubicBezTo>
                <a:cubicBezTo>
                  <a:pt x="5482401" y="-134364"/>
                  <a:pt x="6157233" y="130381"/>
                  <a:pt x="7860061" y="0"/>
                </a:cubicBezTo>
                <a:cubicBezTo>
                  <a:pt x="7988134" y="-16382"/>
                  <a:pt x="8118116" y="98934"/>
                  <a:pt x="8104541" y="244480"/>
                </a:cubicBezTo>
                <a:lnTo>
                  <a:pt x="8104541" y="244475"/>
                </a:lnTo>
                <a:lnTo>
                  <a:pt x="8104541" y="244475"/>
                </a:lnTo>
                <a:cubicBezTo>
                  <a:pt x="8110222" y="350187"/>
                  <a:pt x="8122784" y="519404"/>
                  <a:pt x="8104541" y="611188"/>
                </a:cubicBezTo>
                <a:cubicBezTo>
                  <a:pt x="8158137" y="839075"/>
                  <a:pt x="8087026" y="1045691"/>
                  <a:pt x="8104541" y="1222370"/>
                </a:cubicBezTo>
                <a:cubicBezTo>
                  <a:pt x="8121172" y="1355579"/>
                  <a:pt x="7971468" y="1473692"/>
                  <a:pt x="7860061" y="1466850"/>
                </a:cubicBezTo>
                <a:cubicBezTo>
                  <a:pt x="6303658" y="1429091"/>
                  <a:pt x="5003561" y="1517348"/>
                  <a:pt x="3376892" y="1466850"/>
                </a:cubicBezTo>
                <a:cubicBezTo>
                  <a:pt x="2459734" y="1297815"/>
                  <a:pt x="2133023" y="1520150"/>
                  <a:pt x="1350757" y="1466850"/>
                </a:cubicBezTo>
                <a:lnTo>
                  <a:pt x="1350757" y="1466850"/>
                </a:lnTo>
                <a:cubicBezTo>
                  <a:pt x="1213088" y="1420859"/>
                  <a:pt x="355358" y="1400667"/>
                  <a:pt x="244480" y="1466850"/>
                </a:cubicBezTo>
                <a:cubicBezTo>
                  <a:pt x="105932" y="1463635"/>
                  <a:pt x="8307" y="1355448"/>
                  <a:pt x="0" y="1222370"/>
                </a:cubicBezTo>
                <a:cubicBezTo>
                  <a:pt x="-46671" y="1103213"/>
                  <a:pt x="-50352" y="847850"/>
                  <a:pt x="0" y="611188"/>
                </a:cubicBezTo>
                <a:cubicBezTo>
                  <a:pt x="-48371" y="614055"/>
                  <a:pt x="-351633" y="521608"/>
                  <a:pt x="-429784" y="483708"/>
                </a:cubicBezTo>
                <a:cubicBezTo>
                  <a:pt x="-262792" y="396373"/>
                  <a:pt x="-183425" y="308635"/>
                  <a:pt x="0" y="244475"/>
                </a:cubicBezTo>
                <a:lnTo>
                  <a:pt x="0" y="244480"/>
                </a:lnTo>
                <a:close/>
              </a:path>
            </a:pathLst>
          </a:custGeom>
          <a:solidFill>
            <a:srgbClr val="F8BAD3">
              <a:alpha val="89000"/>
            </a:srgbClr>
          </a:solidFill>
          <a:ln w="38100">
            <a:solidFill>
              <a:srgbClr val="002060"/>
            </a:solidFill>
            <a:extLst>
              <a:ext uri="{C807C97D-BFC1-408E-A445-0C87EB9F89A2}">
                <ask:lineSketchStyleProps xmlns:ask="http://schemas.microsoft.com/office/drawing/2018/sketchyshapes" xmlns="" sd="2842418190">
                  <a:prstGeom prst="wedgeRoundRectCallout">
                    <a:avLst>
                      <a:gd name="adj1" fmla="val -55303"/>
                      <a:gd name="adj2" fmla="val -1702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Calibri" panose="020F0502020204030204" pitchFamily="34" charset="0"/>
              </a:rPr>
              <a:t>Làm thế nào để viết được đoạn văn tưởng tượng thú vị, hấp dẫn?</a:t>
            </a:r>
            <a:endParaRPr kumimoji="0" lang="en-US" sz="3200"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1921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87BFFA-5CF8-53E3-C13F-6C0ADC5D33D2}"/>
              </a:ext>
            </a:extLst>
          </p:cNvPr>
          <p:cNvSpPr/>
          <p:nvPr/>
        </p:nvSpPr>
        <p:spPr>
          <a:xfrm>
            <a:off x="4321450" y="314326"/>
            <a:ext cx="3736700" cy="1720302"/>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a:solidFill>
                  <a:prstClr val="black"/>
                </a:solidFill>
              </a:rPr>
              <a:t>Một</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cách</a:t>
            </a:r>
            <a:r>
              <a:rPr lang="en-US" sz="3600" b="1" dirty="0">
                <a:solidFill>
                  <a:prstClr val="black"/>
                </a:solidFill>
              </a:rPr>
              <a:t> </a:t>
            </a:r>
            <a:r>
              <a:rPr lang="en-US" sz="3600" b="1" dirty="0" err="1">
                <a:solidFill>
                  <a:prstClr val="black"/>
                </a:solidFill>
              </a:rPr>
              <a:t>viết</a:t>
            </a:r>
            <a:r>
              <a:rPr lang="en-US" sz="3600" b="1" dirty="0">
                <a:solidFill>
                  <a:prstClr val="black"/>
                </a:solidFill>
              </a:rPr>
              <a:t> </a:t>
            </a:r>
            <a:r>
              <a:rPr lang="en-US" sz="3600" b="1" dirty="0" err="1">
                <a:solidFill>
                  <a:prstClr val="black"/>
                </a:solidFill>
              </a:rPr>
              <a:t>đoạn</a:t>
            </a:r>
            <a:r>
              <a:rPr lang="en-US" sz="3600" b="1" dirty="0">
                <a:solidFill>
                  <a:prstClr val="black"/>
                </a:solidFill>
              </a:rPr>
              <a:t> </a:t>
            </a:r>
            <a:r>
              <a:rPr lang="en-US" sz="3600" b="1" dirty="0" err="1">
                <a:solidFill>
                  <a:prstClr val="black"/>
                </a:solidFill>
              </a:rPr>
              <a:t>văn</a:t>
            </a:r>
            <a:r>
              <a:rPr lang="en-US" sz="3600" b="1" dirty="0">
                <a:solidFill>
                  <a:prstClr val="black"/>
                </a:solidFill>
              </a:rPr>
              <a:t> </a:t>
            </a:r>
            <a:r>
              <a:rPr lang="en-US" sz="3600" b="1" dirty="0" err="1">
                <a:solidFill>
                  <a:prstClr val="black"/>
                </a:solidFill>
              </a:rPr>
              <a:t>tưởng</a:t>
            </a:r>
            <a:r>
              <a:rPr lang="en-US" sz="3600" b="1" dirty="0">
                <a:solidFill>
                  <a:prstClr val="black"/>
                </a:solidFill>
              </a:rPr>
              <a:t> </a:t>
            </a:r>
            <a:r>
              <a:rPr lang="en-US" sz="3600" b="1" dirty="0" err="1">
                <a:solidFill>
                  <a:prstClr val="black"/>
                </a:solidFill>
              </a:rPr>
              <a:t>tượng</a:t>
            </a:r>
            <a:r>
              <a:rPr lang="en-US" sz="3600" b="1" dirty="0">
                <a:solidFill>
                  <a:prstClr val="black"/>
                </a:solidFill>
              </a:rPr>
              <a:t> </a:t>
            </a:r>
            <a:r>
              <a:rPr lang="en-US" sz="3600" b="1" dirty="0" err="1">
                <a:solidFill>
                  <a:prstClr val="black"/>
                </a:solidFill>
              </a:rPr>
              <a:t>khác</a:t>
            </a:r>
            <a:endParaRPr lang="en-US" sz="3600" b="1" dirty="0">
              <a:solidFill>
                <a:prstClr val="black"/>
              </a:solidFill>
            </a:endParaRPr>
          </a:p>
        </p:txBody>
      </p:sp>
      <p:pic>
        <p:nvPicPr>
          <p:cNvPr id="24" name="Picture 23" descr="A red arrow pointing to the right&#10;&#10;Description automatically generated with low confidence">
            <a:extLst>
              <a:ext uri="{FF2B5EF4-FFF2-40B4-BE49-F238E27FC236}">
                <a16:creationId xmlns:a16="http://schemas.microsoft.com/office/drawing/2014/main" id="{769E7C1C-20C9-E606-A1CB-7FF1DD510ED7}"/>
              </a:ext>
            </a:extLst>
          </p:cNvPr>
          <p:cNvPicPr>
            <a:picLocks noChangeAspect="1"/>
          </p:cNvPicPr>
          <p:nvPr/>
        </p:nvPicPr>
        <p:blipFill>
          <a:blip r:embed="rId3"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868037">
            <a:off x="1485062" y="1898419"/>
            <a:ext cx="3248970" cy="1348495"/>
          </a:xfrm>
          <a:prstGeom prst="rect">
            <a:avLst/>
          </a:prstGeom>
        </p:spPr>
      </p:pic>
      <p:sp>
        <p:nvSpPr>
          <p:cNvPr id="25" name="Rectangle: Rounded Corners 24">
            <a:extLst>
              <a:ext uri="{FF2B5EF4-FFF2-40B4-BE49-F238E27FC236}">
                <a16:creationId xmlns:a16="http://schemas.microsoft.com/office/drawing/2014/main" id="{13210100-C361-6218-994A-0C571100A3B1}"/>
              </a:ext>
            </a:extLst>
          </p:cNvPr>
          <p:cNvSpPr/>
          <p:nvPr/>
        </p:nvSpPr>
        <p:spPr>
          <a:xfrm>
            <a:off x="695325" y="3324223"/>
            <a:ext cx="3138695" cy="2457451"/>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02060"/>
                </a:solidFill>
                <a:cs typeface="Baloo" panose="03080902040302020200" pitchFamily="66" charset="0"/>
              </a:rPr>
              <a:t>Chọn</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một</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cách</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mở</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đầu</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khác</a:t>
            </a:r>
            <a:r>
              <a:rPr lang="en-US" sz="4000" b="1" dirty="0">
                <a:solidFill>
                  <a:srgbClr val="002060"/>
                </a:solidFill>
                <a:cs typeface="Baloo" panose="03080902040302020200" pitchFamily="66"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26" name="Picture 25" descr="A red arrow pointing to the right&#10;&#10;Description automatically generated with low confidence">
            <a:extLst>
              <a:ext uri="{FF2B5EF4-FFF2-40B4-BE49-F238E27FC236}">
                <a16:creationId xmlns:a16="http://schemas.microsoft.com/office/drawing/2014/main" id="{71511EED-2749-2376-D6BB-67FED4E082ED}"/>
              </a:ext>
            </a:extLst>
          </p:cNvPr>
          <p:cNvPicPr>
            <a:picLocks noChangeAspect="1"/>
          </p:cNvPicPr>
          <p:nvPr/>
        </p:nvPicPr>
        <p:blipFill>
          <a:blip r:embed="rId4"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330179" y="2103016"/>
            <a:ext cx="1724232" cy="1348495"/>
          </a:xfrm>
          <a:prstGeom prst="rect">
            <a:avLst/>
          </a:prstGeom>
        </p:spPr>
      </p:pic>
      <p:sp>
        <p:nvSpPr>
          <p:cNvPr id="27" name="Rectangle: Rounded Corners 26">
            <a:extLst>
              <a:ext uri="{FF2B5EF4-FFF2-40B4-BE49-F238E27FC236}">
                <a16:creationId xmlns:a16="http://schemas.microsoft.com/office/drawing/2014/main" id="{60107B1E-D885-6B22-0F6A-F4A18F6ACF4B}"/>
              </a:ext>
            </a:extLst>
          </p:cNvPr>
          <p:cNvSpPr/>
          <p:nvPr/>
        </p:nvSpPr>
        <p:spPr>
          <a:xfrm>
            <a:off x="4391025" y="3552825"/>
            <a:ext cx="3543299" cy="220980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02060"/>
                </a:solidFill>
                <a:latin typeface="Calibri" panose="020F0502020204030204"/>
                <a:cs typeface="Baloo" panose="03080902040302020200" pitchFamily="66" charset="0"/>
              </a:rPr>
              <a:t>Phát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triển</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một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vài</a:t>
            </a:r>
            <a:r>
              <a:rPr lang="en-US" sz="4000" b="1" dirty="0">
                <a:solidFill>
                  <a:srgbClr val="002060"/>
                </a:solidFill>
                <a:latin typeface="Calibri" panose="020F0502020204030204"/>
                <a:cs typeface="Baloo" panose="03080902040302020200" pitchFamily="66" charset="0"/>
              </a:rPr>
              <a:t> chi </a:t>
            </a:r>
            <a:r>
              <a:rPr lang="en-US" sz="4000" b="1" dirty="0" err="1">
                <a:solidFill>
                  <a:srgbClr val="002060"/>
                </a:solidFill>
                <a:latin typeface="Calibri" panose="020F0502020204030204"/>
                <a:cs typeface="Baloo" panose="03080902040302020200" pitchFamily="66" charset="0"/>
              </a:rPr>
              <a:t>tiết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quan</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trọng</a:t>
            </a:r>
            <a:r>
              <a:rPr lang="en-US" sz="4000" b="1" dirty="0">
                <a:solidFill>
                  <a:srgbClr val="002060"/>
                </a:solidFill>
                <a:latin typeface="Calibri" panose="020F0502020204030204"/>
                <a:cs typeface="Baloo" panose="03080902040302020200" pitchFamily="66"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28" name="Picture 27" descr="A red arrow pointing to the right&#10;&#10;Description automatically generated with low confidence">
            <a:extLst>
              <a:ext uri="{FF2B5EF4-FFF2-40B4-BE49-F238E27FC236}">
                <a16:creationId xmlns:a16="http://schemas.microsoft.com/office/drawing/2014/main" id="{7505E83A-0658-83B0-0990-501C4CBBDEF6}"/>
              </a:ext>
            </a:extLst>
          </p:cNvPr>
          <p:cNvPicPr>
            <a:picLocks noChangeAspect="1"/>
          </p:cNvPicPr>
          <p:nvPr/>
        </p:nvPicPr>
        <p:blipFill>
          <a:blip r:embed="rId5"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399917">
            <a:off x="7250611" y="1982389"/>
            <a:ext cx="2895193" cy="1348495"/>
          </a:xfrm>
          <a:prstGeom prst="rect">
            <a:avLst/>
          </a:prstGeom>
        </p:spPr>
      </p:pic>
      <p:sp>
        <p:nvSpPr>
          <p:cNvPr id="29" name="Rectangle: Rounded Corners 28">
            <a:extLst>
              <a:ext uri="{FF2B5EF4-FFF2-40B4-BE49-F238E27FC236}">
                <a16:creationId xmlns:a16="http://schemas.microsoft.com/office/drawing/2014/main" id="{06AB6ABC-20CB-BB5D-630E-8FC52FFBCDE0}"/>
              </a:ext>
            </a:extLst>
          </p:cNvPr>
          <p:cNvSpPr/>
          <p:nvPr/>
        </p:nvSpPr>
        <p:spPr>
          <a:xfrm>
            <a:off x="8429625" y="3549926"/>
            <a:ext cx="2847975" cy="2317474"/>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latin typeface="Calibri" panose="020F0502020204030204"/>
                <a:cs typeface="Baloo" panose="03080902040302020200" pitchFamily="66" charset="0"/>
              </a:rPr>
              <a:t>Thay</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hoặc</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viết</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tiếp</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đoạn</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kết</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spTree>
    <p:extLst>
      <p:ext uri="{BB962C8B-B14F-4D97-AF65-F5344CB8AC3E}">
        <p14:creationId xmlns:p14="http://schemas.microsoft.com/office/powerpoint/2010/main" val="3984405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righ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7"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D0F11AF-F9D0-3618-51FA-1D179B15E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893" y="2357073"/>
            <a:ext cx="3462251" cy="4500927"/>
          </a:xfrm>
          <a:prstGeom prst="rect">
            <a:avLst/>
          </a:prstGeom>
        </p:spPr>
      </p:pic>
      <p:grpSp>
        <p:nvGrpSpPr>
          <p:cNvPr id="4" name="Group 3">
            <a:extLst>
              <a:ext uri="{FF2B5EF4-FFF2-40B4-BE49-F238E27FC236}">
                <a16:creationId xmlns:a16="http://schemas.microsoft.com/office/drawing/2014/main" id="{2B7A9573-1B78-4360-4EAE-E81FD62796F0}"/>
              </a:ext>
            </a:extLst>
          </p:cNvPr>
          <p:cNvGrpSpPr/>
          <p:nvPr/>
        </p:nvGrpSpPr>
        <p:grpSpPr>
          <a:xfrm>
            <a:off x="2277769" y="630435"/>
            <a:ext cx="9364882" cy="4409398"/>
            <a:chOff x="2056365" y="360323"/>
            <a:chExt cx="4806552" cy="1151797"/>
          </a:xfrm>
        </p:grpSpPr>
        <p:sp>
          <p:nvSpPr>
            <p:cNvPr id="5" name="Hình chữ nhật 2">
              <a:extLst>
                <a:ext uri="{FF2B5EF4-FFF2-40B4-BE49-F238E27FC236}">
                  <a16:creationId xmlns:a16="http://schemas.microsoft.com/office/drawing/2014/main" id="{2C8F2FE2-4EC0-DE8C-0D0F-F201E24995B1}"/>
                </a:ext>
              </a:extLst>
            </p:cNvPr>
            <p:cNvSpPr/>
            <p:nvPr/>
          </p:nvSpPr>
          <p:spPr>
            <a:xfrm>
              <a:off x="2056365" y="360323"/>
              <a:ext cx="4806552" cy="1151797"/>
            </a:xfrm>
            <a:custGeom>
              <a:avLst/>
              <a:gdLst>
                <a:gd name="connsiteX0" fmla="*/ 0 w 4806552"/>
                <a:gd name="connsiteY0" fmla="*/ 0 h 1151797"/>
                <a:gd name="connsiteX1" fmla="*/ 590519 w 4806552"/>
                <a:gd name="connsiteY1" fmla="*/ 0 h 1151797"/>
                <a:gd name="connsiteX2" fmla="*/ 1325235 w 4806552"/>
                <a:gd name="connsiteY2" fmla="*/ 0 h 1151797"/>
                <a:gd name="connsiteX3" fmla="*/ 1963820 w 4806552"/>
                <a:gd name="connsiteY3" fmla="*/ 0 h 1151797"/>
                <a:gd name="connsiteX4" fmla="*/ 2554339 w 4806552"/>
                <a:gd name="connsiteY4" fmla="*/ 0 h 1151797"/>
                <a:gd name="connsiteX5" fmla="*/ 3289055 w 4806552"/>
                <a:gd name="connsiteY5" fmla="*/ 0 h 1151797"/>
                <a:gd name="connsiteX6" fmla="*/ 3975705 w 4806552"/>
                <a:gd name="connsiteY6" fmla="*/ 0 h 1151797"/>
                <a:gd name="connsiteX7" fmla="*/ 4806552 w 4806552"/>
                <a:gd name="connsiteY7" fmla="*/ 0 h 1151797"/>
                <a:gd name="connsiteX8" fmla="*/ 4806552 w 4806552"/>
                <a:gd name="connsiteY8" fmla="*/ 598934 h 1151797"/>
                <a:gd name="connsiteX9" fmla="*/ 4806552 w 4806552"/>
                <a:gd name="connsiteY9" fmla="*/ 1151797 h 1151797"/>
                <a:gd name="connsiteX10" fmla="*/ 4216033 w 4806552"/>
                <a:gd name="connsiteY10" fmla="*/ 1151797 h 1151797"/>
                <a:gd name="connsiteX11" fmla="*/ 3673579 w 4806552"/>
                <a:gd name="connsiteY11" fmla="*/ 1151797 h 1151797"/>
                <a:gd name="connsiteX12" fmla="*/ 2938863 w 4806552"/>
                <a:gd name="connsiteY12" fmla="*/ 1151797 h 1151797"/>
                <a:gd name="connsiteX13" fmla="*/ 2348344 w 4806552"/>
                <a:gd name="connsiteY13" fmla="*/ 1151797 h 1151797"/>
                <a:gd name="connsiteX14" fmla="*/ 1613628 w 4806552"/>
                <a:gd name="connsiteY14" fmla="*/ 1151797 h 1151797"/>
                <a:gd name="connsiteX15" fmla="*/ 830847 w 4806552"/>
                <a:gd name="connsiteY15" fmla="*/ 1151797 h 1151797"/>
                <a:gd name="connsiteX16" fmla="*/ 0 w 4806552"/>
                <a:gd name="connsiteY16" fmla="*/ 1151797 h 1151797"/>
                <a:gd name="connsiteX17" fmla="*/ 0 w 4806552"/>
                <a:gd name="connsiteY17" fmla="*/ 552863 h 1151797"/>
                <a:gd name="connsiteX18" fmla="*/ 0 w 4806552"/>
                <a:gd name="connsiteY18" fmla="*/ 0 h 115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6552" h="1151797" fill="none" extrusionOk="0">
                  <a:moveTo>
                    <a:pt x="0" y="0"/>
                  </a:moveTo>
                  <a:cubicBezTo>
                    <a:pt x="139544" y="-2377"/>
                    <a:pt x="318741" y="7233"/>
                    <a:pt x="590519" y="0"/>
                  </a:cubicBezTo>
                  <a:cubicBezTo>
                    <a:pt x="862297" y="-7233"/>
                    <a:pt x="1082083" y="22631"/>
                    <a:pt x="1325235" y="0"/>
                  </a:cubicBezTo>
                  <a:cubicBezTo>
                    <a:pt x="1568387" y="-22631"/>
                    <a:pt x="1651249" y="-27817"/>
                    <a:pt x="1963820" y="0"/>
                  </a:cubicBezTo>
                  <a:cubicBezTo>
                    <a:pt x="2276392" y="27817"/>
                    <a:pt x="2315586" y="-4728"/>
                    <a:pt x="2554339" y="0"/>
                  </a:cubicBezTo>
                  <a:cubicBezTo>
                    <a:pt x="2793092" y="4728"/>
                    <a:pt x="2929986" y="-15209"/>
                    <a:pt x="3289055" y="0"/>
                  </a:cubicBezTo>
                  <a:cubicBezTo>
                    <a:pt x="3648124" y="15209"/>
                    <a:pt x="3694264" y="5802"/>
                    <a:pt x="3975705" y="0"/>
                  </a:cubicBezTo>
                  <a:cubicBezTo>
                    <a:pt x="4257146" y="-5802"/>
                    <a:pt x="4510661" y="2212"/>
                    <a:pt x="4806552" y="0"/>
                  </a:cubicBezTo>
                  <a:cubicBezTo>
                    <a:pt x="4808370" y="128028"/>
                    <a:pt x="4825542" y="349019"/>
                    <a:pt x="4806552" y="598934"/>
                  </a:cubicBezTo>
                  <a:cubicBezTo>
                    <a:pt x="4787562" y="848849"/>
                    <a:pt x="4805774" y="1040666"/>
                    <a:pt x="4806552" y="1151797"/>
                  </a:cubicBezTo>
                  <a:cubicBezTo>
                    <a:pt x="4637211" y="1134929"/>
                    <a:pt x="4345477" y="1130731"/>
                    <a:pt x="4216033" y="1151797"/>
                  </a:cubicBezTo>
                  <a:cubicBezTo>
                    <a:pt x="4086589" y="1172863"/>
                    <a:pt x="3869165" y="1169620"/>
                    <a:pt x="3673579" y="1151797"/>
                  </a:cubicBezTo>
                  <a:cubicBezTo>
                    <a:pt x="3477993" y="1133974"/>
                    <a:pt x="3232262" y="1157431"/>
                    <a:pt x="2938863" y="1151797"/>
                  </a:cubicBezTo>
                  <a:cubicBezTo>
                    <a:pt x="2645464" y="1146163"/>
                    <a:pt x="2584474" y="1127950"/>
                    <a:pt x="2348344" y="1151797"/>
                  </a:cubicBezTo>
                  <a:cubicBezTo>
                    <a:pt x="2112214" y="1175644"/>
                    <a:pt x="1872546" y="1162149"/>
                    <a:pt x="1613628" y="1151797"/>
                  </a:cubicBezTo>
                  <a:cubicBezTo>
                    <a:pt x="1354710" y="1141445"/>
                    <a:pt x="1177494" y="1137652"/>
                    <a:pt x="830847" y="1151797"/>
                  </a:cubicBezTo>
                  <a:cubicBezTo>
                    <a:pt x="484200" y="1165942"/>
                    <a:pt x="254734" y="1152159"/>
                    <a:pt x="0" y="1151797"/>
                  </a:cubicBezTo>
                  <a:cubicBezTo>
                    <a:pt x="-12983" y="879948"/>
                    <a:pt x="27159" y="702407"/>
                    <a:pt x="0" y="552863"/>
                  </a:cubicBezTo>
                  <a:cubicBezTo>
                    <a:pt x="-27159" y="403319"/>
                    <a:pt x="8235" y="131320"/>
                    <a:pt x="0" y="0"/>
                  </a:cubicBezTo>
                  <a:close/>
                </a:path>
                <a:path w="4806552" h="1151797" stroke="0" extrusionOk="0">
                  <a:moveTo>
                    <a:pt x="0" y="0"/>
                  </a:moveTo>
                  <a:cubicBezTo>
                    <a:pt x="138618" y="2115"/>
                    <a:pt x="418609" y="-17099"/>
                    <a:pt x="638585" y="0"/>
                  </a:cubicBezTo>
                  <a:cubicBezTo>
                    <a:pt x="858561" y="17099"/>
                    <a:pt x="1064005" y="8715"/>
                    <a:pt x="1181038" y="0"/>
                  </a:cubicBezTo>
                  <a:cubicBezTo>
                    <a:pt x="1298071" y="-8715"/>
                    <a:pt x="1629388" y="-4252"/>
                    <a:pt x="1963820" y="0"/>
                  </a:cubicBezTo>
                  <a:cubicBezTo>
                    <a:pt x="2298252" y="4252"/>
                    <a:pt x="2291823" y="-6486"/>
                    <a:pt x="2602405" y="0"/>
                  </a:cubicBezTo>
                  <a:cubicBezTo>
                    <a:pt x="2912988" y="6486"/>
                    <a:pt x="3006495" y="-2395"/>
                    <a:pt x="3240989" y="0"/>
                  </a:cubicBezTo>
                  <a:cubicBezTo>
                    <a:pt x="3475483" y="2395"/>
                    <a:pt x="3760179" y="-10350"/>
                    <a:pt x="4023771" y="0"/>
                  </a:cubicBezTo>
                  <a:cubicBezTo>
                    <a:pt x="4287363" y="10350"/>
                    <a:pt x="4527047" y="-30320"/>
                    <a:pt x="4806552" y="0"/>
                  </a:cubicBezTo>
                  <a:cubicBezTo>
                    <a:pt x="4811963" y="204107"/>
                    <a:pt x="4789591" y="305487"/>
                    <a:pt x="4806552" y="598934"/>
                  </a:cubicBezTo>
                  <a:cubicBezTo>
                    <a:pt x="4823513" y="892381"/>
                    <a:pt x="4791451" y="997170"/>
                    <a:pt x="4806552" y="1151797"/>
                  </a:cubicBezTo>
                  <a:cubicBezTo>
                    <a:pt x="4548016" y="1157807"/>
                    <a:pt x="4496809" y="1154194"/>
                    <a:pt x="4216033" y="1151797"/>
                  </a:cubicBezTo>
                  <a:cubicBezTo>
                    <a:pt x="3935257" y="1149400"/>
                    <a:pt x="3797630" y="1161591"/>
                    <a:pt x="3529382" y="1151797"/>
                  </a:cubicBezTo>
                  <a:cubicBezTo>
                    <a:pt x="3261134" y="1142003"/>
                    <a:pt x="3160440" y="1155397"/>
                    <a:pt x="2890798" y="1151797"/>
                  </a:cubicBezTo>
                  <a:cubicBezTo>
                    <a:pt x="2621156" y="1148197"/>
                    <a:pt x="2297552" y="1143355"/>
                    <a:pt x="2108016" y="1151797"/>
                  </a:cubicBezTo>
                  <a:cubicBezTo>
                    <a:pt x="1918480" y="1160239"/>
                    <a:pt x="1657287" y="1134424"/>
                    <a:pt x="1325235" y="1151797"/>
                  </a:cubicBezTo>
                  <a:cubicBezTo>
                    <a:pt x="993183" y="1169170"/>
                    <a:pt x="1014568" y="1139115"/>
                    <a:pt x="734716" y="1151797"/>
                  </a:cubicBezTo>
                  <a:cubicBezTo>
                    <a:pt x="454864" y="1164479"/>
                    <a:pt x="336380" y="1157132"/>
                    <a:pt x="0" y="1151797"/>
                  </a:cubicBezTo>
                  <a:cubicBezTo>
                    <a:pt x="25362" y="895615"/>
                    <a:pt x="-6218" y="687613"/>
                    <a:pt x="0" y="552863"/>
                  </a:cubicBezTo>
                  <a:cubicBezTo>
                    <a:pt x="6218" y="418113"/>
                    <a:pt x="13333" y="259861"/>
                    <a:pt x="0" y="0"/>
                  </a:cubicBezTo>
                  <a:close/>
                </a:path>
              </a:pathLst>
            </a:custGeom>
            <a:solidFill>
              <a:schemeClr val="accent4">
                <a:lumMod val="20000"/>
                <a:lumOff val="80000"/>
                <a:alpha val="89000"/>
              </a:schemeClr>
            </a:solidFill>
            <a:ln w="19050">
              <a:solidFill>
                <a:srgbClr val="9E4037"/>
              </a:solidFill>
              <a:prstDash val="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TextBox 5">
              <a:extLst>
                <a:ext uri="{FF2B5EF4-FFF2-40B4-BE49-F238E27FC236}">
                  <a16:creationId xmlns:a16="http://schemas.microsoft.com/office/drawing/2014/main" id="{F0F3094C-39D2-EBEF-B622-8103A31542EC}"/>
                </a:ext>
              </a:extLst>
            </p:cNvPr>
            <p:cNvSpPr txBox="1"/>
            <p:nvPr/>
          </p:nvSpPr>
          <p:spPr>
            <a:xfrm>
              <a:off x="2098238" y="395193"/>
              <a:ext cx="4718393" cy="1033100"/>
            </a:xfrm>
            <a:prstGeom prst="rect">
              <a:avLst/>
            </a:prstGeom>
            <a:noFill/>
          </p:spPr>
          <p:txBody>
            <a:bodyPr wrap="square" rtlCol="0">
              <a:spAutoFit/>
            </a:bodyPr>
            <a:lstStyle/>
            <a:p>
              <a:pPr marL="0" marR="0" algn="just">
                <a:lnSpc>
                  <a:spcPct val="130000"/>
                </a:lnSpc>
                <a:spcBef>
                  <a:spcPts val="0"/>
                </a:spcBef>
                <a:spcAft>
                  <a:spcPts val="0"/>
                </a:spcAft>
              </a:pPr>
              <a:r>
                <a:rPr lang="vi-VN"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Khi viết đoạn văn tưởng tượng dựa vào một câu chuyện đã đọc hoặc đã nghe, người viết cần phát huy trí tưởng tượng để thay đổi, bổ sung chi tiết cho câu chuyện.</a:t>
              </a:r>
              <a:endParaRPr lang="en-US"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30000"/>
                </a:lnSpc>
                <a:spcBef>
                  <a:spcPts val="0"/>
                </a:spcBef>
                <a:spcAft>
                  <a:spcPts val="0"/>
                </a:spcAft>
              </a:pPr>
              <a:r>
                <a:rPr lang="vi-VN"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Có nhiều cách viết đoạn văn tưởng tượng như: bổ sung chi tiết (lời kể, tả,…), bổ sung lời thoại của nhân vật, thay hoặc viết tiếp đoạn kết,…</a:t>
              </a:r>
              <a:endParaRPr lang="en-US" sz="2800" b="1" dirty="0">
                <a:effectLst/>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433325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23885" y="0"/>
            <a:ext cx="12215886" cy="6858000"/>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b="59074"/>
          <a:stretch/>
        </p:blipFill>
        <p:spPr>
          <a:xfrm>
            <a:off x="-23885" y="0"/>
            <a:ext cx="12258406" cy="2806700"/>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1" r="49446" b="55341"/>
          <a:stretch/>
        </p:blipFill>
        <p:spPr>
          <a:xfrm>
            <a:off x="-282305" y="1"/>
            <a:ext cx="5298805" cy="2633054"/>
          </a:xfrm>
          <a:prstGeom prst="rect">
            <a:avLst/>
          </a:prstGeom>
        </p:spPr>
      </p:pic>
      <p:pic>
        <p:nvPicPr>
          <p:cNvPr id="2" name="图片 1"/>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66405" y="5372100"/>
            <a:ext cx="12258405" cy="1485900"/>
          </a:xfrm>
          <a:prstGeom prst="rect">
            <a:avLst/>
          </a:prstGeom>
        </p:spPr>
      </p:pic>
      <p:pic>
        <p:nvPicPr>
          <p:cNvPr id="9" name="图片 18">
            <a:extLst>
              <a:ext uri="{FF2B5EF4-FFF2-40B4-BE49-F238E27FC236}">
                <a16:creationId xmlns:a16="http://schemas.microsoft.com/office/drawing/2014/main" id="{DE161616-71A1-B6B1-9E7C-DB20159CFB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88284" y="1328749"/>
            <a:ext cx="5469108" cy="5450601"/>
          </a:xfrm>
          <a:prstGeom prst="rect">
            <a:avLst/>
          </a:prstGeom>
          <a:effectLst>
            <a:outerShdw blurRad="254000" sx="102000" sy="102000" algn="ctr" rotWithShape="0">
              <a:prstClr val="black">
                <a:alpha val="40000"/>
              </a:prstClr>
            </a:outerShdw>
          </a:effectLst>
        </p:spPr>
      </p:pic>
      <p:grpSp>
        <p:nvGrpSpPr>
          <p:cNvPr id="8" name="组合 30">
            <a:extLst>
              <a:ext uri="{FF2B5EF4-FFF2-40B4-BE49-F238E27FC236}">
                <a16:creationId xmlns:a16="http://schemas.microsoft.com/office/drawing/2014/main" id="{2D21BBCA-3511-D6D5-C49E-1E62184896A2}"/>
              </a:ext>
            </a:extLst>
          </p:cNvPr>
          <p:cNvGrpSpPr/>
          <p:nvPr/>
        </p:nvGrpSpPr>
        <p:grpSpPr>
          <a:xfrm>
            <a:off x="3778331" y="857268"/>
            <a:ext cx="6399817" cy="4806326"/>
            <a:chOff x="1346200" y="3302000"/>
            <a:chExt cx="2413000" cy="990600"/>
          </a:xfrm>
          <a:effectLst>
            <a:outerShdw blurRad="254000" sx="102000" sy="102000" algn="ctr" rotWithShape="0">
              <a:prstClr val="black">
                <a:alpha val="25000"/>
              </a:prstClr>
            </a:outerShdw>
          </a:effectLst>
        </p:grpSpPr>
        <p:sp>
          <p:nvSpPr>
            <p:cNvPr id="11" name="圆角矩形 27">
              <a:extLst>
                <a:ext uri="{FF2B5EF4-FFF2-40B4-BE49-F238E27FC236}">
                  <a16:creationId xmlns:a16="http://schemas.microsoft.com/office/drawing/2014/main" id="{6CB0DC85-D64B-41D7-F377-B92E1A2C355A}"/>
                </a:ext>
              </a:extLst>
            </p:cNvPr>
            <p:cNvSpPr/>
            <p:nvPr/>
          </p:nvSpPr>
          <p:spPr>
            <a:xfrm>
              <a:off x="1346200" y="3302000"/>
              <a:ext cx="2413000" cy="990600"/>
            </a:xfrm>
            <a:prstGeom prst="roundRect">
              <a:avLst>
                <a:gd name="adj" fmla="val 313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思源黑体 CN"/>
                <a:cs typeface="+mn-cs"/>
              </a:endParaRPr>
            </a:p>
          </p:txBody>
        </p:sp>
        <p:sp>
          <p:nvSpPr>
            <p:cNvPr id="14" name="圆角矩形 28">
              <a:extLst>
                <a:ext uri="{FF2B5EF4-FFF2-40B4-BE49-F238E27FC236}">
                  <a16:creationId xmlns:a16="http://schemas.microsoft.com/office/drawing/2014/main" id="{5ABDC10A-7357-BD9A-AA72-7384F2C9BEED}"/>
                </a:ext>
              </a:extLst>
            </p:cNvPr>
            <p:cNvSpPr/>
            <p:nvPr/>
          </p:nvSpPr>
          <p:spPr>
            <a:xfrm>
              <a:off x="1415668" y="3339776"/>
              <a:ext cx="2265869" cy="910464"/>
            </a:xfrm>
            <a:prstGeom prst="roundRect">
              <a:avLst>
                <a:gd name="adj" fmla="val 30295"/>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a:cs typeface="+mn-cs"/>
              </a:endParaRPr>
            </a:p>
          </p:txBody>
        </p:sp>
      </p:grpSp>
      <p:pic>
        <p:nvPicPr>
          <p:cNvPr id="15" name="Picture 14">
            <a:extLst>
              <a:ext uri="{FF2B5EF4-FFF2-40B4-BE49-F238E27FC236}">
                <a16:creationId xmlns:a16="http://schemas.microsoft.com/office/drawing/2014/main" id="{139F5355-F048-8FE9-A93A-28EAB52B5914}"/>
              </a:ext>
            </a:extLst>
          </p:cNvPr>
          <p:cNvPicPr>
            <a:picLocks noChangeAspect="1"/>
          </p:cNvPicPr>
          <p:nvPr/>
        </p:nvPicPr>
        <p:blipFill>
          <a:blip r:embed="rId7"/>
          <a:stretch>
            <a:fillRect/>
          </a:stretch>
        </p:blipFill>
        <p:spPr>
          <a:xfrm>
            <a:off x="3657704" y="592660"/>
            <a:ext cx="6389162" cy="5371042"/>
          </a:xfrm>
          <a:prstGeom prst="rect">
            <a:avLst/>
          </a:prstGeom>
        </p:spPr>
      </p:pic>
      <p:pic>
        <p:nvPicPr>
          <p:cNvPr id="16" name="图片 20">
            <a:extLst>
              <a:ext uri="{FF2B5EF4-FFF2-40B4-BE49-F238E27FC236}">
                <a16:creationId xmlns:a16="http://schemas.microsoft.com/office/drawing/2014/main" id="{65DA8093-9B45-3BCA-38A7-4263C35533B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703"/>
          <a:stretch/>
        </p:blipFill>
        <p:spPr>
          <a:xfrm>
            <a:off x="-59561" y="-242455"/>
            <a:ext cx="4069174" cy="2985108"/>
          </a:xfrm>
          <a:prstGeom prst="rect">
            <a:avLst/>
          </a:prstGeom>
        </p:spPr>
      </p:pic>
    </p:spTree>
    <p:extLst>
      <p:ext uri="{BB962C8B-B14F-4D97-AF65-F5344CB8AC3E}">
        <p14:creationId xmlns:p14="http://schemas.microsoft.com/office/powerpoint/2010/main" val="86431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885" y="0"/>
            <a:ext cx="12215886" cy="6858000"/>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b="58472"/>
          <a:stretch/>
        </p:blipFill>
        <p:spPr>
          <a:xfrm>
            <a:off x="-23885" y="0"/>
            <a:ext cx="12204700" cy="284797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t="54630"/>
          <a:stretch/>
        </p:blipFill>
        <p:spPr>
          <a:xfrm>
            <a:off x="-52596" y="3778228"/>
            <a:ext cx="12279658" cy="3111500"/>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r="7149" b="16093"/>
          <a:stretch/>
        </p:blipFill>
        <p:spPr>
          <a:xfrm>
            <a:off x="-547198" y="0"/>
            <a:ext cx="12204700" cy="6203951"/>
          </a:xfrm>
          <a:prstGeom prst="rect">
            <a:avLst/>
          </a:prstGeom>
        </p:spPr>
      </p:pic>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flipH="1">
            <a:off x="8048278" y="2597736"/>
            <a:ext cx="3823010" cy="4360891"/>
          </a:xfrm>
          <a:prstGeom prst="rect">
            <a:avLst/>
          </a:prstGeom>
        </p:spPr>
      </p:pic>
      <p:pic>
        <p:nvPicPr>
          <p:cNvPr id="11" name="Picture 10">
            <a:extLst>
              <a:ext uri="{FF2B5EF4-FFF2-40B4-BE49-F238E27FC236}">
                <a16:creationId xmlns:a16="http://schemas.microsoft.com/office/drawing/2014/main" id="{23A72D1A-F187-DC7A-9B1E-40523652444A}"/>
              </a:ext>
            </a:extLst>
          </p:cNvPr>
          <p:cNvPicPr>
            <a:picLocks noChangeAspect="1"/>
          </p:cNvPicPr>
          <p:nvPr/>
        </p:nvPicPr>
        <p:blipFill>
          <a:blip r:embed="rId7"/>
          <a:stretch>
            <a:fillRect/>
          </a:stretch>
        </p:blipFill>
        <p:spPr>
          <a:xfrm>
            <a:off x="1479512" y="1423987"/>
            <a:ext cx="8480271" cy="3255546"/>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B00DBB73-B00C-F898-D358-514B864753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0841" y="-1"/>
            <a:ext cx="1739821" cy="1739821"/>
          </a:xfrm>
          <a:prstGeom prst="rect">
            <a:avLst/>
          </a:prstGeom>
        </p:spPr>
      </p:pic>
    </p:spTree>
    <p:extLst>
      <p:ext uri="{BB962C8B-B14F-4D97-AF65-F5344CB8AC3E}">
        <p14:creationId xmlns:p14="http://schemas.microsoft.com/office/powerpoint/2010/main" val="268794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885" y="0"/>
            <a:ext cx="12215886" cy="6858000"/>
          </a:xfrm>
          <a:prstGeom prst="rect">
            <a:avLst/>
          </a:prstGeom>
        </p:spPr>
      </p:pic>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b="58472"/>
          <a:stretch/>
        </p:blipFill>
        <p:spPr>
          <a:xfrm>
            <a:off x="-23885" y="0"/>
            <a:ext cx="12204700" cy="284797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t="54630"/>
          <a:stretch/>
        </p:blipFill>
        <p:spPr>
          <a:xfrm>
            <a:off x="-52596" y="3778228"/>
            <a:ext cx="12279658" cy="3111500"/>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r="7149" b="16093"/>
          <a:stretch/>
        </p:blipFill>
        <p:spPr>
          <a:xfrm>
            <a:off x="-547198" y="0"/>
            <a:ext cx="12204700" cy="6203951"/>
          </a:xfrm>
          <a:prstGeom prst="rect">
            <a:avLst/>
          </a:prstGeom>
        </p:spPr>
      </p:pic>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flipH="1">
            <a:off x="8048278" y="2597736"/>
            <a:ext cx="3823010" cy="4360891"/>
          </a:xfrm>
          <a:prstGeom prst="rect">
            <a:avLst/>
          </a:prstGeom>
        </p:spPr>
      </p:pic>
      <p:sp>
        <p:nvSpPr>
          <p:cNvPr id="3" name="Rectangle: Rounded Corners 2">
            <a:extLst>
              <a:ext uri="{FF2B5EF4-FFF2-40B4-BE49-F238E27FC236}">
                <a16:creationId xmlns:a16="http://schemas.microsoft.com/office/drawing/2014/main" id="{8261F833-0EBE-07F5-E345-45234AF96F19}"/>
              </a:ext>
            </a:extLst>
          </p:cNvPr>
          <p:cNvSpPr/>
          <p:nvPr/>
        </p:nvSpPr>
        <p:spPr>
          <a:xfrm>
            <a:off x="818708" y="1297173"/>
            <a:ext cx="7761766" cy="39021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53CC06F9-5FA0-B951-D971-3965DBBFCBB0}"/>
              </a:ext>
            </a:extLst>
          </p:cNvPr>
          <p:cNvPicPr>
            <a:picLocks noChangeAspect="1"/>
          </p:cNvPicPr>
          <p:nvPr/>
        </p:nvPicPr>
        <p:blipFill>
          <a:blip r:embed="rId7"/>
          <a:stretch>
            <a:fillRect/>
          </a:stretch>
        </p:blipFill>
        <p:spPr>
          <a:xfrm>
            <a:off x="3211031" y="1439216"/>
            <a:ext cx="3193793" cy="1016441"/>
          </a:xfrm>
          <a:prstGeom prst="rect">
            <a:avLst/>
          </a:prstGeom>
        </p:spPr>
      </p:pic>
      <p:pic>
        <p:nvPicPr>
          <p:cNvPr id="31" name="Picture 30">
            <a:extLst>
              <a:ext uri="{FF2B5EF4-FFF2-40B4-BE49-F238E27FC236}">
                <a16:creationId xmlns:a16="http://schemas.microsoft.com/office/drawing/2014/main" id="{C572C170-62C1-054F-14E4-A85E27AA8F71}"/>
              </a:ext>
            </a:extLst>
          </p:cNvPr>
          <p:cNvPicPr>
            <a:picLocks noChangeAspect="1"/>
          </p:cNvPicPr>
          <p:nvPr/>
        </p:nvPicPr>
        <p:blipFill>
          <a:blip r:embed="rId8"/>
          <a:stretch>
            <a:fillRect/>
          </a:stretch>
        </p:blipFill>
        <p:spPr>
          <a:xfrm>
            <a:off x="828863" y="2604407"/>
            <a:ext cx="7706012" cy="1670449"/>
          </a:xfrm>
          <a:prstGeom prst="rect">
            <a:avLst/>
          </a:prstGeom>
        </p:spPr>
      </p:pic>
    </p:spTree>
    <p:extLst>
      <p:ext uri="{BB962C8B-B14F-4D97-AF65-F5344CB8AC3E}">
        <p14:creationId xmlns:p14="http://schemas.microsoft.com/office/powerpoint/2010/main" val="386452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27">
            <a:extLst>
              <a:ext uri="{FF2B5EF4-FFF2-40B4-BE49-F238E27FC236}">
                <a16:creationId xmlns:a16="http://schemas.microsoft.com/office/drawing/2014/main" id="{2F13109E-C5AB-450E-8E6E-BF6469B2F1EC}"/>
              </a:ext>
            </a:extLst>
          </p:cNvPr>
          <p:cNvSpPr txBox="1"/>
          <p:nvPr/>
        </p:nvSpPr>
        <p:spPr>
          <a:xfrm>
            <a:off x="1005178" y="248374"/>
            <a:ext cx="9686344" cy="646331"/>
          </a:xfrm>
          <a:prstGeom prst="rect">
            <a:avLst/>
          </a:prstGeom>
          <a:noFill/>
        </p:spPr>
        <p:txBody>
          <a:bodyPr wrap="square">
            <a:spAutoFit/>
          </a:bodyPr>
          <a:lstStyle/>
          <a:p>
            <a:pPr lvl="0" algn="ctr" defTabSz="457200"/>
            <a:r>
              <a:rPr lang="en-US" sz="3600" b="1" dirty="0">
                <a:solidFill>
                  <a:srgbClr val="44546A">
                    <a:lumMod val="50000"/>
                  </a:srgbClr>
                </a:solidFill>
                <a:latin typeface="Cambria" panose="02040503050406030204" pitchFamily="18" charset="0"/>
                <a:ea typeface="Cambria" panose="02040503050406030204" pitchFamily="18" charset="0"/>
              </a:rPr>
              <a:t>1. </a:t>
            </a:r>
            <a:r>
              <a:rPr lang="vi-VN" sz="3600" b="1" dirty="0">
                <a:solidFill>
                  <a:srgbClr val="44546A">
                    <a:lumMod val="50000"/>
                  </a:srgbClr>
                </a:solidFill>
                <a:latin typeface="Cambria" panose="02040503050406030204" pitchFamily="18" charset="0"/>
                <a:ea typeface="Cambria" panose="02040503050406030204" pitchFamily="18" charset="0"/>
              </a:rPr>
              <a:t>Đọc đoạn văn dưới đây và trả lời câu hỏi.</a:t>
            </a:r>
            <a:endParaRPr kumimoji="0" lang="en-US" sz="3600" b="1" i="0" u="none" strike="noStrike" kern="1200" cap="none" spc="0" normalizeH="0" baseline="0" noProof="0" dirty="0">
              <a:ln>
                <a:noFill/>
              </a:ln>
              <a:solidFill>
                <a:srgbClr val="44546A">
                  <a:lumMod val="50000"/>
                </a:srgbClr>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47687845-7D9B-C457-8AE8-9E6C5C277982}"/>
              </a:ext>
            </a:extLst>
          </p:cNvPr>
          <p:cNvSpPr txBox="1"/>
          <p:nvPr/>
        </p:nvSpPr>
        <p:spPr>
          <a:xfrm>
            <a:off x="654788" y="1451345"/>
            <a:ext cx="10785844" cy="3046988"/>
          </a:xfrm>
          <a:prstGeom prst="rect">
            <a:avLst/>
          </a:prstGeom>
          <a:noFill/>
        </p:spPr>
        <p:txBody>
          <a:bodyPr wrap="square" rtlCol="0">
            <a:spAutoFit/>
          </a:bodyPr>
          <a:lstStyle/>
          <a:p>
            <a:pPr algn="just" rtl="0" latinLnBrk="0"/>
            <a:r>
              <a:rPr lang="en-US"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Ngày xưa, muôn loài sống trong rừng già tối tăm, ẩm ướt. Gõ kiến được giao nhiệm vụ đến các nhà hỏi xem ai có thể đi tìm mặt trời. Gõ kiến gõ cửa nhà công, công mải múa. Gõ cửa nhà li</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ế</a:t>
            </a: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u đi</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ế</a:t>
            </a: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u, li</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ế</a:t>
            </a: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u đi</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ế</a:t>
            </a: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u bận cãi nhau. Gõ cửa nhà chích choè, chích chòe mải hót... Chỉ có gà trống nhận lời đi tìm mặt trời. </a:t>
            </a:r>
          </a:p>
          <a:p>
            <a:pPr algn="r" rtl="0" latinLnBrk="0"/>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(Theo Vũ Tú Nam)</a:t>
            </a:r>
          </a:p>
        </p:txBody>
      </p:sp>
      <p:sp>
        <p:nvSpPr>
          <p:cNvPr id="5" name="Rectangle: Rounded Corners 4">
            <a:extLst>
              <a:ext uri="{FF2B5EF4-FFF2-40B4-BE49-F238E27FC236}">
                <a16:creationId xmlns:a16="http://schemas.microsoft.com/office/drawing/2014/main" id="{06200CDA-94EF-36EC-9E85-C488E1EC3F85}"/>
              </a:ext>
            </a:extLst>
          </p:cNvPr>
          <p:cNvSpPr/>
          <p:nvPr/>
        </p:nvSpPr>
        <p:spPr>
          <a:xfrm>
            <a:off x="1807535" y="4981427"/>
            <a:ext cx="8964132" cy="79692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 Box 20">
            <a:extLst>
              <a:ext uri="{FF2B5EF4-FFF2-40B4-BE49-F238E27FC236}">
                <a16:creationId xmlns:a16="http://schemas.microsoft.com/office/drawing/2014/main" id="{65999349-ECE3-A7F4-10FE-DE551F1DD30E}"/>
              </a:ext>
            </a:extLst>
          </p:cNvPr>
          <p:cNvSpPr txBox="1">
            <a:spLocks noChangeArrowheads="1"/>
          </p:cNvSpPr>
          <p:nvPr/>
        </p:nvSpPr>
        <p:spPr bwMode="auto">
          <a:xfrm>
            <a:off x="2062716" y="5067489"/>
            <a:ext cx="8598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b="1" dirty="0">
                <a:solidFill>
                  <a:srgbClr val="C00000"/>
                </a:solidFill>
                <a:latin typeface="Cambria" panose="02040503050406030204" pitchFamily="18" charset="0"/>
                <a:ea typeface="Cambria" panose="02040503050406030204" pitchFamily="18" charset="0"/>
                <a:cs typeface="Calibri" panose="020F0502020204030204" pitchFamily="34" charset="0"/>
              </a:rPr>
              <a:t>Theo </a:t>
            </a:r>
            <a:r>
              <a:rPr lang="en-US" altLang="en-US" b="1" dirty="0" err="1">
                <a:solidFill>
                  <a:srgbClr val="C00000"/>
                </a:solidFill>
                <a:latin typeface="Cambria" panose="02040503050406030204" pitchFamily="18" charset="0"/>
                <a:ea typeface="Cambria" panose="02040503050406030204" pitchFamily="18" charset="0"/>
                <a:cs typeface="Calibri" panose="020F0502020204030204" pitchFamily="34" charset="0"/>
              </a:rPr>
              <a:t>em</a:t>
            </a:r>
            <a:r>
              <a:rPr lang="en-US" altLang="en-US" b="1"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altLang="en-US" b="1" dirty="0" err="1">
                <a:solidFill>
                  <a:srgbClr val="C00000"/>
                </a:solidFill>
                <a:latin typeface="Cambria" panose="02040503050406030204" pitchFamily="18" charset="0"/>
                <a:ea typeface="Cambria" panose="02040503050406030204" pitchFamily="18" charset="0"/>
                <a:cs typeface="Calibri" panose="020F0502020204030204" pitchFamily="34" charset="0"/>
              </a:rPr>
              <a:t>nội</a:t>
            </a:r>
            <a:r>
              <a:rPr lang="en-US" altLang="en-US" b="1" dirty="0">
                <a:solidFill>
                  <a:srgbClr val="C00000"/>
                </a:solidFill>
                <a:latin typeface="Cambria" panose="02040503050406030204" pitchFamily="18" charset="0"/>
                <a:ea typeface="Cambria" panose="02040503050406030204" pitchFamily="18" charset="0"/>
                <a:cs typeface="Calibri" panose="020F0502020204030204" pitchFamily="34" charset="0"/>
              </a:rPr>
              <a:t> dung </a:t>
            </a:r>
            <a:r>
              <a:rPr lang="en-US" altLang="en-US" b="1" dirty="0" err="1">
                <a:solidFill>
                  <a:srgbClr val="C00000"/>
                </a:solidFill>
                <a:latin typeface="Cambria" panose="02040503050406030204" pitchFamily="18" charset="0"/>
                <a:ea typeface="Cambria" panose="02040503050406030204" pitchFamily="18" charset="0"/>
                <a:cs typeface="Calibri" panose="020F0502020204030204" pitchFamily="34" charset="0"/>
              </a:rPr>
              <a:t>chính</a:t>
            </a:r>
            <a:r>
              <a:rPr lang="en-US" altLang="en-US" b="1"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altLang="en-US" b="1" dirty="0" err="1">
                <a:solidFill>
                  <a:srgbClr val="C00000"/>
                </a:solidFill>
                <a:latin typeface="Cambria" panose="02040503050406030204" pitchFamily="18" charset="0"/>
                <a:ea typeface="Cambria" panose="02040503050406030204" pitchFamily="18" charset="0"/>
                <a:cs typeface="Calibri" panose="020F0502020204030204" pitchFamily="34" charset="0"/>
              </a:rPr>
              <a:t>của</a:t>
            </a:r>
            <a:r>
              <a:rPr lang="en-US" altLang="en-US" b="1"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altLang="en-US" b="1" dirty="0" err="1">
                <a:solidFill>
                  <a:srgbClr val="C00000"/>
                </a:solidFill>
                <a:latin typeface="Cambria" panose="02040503050406030204" pitchFamily="18" charset="0"/>
                <a:ea typeface="Cambria" panose="02040503050406030204" pitchFamily="18" charset="0"/>
                <a:cs typeface="Calibri" panose="020F0502020204030204" pitchFamily="34" charset="0"/>
              </a:rPr>
              <a:t>đoạn</a:t>
            </a:r>
            <a:r>
              <a:rPr lang="en-US" altLang="en-US" b="1"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altLang="en-US" b="1" dirty="0" err="1">
                <a:solidFill>
                  <a:srgbClr val="C00000"/>
                </a:solidFill>
                <a:latin typeface="Cambria" panose="02040503050406030204" pitchFamily="18" charset="0"/>
                <a:ea typeface="Cambria" panose="02040503050406030204" pitchFamily="18" charset="0"/>
                <a:cs typeface="Calibri" panose="020F0502020204030204" pitchFamily="34" charset="0"/>
              </a:rPr>
              <a:t>văn</a:t>
            </a:r>
            <a:r>
              <a:rPr lang="en-US" altLang="en-US" b="1"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altLang="en-US" b="1" dirty="0" err="1">
                <a:solidFill>
                  <a:srgbClr val="C00000"/>
                </a:solidFill>
                <a:latin typeface="Cambria" panose="02040503050406030204" pitchFamily="18" charset="0"/>
                <a:ea typeface="Cambria" panose="02040503050406030204" pitchFamily="18" charset="0"/>
                <a:cs typeface="Calibri" panose="020F0502020204030204" pitchFamily="34" charset="0"/>
              </a:rPr>
              <a:t>là</a:t>
            </a:r>
            <a:r>
              <a:rPr lang="en-US" altLang="en-US" b="1"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altLang="en-US" b="1" dirty="0" err="1">
                <a:solidFill>
                  <a:srgbClr val="C00000"/>
                </a:solidFill>
                <a:latin typeface="Cambria" panose="02040503050406030204" pitchFamily="18" charset="0"/>
                <a:ea typeface="Cambria" panose="02040503050406030204" pitchFamily="18" charset="0"/>
                <a:cs typeface="Calibri" panose="020F0502020204030204" pitchFamily="34" charset="0"/>
              </a:rPr>
              <a:t>gì</a:t>
            </a:r>
            <a:r>
              <a:rPr lang="en-US" altLang="en-US" b="1" dirty="0">
                <a:solidFill>
                  <a:srgbClr val="C00000"/>
                </a:solidFill>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2366995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E3177FE-7AFD-4FC4-8D67-77CE3B3DC92D}"/>
              </a:ext>
            </a:extLst>
          </p:cNvPr>
          <p:cNvSpPr/>
          <p:nvPr/>
        </p:nvSpPr>
        <p:spPr>
          <a:xfrm>
            <a:off x="6480464" y="2743200"/>
            <a:ext cx="5292436" cy="360997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DFD5F9C3-F977-4E0E-A849-8B3AD1A80EBA}"/>
              </a:ext>
            </a:extLst>
          </p:cNvPr>
          <p:cNvSpPr/>
          <p:nvPr/>
        </p:nvSpPr>
        <p:spPr>
          <a:xfrm>
            <a:off x="6858000" y="355599"/>
            <a:ext cx="4514850" cy="2225675"/>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6943725" y="420396"/>
            <a:ext cx="414729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sz="3100" b="1" dirty="0">
                <a:solidFill>
                  <a:srgbClr val="C00000"/>
                </a:solidFill>
                <a:latin typeface="Cambria" panose="02040503050406030204" pitchFamily="18" charset="0"/>
                <a:ea typeface="Cambria" panose="02040503050406030204" pitchFamily="18" charset="0"/>
                <a:cs typeface="Calibri" panose="020F0502020204030204" pitchFamily="34" charset="0"/>
              </a:rPr>
              <a:t>a</a:t>
            </a:r>
            <a:r>
              <a:rPr lang="vi-VN" altLang="en-US" sz="3100" b="1" dirty="0">
                <a:solidFill>
                  <a:srgbClr val="C00000"/>
                </a:solidFill>
                <a:latin typeface="Cambria" panose="02040503050406030204" pitchFamily="18" charset="0"/>
                <a:ea typeface="Cambria" panose="02040503050406030204" pitchFamily="18" charset="0"/>
                <a:cs typeface="Calibri" panose="020F0502020204030204" pitchFamily="34" charset="0"/>
              </a:rPr>
              <a:t>. Đoạn văn tưởng tượng đã viết thêm những gì so với đoạn văn của Vũ Tú Nam?</a:t>
            </a:r>
            <a:endParaRPr kumimoji="0" lang="vi-VN" altLang="en-US" sz="3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1" name="Hộp Văn bản 14">
            <a:extLst>
              <a:ext uri="{FF2B5EF4-FFF2-40B4-BE49-F238E27FC236}">
                <a16:creationId xmlns:a16="http://schemas.microsoft.com/office/drawing/2014/main" id="{9C9C9290-F6FC-4C31-99EC-BB1A9FC6DD82}"/>
              </a:ext>
            </a:extLst>
          </p:cNvPr>
          <p:cNvSpPr txBox="1"/>
          <p:nvPr/>
        </p:nvSpPr>
        <p:spPr>
          <a:xfrm>
            <a:off x="6549656" y="2832437"/>
            <a:ext cx="5127127" cy="3323987"/>
          </a:xfrm>
          <a:prstGeom prst="rect">
            <a:avLst/>
          </a:prstGeom>
          <a:noFill/>
        </p:spPr>
        <p:txBody>
          <a:bodyPr wrap="square">
            <a:spAutoFit/>
          </a:bodyPr>
          <a:lstStyle/>
          <a:p>
            <a:pPr lvl="0" algn="just" defTabSz="457200"/>
            <a:r>
              <a:rPr lang="vi-VN" sz="3000" b="1" dirty="0">
                <a:solidFill>
                  <a:srgbClr val="44546A">
                    <a:lumMod val="50000"/>
                  </a:srgbClr>
                </a:solidFill>
                <a:latin typeface="Cambria" panose="02040503050406030204" pitchFamily="18" charset="0"/>
                <a:ea typeface="Cambria" panose="02040503050406030204" pitchFamily="18" charset="0"/>
                <a:cs typeface="Calibri" panose="020F0502020204030204" pitchFamily="34" charset="0"/>
              </a:rPr>
              <a:t>Thêm lời: </a:t>
            </a:r>
          </a:p>
          <a:p>
            <a:pPr lvl="0" algn="just" defTabSz="457200"/>
            <a:r>
              <a:rPr lang="vi-VN" sz="3000" b="1" i="1" dirty="0">
                <a:solidFill>
                  <a:srgbClr val="44546A">
                    <a:lumMod val="50000"/>
                  </a:srgbClr>
                </a:solidFill>
                <a:latin typeface="Cambria" panose="02040503050406030204" pitchFamily="18" charset="0"/>
                <a:ea typeface="Cambria" panose="02040503050406030204" pitchFamily="18" charset="0"/>
                <a:cs typeface="Calibri" panose="020F0502020204030204" pitchFamily="34" charset="0"/>
              </a:rPr>
              <a:t>+ “Tớ còn bận tập múa.”</a:t>
            </a:r>
          </a:p>
          <a:p>
            <a:pPr lvl="0" algn="just" defTabSz="457200"/>
            <a:r>
              <a:rPr lang="vi-VN" sz="3000" b="1" i="1" dirty="0">
                <a:solidFill>
                  <a:srgbClr val="44546A">
                    <a:lumMod val="50000"/>
                  </a:srgbClr>
                </a:solidFill>
                <a:latin typeface="Cambria" panose="02040503050406030204" pitchFamily="18" charset="0"/>
                <a:ea typeface="Cambria" panose="02040503050406030204" pitchFamily="18" charset="0"/>
                <a:cs typeface="Calibri" panose="020F0502020204030204" pitchFamily="34" charset="0"/>
              </a:rPr>
              <a:t>+ Chích chòe luyến thoắng: “Tớ còn bận luyện giọng. Với lại đường xa vạn dặm, tớ thì bé nhỏ, chân yếu cánh mềm, làm sao mà đi được!” </a:t>
            </a:r>
          </a:p>
        </p:txBody>
      </p:sp>
      <p:pic>
        <p:nvPicPr>
          <p:cNvPr id="2" name="Picture 1">
            <a:extLst>
              <a:ext uri="{FF2B5EF4-FFF2-40B4-BE49-F238E27FC236}">
                <a16:creationId xmlns:a16="http://schemas.microsoft.com/office/drawing/2014/main" id="{A87F5F82-4820-6204-EFB8-B986154639B0}"/>
              </a:ext>
            </a:extLst>
          </p:cNvPr>
          <p:cNvPicPr>
            <a:picLocks noChangeAspect="1"/>
          </p:cNvPicPr>
          <p:nvPr/>
        </p:nvPicPr>
        <p:blipFill>
          <a:blip r:embed="rId3"/>
          <a:stretch>
            <a:fillRect/>
          </a:stretch>
        </p:blipFill>
        <p:spPr>
          <a:xfrm>
            <a:off x="1415486" y="832279"/>
            <a:ext cx="4461439" cy="2966686"/>
          </a:xfrm>
          <a:prstGeom prst="rect">
            <a:avLst/>
          </a:prstGeom>
        </p:spPr>
      </p:pic>
      <p:pic>
        <p:nvPicPr>
          <p:cNvPr id="4" name="Picture 3">
            <a:extLst>
              <a:ext uri="{FF2B5EF4-FFF2-40B4-BE49-F238E27FC236}">
                <a16:creationId xmlns:a16="http://schemas.microsoft.com/office/drawing/2014/main" id="{AAF6AB57-7EF8-EE42-D28F-5A98662EAFD7}"/>
              </a:ext>
            </a:extLst>
          </p:cNvPr>
          <p:cNvPicPr>
            <a:picLocks noChangeAspect="1"/>
          </p:cNvPicPr>
          <p:nvPr/>
        </p:nvPicPr>
        <p:blipFill>
          <a:blip r:embed="rId4"/>
          <a:stretch>
            <a:fillRect/>
          </a:stretch>
        </p:blipFill>
        <p:spPr>
          <a:xfrm>
            <a:off x="285750" y="4114800"/>
            <a:ext cx="6048283" cy="1581150"/>
          </a:xfrm>
          <a:prstGeom prst="rect">
            <a:avLst/>
          </a:prstGeom>
        </p:spPr>
      </p:pic>
    </p:spTree>
    <p:extLst>
      <p:ext uri="{BB962C8B-B14F-4D97-AF65-F5344CB8AC3E}">
        <p14:creationId xmlns:p14="http://schemas.microsoft.com/office/powerpoint/2010/main" val="1072844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E3177FE-7AFD-4FC4-8D67-77CE3B3DC92D}"/>
              </a:ext>
            </a:extLst>
          </p:cNvPr>
          <p:cNvSpPr/>
          <p:nvPr/>
        </p:nvSpPr>
        <p:spPr>
          <a:xfrm>
            <a:off x="6623339" y="2895600"/>
            <a:ext cx="5292436" cy="335279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DFD5F9C3-F977-4E0E-A849-8B3AD1A80EBA}"/>
              </a:ext>
            </a:extLst>
          </p:cNvPr>
          <p:cNvSpPr/>
          <p:nvPr/>
        </p:nvSpPr>
        <p:spPr>
          <a:xfrm>
            <a:off x="6858000" y="355600"/>
            <a:ext cx="4514850" cy="1863726"/>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6943725" y="462926"/>
            <a:ext cx="41472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b="1" dirty="0">
                <a:solidFill>
                  <a:srgbClr val="C00000"/>
                </a:solidFill>
                <a:latin typeface="Cambria" panose="02040503050406030204" pitchFamily="18" charset="0"/>
                <a:ea typeface="Cambria" panose="02040503050406030204" pitchFamily="18" charset="0"/>
                <a:cs typeface="Calibri" panose="020F0502020204030204" pitchFamily="34" charset="0"/>
              </a:rPr>
              <a:t>b. </a:t>
            </a:r>
            <a:r>
              <a:rPr lang="vi-VN" altLang="en-US" b="1" dirty="0">
                <a:solidFill>
                  <a:srgbClr val="C00000"/>
                </a:solidFill>
                <a:latin typeface="Cambria" panose="02040503050406030204" pitchFamily="18" charset="0"/>
                <a:ea typeface="Cambria" panose="02040503050406030204" pitchFamily="18" charset="0"/>
                <a:cs typeface="Calibri" panose="020F0502020204030204" pitchFamily="34" charset="0"/>
              </a:rPr>
              <a:t>Theo em các chi tiết tưởng tượng đó có gì thú vị?</a:t>
            </a:r>
            <a:endParaRPr kumimoji="0" lang="vi-VN" altLang="en-US"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1" name="Hộp Văn bản 14">
            <a:extLst>
              <a:ext uri="{FF2B5EF4-FFF2-40B4-BE49-F238E27FC236}">
                <a16:creationId xmlns:a16="http://schemas.microsoft.com/office/drawing/2014/main" id="{9C9C9290-F6FC-4C31-99EC-BB1A9FC6DD82}"/>
              </a:ext>
            </a:extLst>
          </p:cNvPr>
          <p:cNvSpPr txBox="1"/>
          <p:nvPr/>
        </p:nvSpPr>
        <p:spPr>
          <a:xfrm>
            <a:off x="6772275" y="2910409"/>
            <a:ext cx="5047383" cy="3416320"/>
          </a:xfrm>
          <a:prstGeom prst="rect">
            <a:avLst/>
          </a:prstGeom>
          <a:noFill/>
        </p:spPr>
        <p:txBody>
          <a:bodyPr wrap="square">
            <a:spAutoFit/>
          </a:bodyPr>
          <a:lstStyle/>
          <a:p>
            <a:pPr lvl="0" algn="just" defTabSz="457200"/>
            <a:r>
              <a:rPr lang="vi-VN" sz="3600" b="1" dirty="0">
                <a:solidFill>
                  <a:srgbClr val="44546A">
                    <a:lumMod val="50000"/>
                  </a:srgbClr>
                </a:solidFill>
                <a:latin typeface="Cambria" panose="02040503050406030204" pitchFamily="18" charset="0"/>
                <a:ea typeface="Cambria" panose="02040503050406030204" pitchFamily="18" charset="0"/>
                <a:cs typeface="Calibri" panose="020F0502020204030204" pitchFamily="34" charset="0"/>
              </a:rPr>
              <a:t>Các chi tiết tưởng tượng trong đoạn văn trên đã nhân hóa nhân vật trở nên sinh động, gần gũi</a:t>
            </a:r>
            <a:r>
              <a:rPr lang="en-US" sz="3600" b="1" dirty="0">
                <a:solidFill>
                  <a:srgbClr val="44546A">
                    <a:lumMod val="50000"/>
                  </a:srgbClr>
                </a:solidFill>
                <a:latin typeface="Cambria" panose="02040503050406030204" pitchFamily="18" charset="0"/>
                <a:ea typeface="Cambria" panose="02040503050406030204" pitchFamily="18" charset="0"/>
                <a:cs typeface="Calibri" panose="020F0502020204030204" pitchFamily="34" charset="0"/>
              </a:rPr>
              <a:t>,</a:t>
            </a:r>
            <a:r>
              <a:rPr lang="vi-VN" sz="3600" b="1" dirty="0">
                <a:solidFill>
                  <a:srgbClr val="44546A">
                    <a:lumMod val="50000"/>
                  </a:srgbClr>
                </a:solidFill>
                <a:latin typeface="Cambria" panose="02040503050406030204" pitchFamily="18" charset="0"/>
                <a:ea typeface="Cambria" panose="02040503050406030204" pitchFamily="18" charset="0"/>
                <a:cs typeface="Calibri" panose="020F0502020204030204" pitchFamily="34" charset="0"/>
              </a:rPr>
              <a:t> giúp cho đoạn văn hay hơn.</a:t>
            </a:r>
            <a:endParaRPr kumimoji="0" lang="vi-VN" sz="3600" b="1" i="0" u="none" strike="noStrike" kern="1200" cap="none" spc="0" normalizeH="0" baseline="0" noProof="0" dirty="0">
              <a:ln>
                <a:noFill/>
              </a:ln>
              <a:solidFill>
                <a:srgbClr val="44546A">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a:extLst>
              <a:ext uri="{FF2B5EF4-FFF2-40B4-BE49-F238E27FC236}">
                <a16:creationId xmlns:a16="http://schemas.microsoft.com/office/drawing/2014/main" id="{A87F5F82-4820-6204-EFB8-B986154639B0}"/>
              </a:ext>
            </a:extLst>
          </p:cNvPr>
          <p:cNvPicPr>
            <a:picLocks noChangeAspect="1"/>
          </p:cNvPicPr>
          <p:nvPr/>
        </p:nvPicPr>
        <p:blipFill>
          <a:blip r:embed="rId3"/>
          <a:stretch>
            <a:fillRect/>
          </a:stretch>
        </p:blipFill>
        <p:spPr>
          <a:xfrm>
            <a:off x="1415486" y="832279"/>
            <a:ext cx="4461439" cy="2966686"/>
          </a:xfrm>
          <a:prstGeom prst="rect">
            <a:avLst/>
          </a:prstGeom>
        </p:spPr>
      </p:pic>
      <p:pic>
        <p:nvPicPr>
          <p:cNvPr id="4" name="Picture 3">
            <a:extLst>
              <a:ext uri="{FF2B5EF4-FFF2-40B4-BE49-F238E27FC236}">
                <a16:creationId xmlns:a16="http://schemas.microsoft.com/office/drawing/2014/main" id="{AAF6AB57-7EF8-EE42-D28F-5A98662EAFD7}"/>
              </a:ext>
            </a:extLst>
          </p:cNvPr>
          <p:cNvPicPr>
            <a:picLocks noChangeAspect="1"/>
          </p:cNvPicPr>
          <p:nvPr/>
        </p:nvPicPr>
        <p:blipFill>
          <a:blip r:embed="rId4"/>
          <a:stretch>
            <a:fillRect/>
          </a:stretch>
        </p:blipFill>
        <p:spPr>
          <a:xfrm>
            <a:off x="285750" y="4114800"/>
            <a:ext cx="6048283" cy="1581150"/>
          </a:xfrm>
          <a:prstGeom prst="rect">
            <a:avLst/>
          </a:prstGeom>
        </p:spPr>
      </p:pic>
    </p:spTree>
    <p:extLst>
      <p:ext uri="{BB962C8B-B14F-4D97-AF65-F5344CB8AC3E}">
        <p14:creationId xmlns:p14="http://schemas.microsoft.com/office/powerpoint/2010/main" val="2261885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1343025" y="282340"/>
            <a:ext cx="9124950" cy="126071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1041992" y="282340"/>
            <a:ext cx="99733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en-US" altLang="en-US" b="1" dirty="0">
                <a:solidFill>
                  <a:srgbClr val="C00000"/>
                </a:solidFill>
                <a:latin typeface="Cambria" panose="02040503050406030204" pitchFamily="18" charset="0"/>
                <a:ea typeface="Cambria" panose="02040503050406030204" pitchFamily="18" charset="0"/>
                <a:cs typeface="Calibri" panose="020F0502020204030204" pitchFamily="34" charset="0"/>
              </a:rPr>
              <a:t>2. </a:t>
            </a:r>
            <a:r>
              <a:rPr lang="vi-VN" altLang="en-US" b="1" dirty="0">
                <a:solidFill>
                  <a:srgbClr val="C00000"/>
                </a:solidFill>
                <a:latin typeface="Cambria" panose="02040503050406030204" pitchFamily="18" charset="0"/>
                <a:ea typeface="Cambria" panose="02040503050406030204" pitchFamily="18" charset="0"/>
                <a:cs typeface="Calibri" panose="020F0502020204030204" pitchFamily="34" charset="0"/>
              </a:rPr>
              <a:t>Nếu viết đoạn văn tưởng tượng dựa trên câu chuyện đã đọc hoặc đã nghe, em thích cách viết nào? </a:t>
            </a:r>
            <a:endParaRPr kumimoji="0" lang="vi-VN" altLang="en-US"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6F2D9E15-2F3B-32A8-D10E-BBDC0D8A0DE9}"/>
              </a:ext>
            </a:extLst>
          </p:cNvPr>
          <p:cNvSpPr/>
          <p:nvPr/>
        </p:nvSpPr>
        <p:spPr>
          <a:xfrm>
            <a:off x="742950" y="2076450"/>
            <a:ext cx="3448050"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cs typeface="Calibri" panose="020F0502020204030204" pitchFamily="34" charset="0"/>
              </a:rPr>
              <a:t>Viết</a:t>
            </a: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2060"/>
                </a:solidFill>
                <a:latin typeface="Cambria" panose="02040503050406030204" pitchFamily="18" charset="0"/>
                <a:ea typeface="Cambria" panose="02040503050406030204" pitchFamily="18" charset="0"/>
                <a:cs typeface="Calibri" panose="020F0502020204030204" pitchFamily="34" charset="0"/>
              </a:rPr>
              <a:t>thêm</a:t>
            </a: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2060"/>
                </a:solidFill>
                <a:latin typeface="Cambria" panose="02040503050406030204" pitchFamily="18" charset="0"/>
                <a:ea typeface="Cambria" panose="02040503050406030204" pitchFamily="18" charset="0"/>
                <a:cs typeface="Calibri" panose="020F0502020204030204" pitchFamily="34" charset="0"/>
              </a:rPr>
              <a:t>cho</a:t>
            </a: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2060"/>
                </a:solidFill>
                <a:latin typeface="Cambria" panose="02040503050406030204" pitchFamily="18" charset="0"/>
                <a:ea typeface="Cambria" panose="02040503050406030204" pitchFamily="18" charset="0"/>
                <a:cs typeface="Calibri" panose="020F0502020204030204" pitchFamily="34" charset="0"/>
              </a:rPr>
              <a:t>tiết</a:t>
            </a: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2060"/>
                </a:solidFill>
                <a:latin typeface="Cambria" panose="02040503050406030204" pitchFamily="18" charset="0"/>
                <a:ea typeface="Cambria" panose="02040503050406030204" pitchFamily="18" charset="0"/>
                <a:cs typeface="Calibri" panose="020F0502020204030204" pitchFamily="34" charset="0"/>
              </a:rPr>
              <a:t>lời</a:t>
            </a: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2060"/>
                </a:solidFill>
                <a:latin typeface="Cambria" panose="02040503050406030204" pitchFamily="18" charset="0"/>
                <a:ea typeface="Cambria" panose="02040503050406030204" pitchFamily="18" charset="0"/>
                <a:cs typeface="Calibri" panose="020F0502020204030204" pitchFamily="34" charset="0"/>
              </a:rPr>
              <a:t>kể</a:t>
            </a: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002060"/>
                </a:solidFill>
                <a:latin typeface="Cambria" panose="02040503050406030204" pitchFamily="18" charset="0"/>
                <a:ea typeface="Cambria" panose="02040503050406030204" pitchFamily="18" charset="0"/>
                <a:cs typeface="Calibri" panose="020F0502020204030204" pitchFamily="34" charset="0"/>
              </a:rPr>
              <a:t>tả</a:t>
            </a:r>
            <a:r>
              <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EB1F8D23-9585-8E36-B253-9545B62BF27A}"/>
              </a:ext>
            </a:extLst>
          </p:cNvPr>
          <p:cNvSpPr/>
          <p:nvPr/>
        </p:nvSpPr>
        <p:spPr>
          <a:xfrm>
            <a:off x="4467224" y="2076450"/>
            <a:ext cx="3971925"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Cambria" panose="02040503050406030204" pitchFamily="18" charset="0"/>
                <a:ea typeface="Cambria" panose="02040503050406030204" pitchFamily="18" charset="0"/>
                <a:cs typeface="Calibri" panose="020F0502020204030204" pitchFamily="34" charset="0"/>
              </a:rPr>
              <a:t>Viết thêm lời thoại của nhân vật.</a:t>
            </a:r>
            <a:endPar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2F16D01D-FCD4-63D2-BCDD-57AA507017AB}"/>
              </a:ext>
            </a:extLst>
          </p:cNvPr>
          <p:cNvSpPr/>
          <p:nvPr/>
        </p:nvSpPr>
        <p:spPr>
          <a:xfrm>
            <a:off x="8648700" y="2066925"/>
            <a:ext cx="3343276"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Cambria" panose="02040503050406030204" pitchFamily="18" charset="0"/>
                <a:ea typeface="Cambria" panose="02040503050406030204" pitchFamily="18" charset="0"/>
                <a:cs typeface="Calibri" panose="020F0502020204030204" pitchFamily="34" charset="0"/>
              </a:rPr>
              <a:t>Thay hoặc viết tiếp đoạn  kết.</a:t>
            </a:r>
            <a:endParaRPr lang="en-US" sz="36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283147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D9CBB2-58B3-ABCE-EF99-02FD72EF98BA}"/>
              </a:ext>
            </a:extLst>
          </p:cNvPr>
          <p:cNvGrpSpPr/>
          <p:nvPr/>
        </p:nvGrpSpPr>
        <p:grpSpPr>
          <a:xfrm>
            <a:off x="899908" y="3165167"/>
            <a:ext cx="4179855" cy="2635558"/>
            <a:chOff x="3955420" y="4581371"/>
            <a:chExt cx="4179855" cy="2635558"/>
          </a:xfrm>
        </p:grpSpPr>
        <p:pic>
          <p:nvPicPr>
            <p:cNvPr id="7" name="Picture 6">
              <a:extLst>
                <a:ext uri="{FF2B5EF4-FFF2-40B4-BE49-F238E27FC236}">
                  <a16:creationId xmlns:a16="http://schemas.microsoft.com/office/drawing/2014/main" id="{702B955D-A824-CE13-91EE-64C9640568FF}"/>
                </a:ext>
              </a:extLst>
            </p:cNvPr>
            <p:cNvPicPr>
              <a:picLocks noChangeAspect="1"/>
            </p:cNvPicPr>
            <p:nvPr/>
          </p:nvPicPr>
          <p:blipFill>
            <a:blip r:embed="rId4"/>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id="{E96FB470-4015-CAB8-05D7-24D145EBA802}"/>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C8791346-F2DA-7EED-6420-AB667705E830}"/>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B287DF24-845D-44AA-8534-F31D335EEBD7}"/>
              </a:ext>
            </a:extLst>
          </p:cNvPr>
          <p:cNvGrpSpPr/>
          <p:nvPr/>
        </p:nvGrpSpPr>
        <p:grpSpPr>
          <a:xfrm>
            <a:off x="4667250" y="1681150"/>
            <a:ext cx="6381750" cy="1209138"/>
            <a:chOff x="4615270" y="280975"/>
            <a:chExt cx="6991711" cy="1209138"/>
          </a:xfrm>
        </p:grpSpPr>
        <p:sp>
          <p:nvSpPr>
            <p:cNvPr id="13" name="TextBox 2">
              <a:extLst>
                <a:ext uri="{FF2B5EF4-FFF2-40B4-BE49-F238E27FC236}">
                  <a16:creationId xmlns:a16="http://schemas.microsoft.com/office/drawing/2014/main" id="{CA7FE081-FBF8-CDC1-2771-E8EF7C5CA5A2}"/>
                </a:ext>
              </a:extLst>
            </p:cNvPr>
            <p:cNvSpPr txBox="1"/>
            <p:nvPr/>
          </p:nvSpPr>
          <p:spPr>
            <a:xfrm>
              <a:off x="4913157" y="673616"/>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05529043-5246-3174-ABC6-0D47E3141265}"/>
                </a:ext>
              </a:extLst>
            </p:cNvPr>
            <p:cNvSpPr/>
            <p:nvPr/>
          </p:nvSpPr>
          <p:spPr>
            <a:xfrm>
              <a:off x="4615270" y="280975"/>
              <a:ext cx="6991711" cy="1209138"/>
            </a:xfrm>
            <a:prstGeom prst="roundRect">
              <a:avLst>
                <a:gd name="adj" fmla="val 50000"/>
              </a:avLst>
            </a:prstGeom>
            <a:solidFill>
              <a:srgbClr val="FFFF99"/>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0000"/>
                  </a:solidFill>
                  <a:latin typeface="Calibri" panose="020F0502020204030204" pitchFamily="34" charset="0"/>
                  <a:cs typeface="Calibri" panose="020F0502020204030204" pitchFamily="34" charset="0"/>
                </a:rPr>
                <a:t>C</a:t>
              </a:r>
              <a:r>
                <a:rPr lang="vi-VN" sz="3600" b="1" i="0" dirty="0">
                  <a:solidFill>
                    <a:srgbClr val="000000"/>
                  </a:solidFill>
                  <a:effectLst/>
                  <a:latin typeface="Calibri" panose="020F0502020204030204" pitchFamily="34" charset="0"/>
                  <a:cs typeface="Calibri" panose="020F0502020204030204" pitchFamily="34" charset="0"/>
                </a:rPr>
                <a:t>hia sẻ về cách viết đoạn văn tưởng tượng mà em thích.</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3925ECA0-3258-FE1F-0BAE-620E34038AEA}"/>
              </a:ext>
            </a:extLst>
          </p:cNvPr>
          <p:cNvGrpSpPr/>
          <p:nvPr/>
        </p:nvGrpSpPr>
        <p:grpSpPr>
          <a:xfrm>
            <a:off x="5181600" y="3557575"/>
            <a:ext cx="6381750" cy="1209138"/>
            <a:chOff x="4615270" y="280975"/>
            <a:chExt cx="6991711" cy="1209138"/>
          </a:xfrm>
        </p:grpSpPr>
        <p:sp>
          <p:nvSpPr>
            <p:cNvPr id="16" name="TextBox 2">
              <a:extLst>
                <a:ext uri="{FF2B5EF4-FFF2-40B4-BE49-F238E27FC236}">
                  <a16:creationId xmlns:a16="http://schemas.microsoft.com/office/drawing/2014/main" id="{F0DED8A4-9479-9474-4037-EC8F0CBB3F60}"/>
                </a:ext>
              </a:extLst>
            </p:cNvPr>
            <p:cNvSpPr txBox="1"/>
            <p:nvPr/>
          </p:nvSpPr>
          <p:spPr>
            <a:xfrm>
              <a:off x="4913157" y="673616"/>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FFD8928C-02F1-AC09-7554-EE6F2ECE62F5}"/>
                </a:ext>
              </a:extLst>
            </p:cNvPr>
            <p:cNvSpPr/>
            <p:nvPr/>
          </p:nvSpPr>
          <p:spPr>
            <a:xfrm>
              <a:off x="4615270" y="280975"/>
              <a:ext cx="6991711" cy="1209138"/>
            </a:xfrm>
            <a:prstGeom prst="roundRect">
              <a:avLst>
                <a:gd name="adj" fmla="val 50000"/>
              </a:avLst>
            </a:prstGeom>
            <a:solidFill>
              <a:srgbClr val="FFFF99"/>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Nêu lí do tại sao em thích cách đó.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49563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clothing&#10;&#10;Description automatically generated with low confidence">
            <a:extLst>
              <a:ext uri="{FF2B5EF4-FFF2-40B4-BE49-F238E27FC236}">
                <a16:creationId xmlns:a16="http://schemas.microsoft.com/office/drawing/2014/main" id="{D0DFE831-F0E8-4DD4-A8D7-CBEDEA9AEE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4861" y="2870869"/>
            <a:ext cx="6388621" cy="4020320"/>
          </a:xfrm>
          <a:prstGeom prst="rect">
            <a:avLst/>
          </a:prstGeom>
        </p:spPr>
      </p:pic>
      <p:grpSp>
        <p:nvGrpSpPr>
          <p:cNvPr id="3" name="Group 2">
            <a:extLst>
              <a:ext uri="{FF2B5EF4-FFF2-40B4-BE49-F238E27FC236}">
                <a16:creationId xmlns:a16="http://schemas.microsoft.com/office/drawing/2014/main" id="{BB4BDCC3-6D1A-42BE-B2B0-DA65D939C044}"/>
              </a:ext>
            </a:extLst>
          </p:cNvPr>
          <p:cNvGrpSpPr/>
          <p:nvPr/>
        </p:nvGrpSpPr>
        <p:grpSpPr>
          <a:xfrm>
            <a:off x="1094696" y="198927"/>
            <a:ext cx="3642219" cy="3240000"/>
            <a:chOff x="1189829" y="291094"/>
            <a:chExt cx="3642219" cy="3240000"/>
          </a:xfrm>
        </p:grpSpPr>
        <p:pic>
          <p:nvPicPr>
            <p:cNvPr id="4" name="Picture 3" descr="A picture containing text&#10;&#10;Description automatically generated">
              <a:extLst>
                <a:ext uri="{FF2B5EF4-FFF2-40B4-BE49-F238E27FC236}">
                  <a16:creationId xmlns:a16="http://schemas.microsoft.com/office/drawing/2014/main" id="{A561793C-58E2-4D8C-B246-D128376058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5" name="TextBox 4">
              <a:extLst>
                <a:ext uri="{FF2B5EF4-FFF2-40B4-BE49-F238E27FC236}">
                  <a16:creationId xmlns:a16="http://schemas.microsoft.com/office/drawing/2014/main" id="{3FF6A272-748B-4733-B6EB-46977B94061A}"/>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字魂35号-经典雅黑"/>
                  <a:cs typeface="+mn-cs"/>
                </a:rPr>
                <a:t>Trình</a:t>
              </a:r>
              <a:r>
                <a:rPr kumimoji="0" lang="en-US" sz="4000" b="1" i="0" u="none" strike="noStrike" kern="1200" cap="none" spc="0" normalizeH="0" baseline="0" noProof="0" dirty="0">
                  <a:ln>
                    <a:noFill/>
                  </a:ln>
                  <a:solidFill>
                    <a:srgbClr val="CC00CC"/>
                  </a:solidFill>
                  <a:effectLst/>
                  <a:uLnTx/>
                  <a:uFillTx/>
                  <a:latin typeface="字魂35号-经典雅黑"/>
                  <a:cs typeface="+mn-cs"/>
                </a:rPr>
                <a:t> </a:t>
              </a:r>
              <a:r>
                <a:rPr kumimoji="0" lang="en-US" sz="4000" b="1" i="0" u="none" strike="noStrike" kern="1200" cap="none" spc="0" normalizeH="0" baseline="0" noProof="0" dirty="0" err="1">
                  <a:ln>
                    <a:noFill/>
                  </a:ln>
                  <a:solidFill>
                    <a:srgbClr val="CC00CC"/>
                  </a:solidFill>
                  <a:effectLst/>
                  <a:uLnTx/>
                  <a:uFillTx/>
                  <a:latin typeface="字魂35号-经典雅黑"/>
                  <a:cs typeface="+mn-cs"/>
                </a:rPr>
                <a:t>bày</a:t>
              </a:r>
              <a:endParaRPr kumimoji="0" lang="en-US" sz="4000" b="1" i="0" u="none" strike="noStrike" kern="1200" cap="none" spc="0" normalizeH="0" baseline="0" noProof="0" dirty="0">
                <a:ln>
                  <a:noFill/>
                </a:ln>
                <a:solidFill>
                  <a:srgbClr val="CC00CC"/>
                </a:solidFill>
                <a:effectLst/>
                <a:uLnTx/>
                <a:uFillTx/>
                <a:latin typeface="字魂35号-经典雅黑"/>
                <a:cs typeface="+mn-cs"/>
              </a:endParaRPr>
            </a:p>
          </p:txBody>
        </p:sp>
      </p:grpSp>
      <p:grpSp>
        <p:nvGrpSpPr>
          <p:cNvPr id="6" name="Group 5">
            <a:extLst>
              <a:ext uri="{FF2B5EF4-FFF2-40B4-BE49-F238E27FC236}">
                <a16:creationId xmlns:a16="http://schemas.microsoft.com/office/drawing/2014/main" id="{D50B6CBD-D54A-4B3F-B670-81BA51C4808B}"/>
              </a:ext>
            </a:extLst>
          </p:cNvPr>
          <p:cNvGrpSpPr/>
          <p:nvPr/>
        </p:nvGrpSpPr>
        <p:grpSpPr>
          <a:xfrm>
            <a:off x="7297304" y="71910"/>
            <a:ext cx="3642219" cy="3240000"/>
            <a:chOff x="7359952" y="291095"/>
            <a:chExt cx="3642219" cy="3240000"/>
          </a:xfrm>
        </p:grpSpPr>
        <p:pic>
          <p:nvPicPr>
            <p:cNvPr id="7" name="Picture 6" descr="A picture containing text&#10;&#10;Description automatically generated">
              <a:extLst>
                <a:ext uri="{FF2B5EF4-FFF2-40B4-BE49-F238E27FC236}">
                  <a16:creationId xmlns:a16="http://schemas.microsoft.com/office/drawing/2014/main" id="{878F321D-7EA7-4954-9F5E-1855B9D818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8" name="TextBox 7">
              <a:extLst>
                <a:ext uri="{FF2B5EF4-FFF2-40B4-BE49-F238E27FC236}">
                  <a16:creationId xmlns:a16="http://schemas.microsoft.com/office/drawing/2014/main" id="{2A0E9BDF-D5A1-4197-9A31-8E9C2A8BEB02}"/>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3399"/>
                  </a:solidFill>
                  <a:effectLst/>
                  <a:uLnTx/>
                  <a:uFillTx/>
                  <a:latin typeface="字魂35号-经典雅黑"/>
                  <a:cs typeface="+mn-cs"/>
                </a:rPr>
                <a:t>Nhận xét</a:t>
              </a:r>
            </a:p>
          </p:txBody>
        </p:sp>
      </p:grpSp>
    </p:spTree>
    <p:extLst>
      <p:ext uri="{BB962C8B-B14F-4D97-AF65-F5344CB8AC3E}">
        <p14:creationId xmlns:p14="http://schemas.microsoft.com/office/powerpoint/2010/main" val="198874019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40000">
                                          <p:cBhvr additive="base">
                                            <p:cTn id="17"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14:presetBounceEnd="4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40000">
                                          <p:cBhvr additive="base">
                                            <p:cTn id="2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32E3166-3D0C-77BC-031C-4B5E25E8030E}"/>
              </a:ext>
            </a:extLst>
          </p:cNvPr>
          <p:cNvSpPr/>
          <p:nvPr/>
        </p:nvSpPr>
        <p:spPr>
          <a:xfrm>
            <a:off x="914400" y="2775097"/>
            <a:ext cx="2711303" cy="149919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Cambria" panose="02040503050406030204" pitchFamily="18" charset="0"/>
                <a:ea typeface="Cambria" panose="02040503050406030204" pitchFamily="18" charset="0"/>
              </a:rPr>
              <a:t>Cách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viết</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đoạn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văn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tưởng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tượng</a:t>
            </a:r>
            <a:endParaRPr lang="en-US" sz="3200" dirty="0">
              <a:solidFill>
                <a:srgbClr val="002060"/>
              </a:solidFill>
              <a:latin typeface="Cambria" panose="02040503050406030204" pitchFamily="18" charset="0"/>
              <a:ea typeface="Cambria" panose="02040503050406030204" pitchFamily="18" charset="0"/>
            </a:endParaRPr>
          </a:p>
        </p:txBody>
      </p:sp>
      <p:cxnSp>
        <p:nvCxnSpPr>
          <p:cNvPr id="6" name="Straight Arrow Connector 5">
            <a:extLst>
              <a:ext uri="{FF2B5EF4-FFF2-40B4-BE49-F238E27FC236}">
                <a16:creationId xmlns:a16="http://schemas.microsoft.com/office/drawing/2014/main" id="{A987D688-BFCF-982C-D304-B7019BF8A45A}"/>
              </a:ext>
            </a:extLst>
          </p:cNvPr>
          <p:cNvCxnSpPr>
            <a:cxnSpLocks/>
          </p:cNvCxnSpPr>
          <p:nvPr/>
        </p:nvCxnSpPr>
        <p:spPr>
          <a:xfrm flipV="1">
            <a:off x="3615070" y="1945758"/>
            <a:ext cx="627321" cy="151514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0F10E588-0D75-CA7C-A881-FAD5341B8071}"/>
              </a:ext>
            </a:extLst>
          </p:cNvPr>
          <p:cNvSpPr/>
          <p:nvPr/>
        </p:nvSpPr>
        <p:spPr>
          <a:xfrm>
            <a:off x="4146697" y="1158949"/>
            <a:ext cx="2424223" cy="1233377"/>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Cambria" panose="02040503050406030204" pitchFamily="18" charset="0"/>
                <a:ea typeface="Cambria" panose="02040503050406030204" pitchFamily="18" charset="0"/>
              </a:rPr>
              <a:t>Viết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thêm</a:t>
            </a:r>
            <a:r>
              <a:rPr lang="en-US" sz="2800" dirty="0">
                <a:solidFill>
                  <a:srgbClr val="FF0000"/>
                </a:solidFill>
                <a:latin typeface="Cambria" panose="02040503050406030204" pitchFamily="18" charset="0"/>
                <a:ea typeface="Cambria" panose="02040503050406030204" pitchFamily="18" charset="0"/>
              </a:rPr>
              <a:t> chi </a:t>
            </a:r>
            <a:r>
              <a:rPr lang="en-US" sz="2800" dirty="0" err="1">
                <a:solidFill>
                  <a:srgbClr val="FF0000"/>
                </a:solidFill>
                <a:latin typeface="Cambria" panose="02040503050406030204" pitchFamily="18" charset="0"/>
                <a:ea typeface="Cambria" panose="02040503050406030204" pitchFamily="18" charset="0"/>
              </a:rPr>
              <a:t>tiết</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0" name="Straight Arrow Connector 9">
            <a:extLst>
              <a:ext uri="{FF2B5EF4-FFF2-40B4-BE49-F238E27FC236}">
                <a16:creationId xmlns:a16="http://schemas.microsoft.com/office/drawing/2014/main" id="{1B26540A-D962-BF53-A589-A515A4996C3C}"/>
              </a:ext>
            </a:extLst>
          </p:cNvPr>
          <p:cNvCxnSpPr>
            <a:cxnSpLocks/>
            <a:stCxn id="4" idx="3"/>
          </p:cNvCxnSpPr>
          <p:nvPr/>
        </p:nvCxnSpPr>
        <p:spPr>
          <a:xfrm>
            <a:off x="3625703" y="3524693"/>
            <a:ext cx="928577" cy="31720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0E3F32D-A2F5-EE7A-40F2-914082568F13}"/>
              </a:ext>
            </a:extLst>
          </p:cNvPr>
          <p:cNvSpPr/>
          <p:nvPr/>
        </p:nvSpPr>
        <p:spPr>
          <a:xfrm>
            <a:off x="4458586" y="3055089"/>
            <a:ext cx="2590799" cy="1506278"/>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Cambria" panose="02040503050406030204" pitchFamily="18" charset="0"/>
                <a:ea typeface="Cambria" panose="02040503050406030204" pitchFamily="18" charset="0"/>
              </a:rPr>
              <a:t>Viết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thêm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lời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thoại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nhân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vật</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3" name="Straight Arrow Connector 12">
            <a:extLst>
              <a:ext uri="{FF2B5EF4-FFF2-40B4-BE49-F238E27FC236}">
                <a16:creationId xmlns:a16="http://schemas.microsoft.com/office/drawing/2014/main" id="{5E43C788-C659-8461-9C2F-AC0B5D384617}"/>
              </a:ext>
            </a:extLst>
          </p:cNvPr>
          <p:cNvCxnSpPr>
            <a:cxnSpLocks/>
            <a:stCxn id="4" idx="3"/>
          </p:cNvCxnSpPr>
          <p:nvPr/>
        </p:nvCxnSpPr>
        <p:spPr>
          <a:xfrm>
            <a:off x="3625703" y="3524693"/>
            <a:ext cx="1034903" cy="214600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968C555-56E2-1051-74B9-6B0404B29EC6}"/>
              </a:ext>
            </a:extLst>
          </p:cNvPr>
          <p:cNvSpPr/>
          <p:nvPr/>
        </p:nvSpPr>
        <p:spPr>
          <a:xfrm>
            <a:off x="4564912" y="4883889"/>
            <a:ext cx="2590799" cy="1506278"/>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Thay </a:t>
            </a:r>
            <a:r>
              <a:rPr lang="en-US" sz="2800" dirty="0" err="1">
                <a:solidFill>
                  <a:srgbClr val="FF0000"/>
                </a:solidFill>
                <a:latin typeface="Cambria" panose="02040503050406030204" pitchFamily="18" charset="0"/>
                <a:ea typeface="Cambria" panose="02040503050406030204" pitchFamily="18" charset="0"/>
              </a:rPr>
              <a:t>hoặc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viết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tiếp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đoạn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kết</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6" name="Straight Arrow Connector 15">
            <a:extLst>
              <a:ext uri="{FF2B5EF4-FFF2-40B4-BE49-F238E27FC236}">
                <a16:creationId xmlns:a16="http://schemas.microsoft.com/office/drawing/2014/main" id="{74898A0A-7A08-AAAF-AB0D-38C9F359AED5}"/>
              </a:ext>
            </a:extLst>
          </p:cNvPr>
          <p:cNvCxnSpPr>
            <a:cxnSpLocks/>
          </p:cNvCxnSpPr>
          <p:nvPr/>
        </p:nvCxnSpPr>
        <p:spPr>
          <a:xfrm flipV="1">
            <a:off x="6549655" y="925032"/>
            <a:ext cx="669852" cy="87718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874792BC-E990-F1AF-B0C8-A80FAD61DAB7}"/>
              </a:ext>
            </a:extLst>
          </p:cNvPr>
          <p:cNvSpPr/>
          <p:nvPr/>
        </p:nvSpPr>
        <p:spPr>
          <a:xfrm>
            <a:off x="7251404" y="627323"/>
            <a:ext cx="1169582" cy="520994"/>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Cambria" panose="02040503050406030204" pitchFamily="18" charset="0"/>
                <a:ea typeface="Cambria" panose="02040503050406030204" pitchFamily="18" charset="0"/>
              </a:rPr>
              <a:t>Kể</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9" name="Straight Arrow Connector 18">
            <a:extLst>
              <a:ext uri="{FF2B5EF4-FFF2-40B4-BE49-F238E27FC236}">
                <a16:creationId xmlns:a16="http://schemas.microsoft.com/office/drawing/2014/main" id="{23AB0658-6D56-0DF6-1757-17E91D994785}"/>
              </a:ext>
            </a:extLst>
          </p:cNvPr>
          <p:cNvCxnSpPr>
            <a:cxnSpLocks/>
            <a:stCxn id="7" idx="6"/>
          </p:cNvCxnSpPr>
          <p:nvPr/>
        </p:nvCxnSpPr>
        <p:spPr>
          <a:xfrm>
            <a:off x="6570920" y="1775638"/>
            <a:ext cx="808075" cy="74427"/>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CC9F84D9-09A5-B02C-4F89-F8B2F0005D4A}"/>
              </a:ext>
            </a:extLst>
          </p:cNvPr>
          <p:cNvSpPr/>
          <p:nvPr/>
        </p:nvSpPr>
        <p:spPr>
          <a:xfrm>
            <a:off x="7410892" y="1552356"/>
            <a:ext cx="1169582" cy="520994"/>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Cambria" panose="02040503050406030204" pitchFamily="18" charset="0"/>
                <a:ea typeface="Cambria" panose="02040503050406030204" pitchFamily="18" charset="0"/>
              </a:rPr>
              <a:t>Tả</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2" name="Straight Arrow Connector 21">
            <a:extLst>
              <a:ext uri="{FF2B5EF4-FFF2-40B4-BE49-F238E27FC236}">
                <a16:creationId xmlns:a16="http://schemas.microsoft.com/office/drawing/2014/main" id="{DF44F6B5-2BA6-62A6-99B9-46D224D98974}"/>
              </a:ext>
            </a:extLst>
          </p:cNvPr>
          <p:cNvCxnSpPr>
            <a:cxnSpLocks/>
            <a:stCxn id="7" idx="6"/>
          </p:cNvCxnSpPr>
          <p:nvPr/>
        </p:nvCxnSpPr>
        <p:spPr>
          <a:xfrm>
            <a:off x="6570920" y="1775638"/>
            <a:ext cx="808075" cy="829339"/>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DF0484CF-FAB1-94C7-3B96-B8FD4BD306EF}"/>
              </a:ext>
            </a:extLst>
          </p:cNvPr>
          <p:cNvSpPr/>
          <p:nvPr/>
        </p:nvSpPr>
        <p:spPr>
          <a:xfrm>
            <a:off x="7410891" y="2307268"/>
            <a:ext cx="2317899" cy="520994"/>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Cambria" panose="02040503050406030204" pitchFamily="18" charset="0"/>
                <a:ea typeface="Cambria" panose="02040503050406030204" pitchFamily="18" charset="0"/>
              </a:rPr>
              <a:t>Cảm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xúc</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5" name="Straight Arrow Connector 24">
            <a:extLst>
              <a:ext uri="{FF2B5EF4-FFF2-40B4-BE49-F238E27FC236}">
                <a16:creationId xmlns:a16="http://schemas.microsoft.com/office/drawing/2014/main" id="{B0E42F6A-7696-BAF4-D586-6F2FFCB1A51D}"/>
              </a:ext>
            </a:extLst>
          </p:cNvPr>
          <p:cNvCxnSpPr>
            <a:cxnSpLocks/>
            <a:stCxn id="7" idx="6"/>
          </p:cNvCxnSpPr>
          <p:nvPr/>
        </p:nvCxnSpPr>
        <p:spPr>
          <a:xfrm>
            <a:off x="6570920" y="1775638"/>
            <a:ext cx="946299" cy="1679943"/>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C0820DDF-52A7-BBF5-FF3B-EDA7BD853B3A}"/>
              </a:ext>
            </a:extLst>
          </p:cNvPr>
          <p:cNvSpPr/>
          <p:nvPr/>
        </p:nvSpPr>
        <p:spPr>
          <a:xfrm>
            <a:off x="7549115" y="3157872"/>
            <a:ext cx="2317899" cy="520994"/>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Cambria" panose="02040503050406030204" pitchFamily="18" charset="0"/>
                <a:ea typeface="Cambria" panose="02040503050406030204" pitchFamily="18" charset="0"/>
              </a:rPr>
              <a:t>Tình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8" name="Straight Arrow Connector 27">
            <a:extLst>
              <a:ext uri="{FF2B5EF4-FFF2-40B4-BE49-F238E27FC236}">
                <a16:creationId xmlns:a16="http://schemas.microsoft.com/office/drawing/2014/main" id="{CC5125DE-B6A6-14FE-AD3D-928EBC04EBDF}"/>
              </a:ext>
            </a:extLst>
          </p:cNvPr>
          <p:cNvCxnSpPr>
            <a:cxnSpLocks/>
            <a:stCxn id="7" idx="6"/>
          </p:cNvCxnSpPr>
          <p:nvPr/>
        </p:nvCxnSpPr>
        <p:spPr>
          <a:xfrm>
            <a:off x="6570920" y="1775638"/>
            <a:ext cx="1020727" cy="2456120"/>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B34C70DC-9E3E-0C8F-A470-1258F792D433}"/>
              </a:ext>
            </a:extLst>
          </p:cNvPr>
          <p:cNvSpPr/>
          <p:nvPr/>
        </p:nvSpPr>
        <p:spPr>
          <a:xfrm>
            <a:off x="7623543" y="3934049"/>
            <a:ext cx="2317899" cy="520994"/>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Tâm </a:t>
            </a:r>
            <a:r>
              <a:rPr lang="en-US" sz="2800" dirty="0" err="1">
                <a:solidFill>
                  <a:srgbClr val="FF0000"/>
                </a:solidFill>
                <a:latin typeface="Cambria" panose="02040503050406030204" pitchFamily="18" charset="0"/>
                <a:ea typeface="Cambria" panose="02040503050406030204" pitchFamily="18" charset="0"/>
              </a:rPr>
              <a:t>trạng</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670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par>
                                <p:cTn id="40" presetID="16" presetClass="entr" presetSubtype="21"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par>
                                <p:cTn id="48" presetID="16" presetClass="entr" presetSubtype="21"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arn(inVertical)">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arn(inVertical)">
                                      <p:cBhvr>
                                        <p:cTn id="55" dur="500"/>
                                        <p:tgtEl>
                                          <p:spTgt spid="26"/>
                                        </p:tgtEl>
                                      </p:cBhvr>
                                    </p:animEffect>
                                  </p:childTnLst>
                                </p:cTn>
                              </p:par>
                              <p:par>
                                <p:cTn id="56" presetID="16" presetClass="entr" presetSubtype="21"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arn(inVertical)">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par>
                                <p:cTn id="64" presetID="16" presetClass="entr" presetSubtype="21"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inVertical)">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4" grpId="0" animBg="1"/>
      <p:bldP spid="17" grpId="0" animBg="1"/>
      <p:bldP spid="20" grpId="0" animBg="1"/>
      <p:bldP spid="23" grpId="0" animBg="1"/>
      <p:bldP spid="26" grpId="0" animBg="1"/>
      <p:bldP spid="29" grpId="0" animBg="1"/>
    </p:bldLst>
  </p:timing>
</p:sld>
</file>

<file path=ppt/theme/theme1.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558</Words>
  <Application>Microsoft Office PowerPoint</Application>
  <PresentationFormat>Widescreen</PresentationFormat>
  <Paragraphs>47</Paragraphs>
  <Slides>14</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微软雅黑</vt:lpstr>
      <vt:lpstr>Arial</vt:lpstr>
      <vt:lpstr>Baloo</vt:lpstr>
      <vt:lpstr>Calibri</vt:lpstr>
      <vt:lpstr>Cambria</vt:lpstr>
      <vt:lpstr>等线</vt:lpstr>
      <vt:lpstr>Times New Roman</vt:lpstr>
      <vt:lpstr>字魂35号-经典雅黑</vt:lpstr>
      <vt:lpstr>思源黑体 CN</vt:lpstr>
      <vt:lpstr>4_Office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53</cp:revision>
  <dcterms:created xsi:type="dcterms:W3CDTF">2023-08-17T06:41:26Z</dcterms:created>
  <dcterms:modified xsi:type="dcterms:W3CDTF">2025-12-20T09:11:22Z</dcterms:modified>
</cp:coreProperties>
</file>