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90" r:id="rId4"/>
    <p:sldMasterId id="2147483702" r:id="rId5"/>
  </p:sldMasterIdLst>
  <p:notesMasterIdLst>
    <p:notesMasterId r:id="rId38"/>
  </p:notesMasterIdLst>
  <p:sldIdLst>
    <p:sldId id="422" r:id="rId6"/>
    <p:sldId id="383" r:id="rId7"/>
    <p:sldId id="389" r:id="rId8"/>
    <p:sldId id="388" r:id="rId9"/>
    <p:sldId id="390" r:id="rId10"/>
    <p:sldId id="412" r:id="rId11"/>
    <p:sldId id="377" r:id="rId12"/>
    <p:sldId id="407" r:id="rId13"/>
    <p:sldId id="414" r:id="rId14"/>
    <p:sldId id="415" r:id="rId15"/>
    <p:sldId id="294" r:id="rId16"/>
    <p:sldId id="402" r:id="rId17"/>
    <p:sldId id="413" r:id="rId18"/>
    <p:sldId id="417" r:id="rId19"/>
    <p:sldId id="416" r:id="rId20"/>
    <p:sldId id="418" r:id="rId21"/>
    <p:sldId id="419" r:id="rId22"/>
    <p:sldId id="324" r:id="rId23"/>
    <p:sldId id="342" r:id="rId24"/>
    <p:sldId id="264" r:id="rId25"/>
    <p:sldId id="420" r:id="rId26"/>
    <p:sldId id="269" r:id="rId27"/>
    <p:sldId id="295" r:id="rId28"/>
    <p:sldId id="296" r:id="rId29"/>
    <p:sldId id="297" r:id="rId30"/>
    <p:sldId id="288" r:id="rId31"/>
    <p:sldId id="298" r:id="rId32"/>
    <p:sldId id="275" r:id="rId33"/>
    <p:sldId id="265" r:id="rId34"/>
    <p:sldId id="421" r:id="rId35"/>
    <p:sldId id="290" r:id="rId36"/>
    <p:sldId id="35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B89BE-3A61-42BA-A0C5-74927E642A47}"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77B10-8991-4885-A4A5-87D22FAE4A84}" type="slidenum">
              <a:rPr lang="en-US" smtClean="0"/>
              <a:t>‹#›</a:t>
            </a:fld>
            <a:endParaRPr lang="en-US"/>
          </a:p>
        </p:txBody>
      </p:sp>
    </p:spTree>
    <p:extLst>
      <p:ext uri="{BB962C8B-B14F-4D97-AF65-F5344CB8AC3E}">
        <p14:creationId xmlns:p14="http://schemas.microsoft.com/office/powerpoint/2010/main" val="251462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B7402-5DE1-4796-BA84-09923E71E5B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0620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Mỗi chúng ta, qua quá trình tự lực thực hiện nhiệm vụ và làm việc hăng say sẽ thu hoạch được thành quả xứng đáng, đồng thời rèn luyện được tính tự lực, tự 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177B10-8991-4885-A4A5-87D22FAE4A84}" type="slidenum">
              <a:rPr lang="en-US" smtClean="0"/>
              <a:t>5</a:t>
            </a:fld>
            <a:endParaRPr lang="en-US"/>
          </a:p>
        </p:txBody>
      </p:sp>
    </p:spTree>
    <p:extLst>
      <p:ext uri="{BB962C8B-B14F-4D97-AF65-F5344CB8AC3E}">
        <p14:creationId xmlns:p14="http://schemas.microsoft.com/office/powerpoint/2010/main" val="90568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984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5" name="Footer Placeholder 4">
            <a:extLst>
              <a:ext uri="{FF2B5EF4-FFF2-40B4-BE49-F238E27FC236}">
                <a16:creationId xmlns:a16="http://schemas.microsoft.com/office/drawing/2014/main" xmlns=""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8314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5" name="Footer Placeholder 4">
            <a:extLst>
              <a:ext uri="{FF2B5EF4-FFF2-40B4-BE49-F238E27FC236}">
                <a16:creationId xmlns:a16="http://schemas.microsoft.com/office/drawing/2014/main" xmlns=""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697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5" name="Footer Placeholder 4">
            <a:extLst>
              <a:ext uri="{FF2B5EF4-FFF2-40B4-BE49-F238E27FC236}">
                <a16:creationId xmlns:a16="http://schemas.microsoft.com/office/drawing/2014/main" xmlns=""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55830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82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92428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0187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714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7089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555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850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38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5" name="Footer Placeholder 4">
            <a:extLst>
              <a:ext uri="{FF2B5EF4-FFF2-40B4-BE49-F238E27FC236}">
                <a16:creationId xmlns:a16="http://schemas.microsoft.com/office/drawing/2014/main" xmlns=""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30940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776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1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865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604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157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1722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730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8C639CA-7306-C1A4-E0A2-3D6A1DD43354}"/>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8333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550FF9-71AF-517E-5B87-7C1534B8D9F5}"/>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6058116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44D47D3-314B-A128-A2C2-EB706970F583}"/>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42457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5" name="Footer Placeholder 4">
            <a:extLst>
              <a:ext uri="{FF2B5EF4-FFF2-40B4-BE49-F238E27FC236}">
                <a16:creationId xmlns:a16="http://schemas.microsoft.com/office/drawing/2014/main" xmlns=""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232230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0009509-9046-DFF7-DBE4-94D39CCBEBE9}"/>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63288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B151C40-9D78-878E-DCF2-C4C60019D65B}"/>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8" name="Chỗ dành sẵn cho Chân trang 7">
            <a:extLst>
              <a:ext uri="{FF2B5EF4-FFF2-40B4-BE49-F238E27FC236}">
                <a16:creationId xmlns:a16="http://schemas.microsoft.com/office/drawing/2014/main" xmlns=""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803748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01568A-3D65-3764-DBE3-800EDA6A59EA}"/>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4" name="Chỗ dành sẵn cho Chân trang 3">
            <a:extLst>
              <a:ext uri="{FF2B5EF4-FFF2-40B4-BE49-F238E27FC236}">
                <a16:creationId xmlns:a16="http://schemas.microsoft.com/office/drawing/2014/main" xmlns=""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700422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FC71415-47CB-3C9D-4F8D-4C6EDE7998EB}"/>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3" name="Chỗ dành sẵn cho Chân trang 2">
            <a:extLst>
              <a:ext uri="{FF2B5EF4-FFF2-40B4-BE49-F238E27FC236}">
                <a16:creationId xmlns:a16="http://schemas.microsoft.com/office/drawing/2014/main" xmlns=""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188571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ED8A64-98BB-3460-36F1-2B9608FC4F8A}"/>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31065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8E3CA5-42A1-6CA6-C021-181884480D54}"/>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9016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2630F-BFE6-558C-A158-4C72752FDE76}"/>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811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36D1B9-37A7-F196-2070-11ED5721610C}"/>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787530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6E991-4FB0-4A7C-B057-5CB7A0E76B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4634CA6-ACF5-4A46-84AB-EB38392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4CA4727-D19C-432C-8B7D-E035EFA55997}"/>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E3EC16A-DBB6-4CF8-A73C-13D47AF64D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8CE7BD2-39C5-4D39-96A7-89649E4FDD5B}"/>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2027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00C4B2-D87D-48D8-BF5D-E688CC38F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29EA05A-6886-4D2C-A551-32A39162E5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2F31F2B-99B2-4573-B712-D712C5C917A1}"/>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5CB9BA1-BE4F-4B3B-8C90-492440F3D5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E83A62-232E-4DF5-86BC-2B94F4C5DA5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4461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6" name="Footer Placeholder 5">
            <a:extLst>
              <a:ext uri="{FF2B5EF4-FFF2-40B4-BE49-F238E27FC236}">
                <a16:creationId xmlns:a16="http://schemas.microsoft.com/office/drawing/2014/main" xmlns=""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910305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2873E9-F35F-4AE7-8B46-4B8915DCAD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69A94F2-63DD-4B79-96C7-11571A19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11B7830-0581-4E1C-848E-E7167D4BFE8F}"/>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A1FB43-C6D4-4D62-9DBC-D3BA32B8A6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41CBE3D-5554-441F-9FB4-EE708A73E218}"/>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3895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C5B6A2-917F-49E0-981F-C7DBE5D334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C9B62A8-103C-4E3C-81EA-3C71E6EB38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DF2C74-01E0-4B29-B518-85D967A96D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2E6CB9B-9FA6-4B13-A3CB-B2A405CE8BFE}"/>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43D9EB5-26A9-47B1-AB68-407ADB868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5B463BE-FF63-4815-9568-2946E09525B3}"/>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248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89A18A-D575-4843-8DAB-3B4E92AFF3E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690675-08FC-42E0-9611-D0892F7B3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DC4E955-8954-4FAE-B549-5AAC272AF4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A281C32-2DB0-4F38-8F3A-E5F4D9A7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F38422C-3470-40A8-A04E-EFE2DE2C00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E98DB03E-2559-4868-A397-3EE21D6F67A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8A9F9DFE-F36D-4052-88B8-06AA10CCFE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9A11ED4-78CB-463E-A985-D0A932516051}"/>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469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F93A4B-87E4-4DF1-A90B-54E069895E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EE1771-4ADE-4873-A7F6-CB68806CDB22}"/>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C3861CA-5F35-4A75-AD59-A5691E2F88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9F81C113-F98F-4F70-8BF3-7670B05F8F4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4944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1DDB9B0-1D13-4600-A04C-9AB313D0D890}"/>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84D3E29-EB4E-4ABA-83D3-0E9A725C4E1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2DFED238-4878-40E3-AFD0-27251640176E}"/>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5936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E7992B-B679-4767-BDCF-FBA1FB08EE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3DB3AA0-289E-45EF-86B0-C835DEAD2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B65FE0D-9BFF-4C5C-AB56-48229D42A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1B58790-8458-4121-BFF2-C7D46E4760C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378FA11-D0A4-4D16-8928-F6ADEA7BEA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E696502-57D1-4725-9581-E92D675AB30F}"/>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2607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CF2A23-A6F2-4AD7-AE66-3DE8910930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D4701CC-736C-497A-8660-6A9A073C4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62C2654-CB9D-4F79-8E67-F0104547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A43B96-AD2A-40E1-9E3A-43A3F40810FD}"/>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D657725-EA30-4C23-AAFA-7E77F7D5A5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32DF74D-07B0-4227-BE4D-C1B1E7851512}"/>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658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AE0897-99EA-48D5-AC7F-F31A12A3C2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4D0BCCD-2109-4707-81AD-1FA7AAAE944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45BF41F-7B73-4AF5-847B-30CECBBC45C4}"/>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85F0C28-8E9F-40AD-A7D1-A94E8F2EFE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3D2696C-5E61-49AF-980C-09A54AB33C8A}"/>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3254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FFB8111-E541-409E-8BE6-90CECE2A79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EF25715-B464-47FB-8459-E7D59828FB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BD1219-F89C-4766-BA14-18AA389C4D06}"/>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7C04474-EB96-437F-8E7D-F99AC178D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E0AAD-5616-4EF1-B97D-5CC311918D47}"/>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2293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8" name="Footer Placeholder 7">
            <a:extLst>
              <a:ext uri="{FF2B5EF4-FFF2-40B4-BE49-F238E27FC236}">
                <a16:creationId xmlns:a16="http://schemas.microsoft.com/office/drawing/2014/main" xmlns=""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2873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4" name="Footer Placeholder 3">
            <a:extLst>
              <a:ext uri="{FF2B5EF4-FFF2-40B4-BE49-F238E27FC236}">
                <a16:creationId xmlns:a16="http://schemas.microsoft.com/office/drawing/2014/main" xmlns=""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98639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3" name="Footer Placeholder 2">
            <a:extLst>
              <a:ext uri="{FF2B5EF4-FFF2-40B4-BE49-F238E27FC236}">
                <a16:creationId xmlns:a16="http://schemas.microsoft.com/office/drawing/2014/main" xmlns=""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7198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6" name="Footer Placeholder 5">
            <a:extLst>
              <a:ext uri="{FF2B5EF4-FFF2-40B4-BE49-F238E27FC236}">
                <a16:creationId xmlns:a16="http://schemas.microsoft.com/office/drawing/2014/main" xmlns=""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644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12/21/2025</a:t>
            </a:fld>
            <a:endParaRPr lang="en-US"/>
          </a:p>
        </p:txBody>
      </p:sp>
      <p:sp>
        <p:nvSpPr>
          <p:cNvPr id="6" name="Footer Placeholder 5">
            <a:extLst>
              <a:ext uri="{FF2B5EF4-FFF2-40B4-BE49-F238E27FC236}">
                <a16:creationId xmlns:a16="http://schemas.microsoft.com/office/drawing/2014/main" xmlns=""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62746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theme" Target="../theme/theme2.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xmlns=""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ircle with leaves and blue text&#10;&#10;Description automatically generated">
            <a:extLst>
              <a:ext uri="{FF2B5EF4-FFF2-40B4-BE49-F238E27FC236}">
                <a16:creationId xmlns:a16="http://schemas.microsoft.com/office/drawing/2014/main" xmlns="" id="{E7F59CA4-D9CD-0B87-F371-EA2B38EBEE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7360C182-46CB-A25C-9B37-50A63E81A3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172770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xmlns="" id="{58965536-5258-A5F9-5F62-61DA756476D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755674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646283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870525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D32453-8574-4DF3-B006-C82324493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0BE3DD8-1913-40D7-AE4F-F24A70FEF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004D89B-F083-41A0-A43E-EFF85FDD5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4B44324-2F42-4B3F-8FA2-CE2AD8168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FE98FD9-5C41-4559-B930-BF1B9CCA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white circle with leaves and blue text&#10;&#10;Description automatically generated">
            <a:extLst>
              <a:ext uri="{FF2B5EF4-FFF2-40B4-BE49-F238E27FC236}">
                <a16:creationId xmlns="" xmlns:a16="http://schemas.microsoft.com/office/drawing/2014/main" id="{2BA5F42A-DB00-1D34-08AA-9016FE84EE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49" y="190500"/>
            <a:ext cx="1171575" cy="1171575"/>
          </a:xfrm>
          <a:prstGeom prst="rect">
            <a:avLst/>
          </a:prstGeom>
        </p:spPr>
      </p:pic>
    </p:spTree>
    <p:extLst>
      <p:ext uri="{BB962C8B-B14F-4D97-AF65-F5344CB8AC3E}">
        <p14:creationId xmlns:p14="http://schemas.microsoft.com/office/powerpoint/2010/main" val="1135995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8.xml"/><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eg"/><Relationship Id="rId1" Type="http://schemas.openxmlformats.org/officeDocument/2006/relationships/slideLayout" Target="../slideLayouts/slideLayout28.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8.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69.png"/><Relationship Id="rId5" Type="http://schemas.microsoft.com/office/2007/relationships/hdphoto" Target="../media/hdphoto16.wdp"/><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67.jpg"/><Relationship Id="rId1" Type="http://schemas.openxmlformats.org/officeDocument/2006/relationships/slideLayout" Target="../slideLayouts/slideLayout28.xml"/><Relationship Id="rId6" Type="http://schemas.microsoft.com/office/2007/relationships/hdphoto" Target="../media/hdphoto9.wdp"/><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904B6D7-57B2-4C6F-92BA-25363FE12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矩形 5">
            <a:extLst>
              <a:ext uri="{FF2B5EF4-FFF2-40B4-BE49-F238E27FC236}">
                <a16:creationId xmlns="" xmlns:a16="http://schemas.microsoft.com/office/drawing/2014/main" id="{BFAE450A-47E0-4376-8D5B-6914FB2036D1}"/>
              </a:ext>
            </a:extLst>
          </p:cNvPr>
          <p:cNvSpPr/>
          <p:nvPr/>
        </p:nvSpPr>
        <p:spPr>
          <a:xfrm>
            <a:off x="698500" y="476250"/>
            <a:ext cx="10833100" cy="5905500"/>
          </a:xfrm>
          <a:prstGeom prst="rect">
            <a:avLst/>
          </a:prstGeom>
          <a:gradFill>
            <a:gsLst>
              <a:gs pos="0">
                <a:schemeClr val="bg1"/>
              </a:gs>
              <a:gs pos="100000">
                <a:schemeClr val="bg1">
                  <a:alpha val="0"/>
                </a:schemeClr>
              </a:gs>
            </a:gsLst>
            <a:lin ang="5400000" scaled="1"/>
          </a:gradFill>
          <a:ln w="41275">
            <a:gradFill>
              <a:gsLst>
                <a:gs pos="0">
                  <a:schemeClr val="bg2">
                    <a:lumMod val="90000"/>
                  </a:schemeClr>
                </a:gs>
                <a:gs pos="100000">
                  <a:schemeClr val="bg2">
                    <a:lumMod val="9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 name="TextBox 1"/>
          <p:cNvSpPr txBox="1"/>
          <p:nvPr/>
        </p:nvSpPr>
        <p:spPr>
          <a:xfrm>
            <a:off x="1272210" y="874643"/>
            <a:ext cx="7553739"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                         TRƯỜNG TIỂU HỌC ĐA PHÚC</a:t>
            </a:r>
            <a:endParaRPr lang="vi-VN" sz="2800" b="1" dirty="0">
              <a:solidFill>
                <a:prstClr val="black"/>
              </a:solidFill>
              <a:latin typeface="Times New Roman" pitchFamily="18" charset="0"/>
              <a:cs typeface="Times New Roman" pitchFamily="18" charset="0"/>
            </a:endParaRPr>
          </a:p>
        </p:txBody>
      </p:sp>
      <p:sp>
        <p:nvSpPr>
          <p:cNvPr id="7" name="TextBox 6"/>
          <p:cNvSpPr txBox="1"/>
          <p:nvPr/>
        </p:nvSpPr>
        <p:spPr>
          <a:xfrm>
            <a:off x="3538332" y="4646329"/>
            <a:ext cx="5738191"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7244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70C0E798-E03D-BAC6-4D06-3E585D839ED1}"/>
              </a:ext>
            </a:extLst>
          </p:cNvPr>
          <p:cNvPicPr>
            <a:picLocks noChangeAspect="1"/>
          </p:cNvPicPr>
          <p:nvPr/>
        </p:nvPicPr>
        <p:blipFill>
          <a:blip r:embed="rId3"/>
          <a:stretch>
            <a:fillRect/>
          </a:stretch>
        </p:blipFill>
        <p:spPr>
          <a:xfrm>
            <a:off x="288197" y="3259746"/>
            <a:ext cx="4032736" cy="3274514"/>
          </a:xfrm>
          <a:prstGeom prst="rect">
            <a:avLst/>
          </a:prstGeom>
        </p:spPr>
      </p:pic>
      <p:grpSp>
        <p:nvGrpSpPr>
          <p:cNvPr id="5" name="Group 4">
            <a:extLst>
              <a:ext uri="{FF2B5EF4-FFF2-40B4-BE49-F238E27FC236}">
                <a16:creationId xmlns:a16="http://schemas.microsoft.com/office/drawing/2014/main" xmlns="" id="{BC4C6458-DF64-5E4C-B66A-6E68497C2958}"/>
              </a:ext>
            </a:extLst>
          </p:cNvPr>
          <p:cNvGrpSpPr/>
          <p:nvPr/>
        </p:nvGrpSpPr>
        <p:grpSpPr>
          <a:xfrm>
            <a:off x="2047738" y="1813545"/>
            <a:ext cx="6394514" cy="1121041"/>
            <a:chOff x="4804552" y="1790768"/>
            <a:chExt cx="4409954" cy="1739510"/>
          </a:xfrm>
        </p:grpSpPr>
        <p:sp>
          <p:nvSpPr>
            <p:cNvPr id="7" name="Speech Bubble: Rectangle with Corners Rounded 6">
              <a:extLst>
                <a:ext uri="{FF2B5EF4-FFF2-40B4-BE49-F238E27FC236}">
                  <a16:creationId xmlns:a16="http://schemas.microsoft.com/office/drawing/2014/main" xmlns="" id="{A43AA71C-519C-4CDF-0222-1B644C51125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xmlns="" id="{0ECF2D68-691B-0B94-1E2B-0AE1DD262C35}"/>
                </a:ext>
              </a:extLst>
            </p:cNvPr>
            <p:cNvSpPr/>
            <p:nvPr/>
          </p:nvSpPr>
          <p:spPr>
            <a:xfrm>
              <a:off x="4904468" y="1968024"/>
              <a:ext cx="4210121" cy="83710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ghi nhớ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25E4B02B-D5F3-80C4-DC64-7C00A6A9CAE3}"/>
              </a:ext>
            </a:extLst>
          </p:cNvPr>
          <p:cNvGrpSpPr/>
          <p:nvPr/>
        </p:nvGrpSpPr>
        <p:grpSpPr>
          <a:xfrm>
            <a:off x="4020772" y="3059899"/>
            <a:ext cx="7543909" cy="1323439"/>
            <a:chOff x="4804552" y="1721377"/>
            <a:chExt cx="4409954" cy="2001433"/>
          </a:xfrm>
        </p:grpSpPr>
        <p:sp>
          <p:nvSpPr>
            <p:cNvPr id="10" name="Speech Bubble: Rectangle with Corners Rounded 9">
              <a:extLst>
                <a:ext uri="{FF2B5EF4-FFF2-40B4-BE49-F238E27FC236}">
                  <a16:creationId xmlns:a16="http://schemas.microsoft.com/office/drawing/2014/main" xmlns="" id="{E541910E-1470-EE3B-15F9-2D18C07D4351}"/>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xmlns="" id="{AA0D8C8F-3B84-59CB-81E9-BC1D74F9DEE5}"/>
                </a:ext>
              </a:extLst>
            </p:cNvPr>
            <p:cNvSpPr/>
            <p:nvPr/>
          </p:nvSpPr>
          <p:spPr>
            <a:xfrm>
              <a:off x="4892848" y="1721377"/>
              <a:ext cx="4210121" cy="200143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quản lí thời gian và tiến độ thực hiện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xmlns="" id="{3F9749AF-2606-C57F-3E3B-11F7CA3FBA80}"/>
              </a:ext>
            </a:extLst>
          </p:cNvPr>
          <p:cNvSpPr txBox="1"/>
          <p:nvPr/>
        </p:nvSpPr>
        <p:spPr>
          <a:xfrm>
            <a:off x="1329070" y="574157"/>
            <a:ext cx="10132828" cy="646331"/>
          </a:xfrm>
          <a:prstGeom prst="rect">
            <a:avLst/>
          </a:prstGeom>
          <a:noFill/>
        </p:spPr>
        <p:txBody>
          <a:bodyPr wrap="square" rtlCol="0">
            <a:spAutoFit/>
          </a:bodyPr>
          <a:lstStyle/>
          <a:p>
            <a:pPr algn="ctr"/>
            <a:r>
              <a:rPr lang="nl-NL" sz="3600" b="1" dirty="0">
                <a:solidFill>
                  <a:srgbClr val="002060"/>
                </a:solidFill>
                <a:effectLst/>
                <a:ea typeface="Times New Roman" panose="02020603050405020304" pitchFamily="18" charset="0"/>
                <a:cs typeface="Times New Roman" panose="02020603050405020304" pitchFamily="18" charset="0"/>
              </a:rPr>
              <a:t>Chia sẻ về cách em thực hiện những nhiệm vụ đó: </a:t>
            </a:r>
            <a:endParaRPr lang="en-US" sz="3600" b="1" dirty="0">
              <a:solidFill>
                <a:srgbClr val="002060"/>
              </a:solidFill>
              <a:cs typeface="Times New Roman" panose="02020603050405020304" pitchFamily="18" charset="0"/>
            </a:endParaRPr>
          </a:p>
        </p:txBody>
      </p:sp>
      <p:grpSp>
        <p:nvGrpSpPr>
          <p:cNvPr id="13" name="Group 12">
            <a:extLst>
              <a:ext uri="{FF2B5EF4-FFF2-40B4-BE49-F238E27FC236}">
                <a16:creationId xmlns:a16="http://schemas.microsoft.com/office/drawing/2014/main" xmlns="" id="{C74A1269-8F66-BAE3-0B4C-767602B4AE8E}"/>
              </a:ext>
            </a:extLst>
          </p:cNvPr>
          <p:cNvGrpSpPr/>
          <p:nvPr/>
        </p:nvGrpSpPr>
        <p:grpSpPr>
          <a:xfrm>
            <a:off x="4727143" y="4702876"/>
            <a:ext cx="6394514" cy="1517170"/>
            <a:chOff x="4804552" y="1737045"/>
            <a:chExt cx="4409954" cy="2053569"/>
          </a:xfrm>
        </p:grpSpPr>
        <p:sp>
          <p:nvSpPr>
            <p:cNvPr id="14" name="Speech Bubble: Rectangle with Corners Rounded 13">
              <a:extLst>
                <a:ext uri="{FF2B5EF4-FFF2-40B4-BE49-F238E27FC236}">
                  <a16:creationId xmlns:a16="http://schemas.microsoft.com/office/drawing/2014/main" xmlns="" id="{AB53A774-BF1C-4F53-4794-17572579C06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xmlns="" id="{EC6580FB-5494-1CB4-5D5B-CD1522A4442A}"/>
                </a:ext>
              </a:extLst>
            </p:cNvPr>
            <p:cNvSpPr/>
            <p:nvPr/>
          </p:nvSpPr>
          <p:spPr>
            <a:xfrm>
              <a:off x="4911801" y="1737045"/>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giải quyết nhiệm vụ khi gặp khó khăn.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665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xmlns=""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xmlns="" id="{39419BF5-73A6-447E-9086-7D33F1017E98}"/>
              </a:ext>
            </a:extLst>
          </p:cNvPr>
          <p:cNvSpPr txBox="1"/>
          <p:nvPr/>
        </p:nvSpPr>
        <p:spPr>
          <a:xfrm>
            <a:off x="855406" y="2435994"/>
            <a:ext cx="10481187" cy="2308324"/>
          </a:xfrm>
          <a:prstGeom prst="rect">
            <a:avLst/>
          </a:prstGeom>
          <a:noFill/>
        </p:spPr>
        <p:txBody>
          <a:bodyPr wrap="square" rtlCol="0">
            <a:spAutoFit/>
          </a:bodyPr>
          <a:lstStyle/>
          <a:p>
            <a:pPr lvl="0" algn="just"/>
            <a:r>
              <a:rPr lang="vi-VN" sz="4800" dirty="0">
                <a:solidFill>
                  <a:prstClr val="black"/>
                </a:solidFill>
              </a:rPr>
              <a:t>Để không quên nhiệm vụ mình cần thực hiện, chúng ta hãy sử dụng những “trợ lí nhắc việc”.</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8" name="Picture 27">
            <a:extLst>
              <a:ext uri="{FF2B5EF4-FFF2-40B4-BE49-F238E27FC236}">
                <a16:creationId xmlns:a16="http://schemas.microsoft.com/office/drawing/2014/main" xmlns=""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xmlns=""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E2F101-89EF-4FE2-80DE-D25D9FF7C75A}"/>
              </a:ext>
            </a:extLst>
          </p:cNvPr>
          <p:cNvPicPr>
            <a:picLocks noChangeAspect="1"/>
          </p:cNvPicPr>
          <p:nvPr/>
        </p:nvPicPr>
        <p:blipFill>
          <a:blip r:embed="rId3"/>
          <a:stretch>
            <a:fillRect/>
          </a:stretch>
        </p:blipFill>
        <p:spPr>
          <a:xfrm>
            <a:off x="3621675" y="2615611"/>
            <a:ext cx="6485767" cy="1387254"/>
          </a:xfrm>
          <a:prstGeom prst="rect">
            <a:avLst/>
          </a:prstGeom>
        </p:spPr>
      </p:pic>
    </p:spTree>
    <p:extLst>
      <p:ext uri="{BB962C8B-B14F-4D97-AF65-F5344CB8AC3E}">
        <p14:creationId xmlns:p14="http://schemas.microsoft.com/office/powerpoint/2010/main" val="21161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xmlns=""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F4C5000-E9F2-9CA6-C544-20D091F2ECD1}"/>
              </a:ext>
            </a:extLst>
          </p:cNvPr>
          <p:cNvSpPr txBox="1"/>
          <p:nvPr/>
        </p:nvSpPr>
        <p:spPr>
          <a:xfrm>
            <a:off x="3500221" y="1348125"/>
            <a:ext cx="6013260" cy="2585323"/>
          </a:xfrm>
          <a:prstGeom prst="rect">
            <a:avLst/>
          </a:prstGeom>
          <a:noFill/>
        </p:spPr>
        <p:txBody>
          <a:bodyPr wrap="square" rtlCol="0">
            <a:spAutoFit/>
          </a:bodyPr>
          <a:lstStyle/>
          <a:p>
            <a:pPr lvl="0" algn="ctr" defTabSz="457200"/>
            <a:r>
              <a:rPr lang="en-US" sz="5400" b="1" dirty="0">
                <a:solidFill>
                  <a:srgbClr val="FF0000"/>
                </a:solidFill>
              </a:rPr>
              <a:t>2. </a:t>
            </a:r>
            <a:r>
              <a:rPr lang="en-US" sz="5400" b="1" dirty="0" err="1">
                <a:solidFill>
                  <a:srgbClr val="FF0000"/>
                </a:solidFill>
              </a:rPr>
              <a:t>Lập</a:t>
            </a:r>
            <a:r>
              <a:rPr lang="en-US" sz="5400" b="1" dirty="0">
                <a:solidFill>
                  <a:srgbClr val="FF0000"/>
                </a:solidFill>
              </a:rPr>
              <a:t> </a:t>
            </a:r>
            <a:r>
              <a:rPr lang="en-US" sz="5400" b="1" dirty="0" err="1">
                <a:solidFill>
                  <a:srgbClr val="FF0000"/>
                </a:solidFill>
              </a:rPr>
              <a:t>kế</a:t>
            </a:r>
            <a:r>
              <a:rPr lang="en-US" sz="5400" b="1" dirty="0">
                <a:solidFill>
                  <a:srgbClr val="FF0000"/>
                </a:solidFill>
              </a:rPr>
              <a:t> </a:t>
            </a:r>
            <a:r>
              <a:rPr lang="en-US" sz="5400" b="1" dirty="0" err="1">
                <a:solidFill>
                  <a:srgbClr val="FF0000"/>
                </a:solidFill>
              </a:rPr>
              <a:t>hoạch</a:t>
            </a:r>
            <a:r>
              <a:rPr lang="en-US" sz="5400" b="1" dirty="0">
                <a:solidFill>
                  <a:srgbClr val="FF0000"/>
                </a:solidFill>
              </a:rPr>
              <a:t> </a:t>
            </a:r>
            <a:r>
              <a:rPr lang="en-US" sz="5400" b="1" dirty="0" err="1">
                <a:solidFill>
                  <a:srgbClr val="FF0000"/>
                </a:solidFill>
              </a:rPr>
              <a:t>rèn</a:t>
            </a:r>
            <a:r>
              <a:rPr lang="en-US" sz="5400" b="1" dirty="0">
                <a:solidFill>
                  <a:srgbClr val="FF0000"/>
                </a:solidFill>
              </a:rPr>
              <a:t> </a:t>
            </a:r>
            <a:r>
              <a:rPr lang="en-US" sz="5400" b="1" dirty="0" err="1">
                <a:solidFill>
                  <a:srgbClr val="FF0000"/>
                </a:solidFill>
              </a:rPr>
              <a:t>luyện</a:t>
            </a:r>
            <a:r>
              <a:rPr lang="en-US" sz="5400" b="1" dirty="0">
                <a:solidFill>
                  <a:srgbClr val="FF0000"/>
                </a:solidFill>
              </a:rPr>
              <a:t> </a:t>
            </a:r>
            <a:r>
              <a:rPr lang="en-US" sz="5400" b="1" dirty="0" err="1">
                <a:solidFill>
                  <a:srgbClr val="FF0000"/>
                </a:solidFill>
              </a:rPr>
              <a:t>tính</a:t>
            </a:r>
            <a:r>
              <a:rPr lang="en-US" sz="5400" b="1" dirty="0">
                <a:solidFill>
                  <a:srgbClr val="FF0000"/>
                </a:solidFill>
              </a:rPr>
              <a:t> </a:t>
            </a:r>
            <a:r>
              <a:rPr lang="en-US" sz="5400" b="1" dirty="0" err="1">
                <a:solidFill>
                  <a:srgbClr val="FF0000"/>
                </a:solidFill>
              </a:rPr>
              <a:t>tự</a:t>
            </a:r>
            <a:r>
              <a:rPr lang="en-US" sz="5400" b="1" dirty="0">
                <a:solidFill>
                  <a:srgbClr val="FF0000"/>
                </a:solidFill>
              </a:rPr>
              <a:t> </a:t>
            </a:r>
            <a:r>
              <a:rPr lang="en-US" sz="5400" b="1" dirty="0" err="1">
                <a:solidFill>
                  <a:srgbClr val="FF0000"/>
                </a:solidFill>
              </a:rPr>
              <a:t>lực</a:t>
            </a:r>
            <a:r>
              <a:rPr lang="en-US" sz="5400" b="1" dirty="0">
                <a:solidFill>
                  <a:srgbClr val="FF0000"/>
                </a:solidFill>
              </a:rPr>
              <a:t> </a:t>
            </a:r>
            <a:r>
              <a:rPr lang="en-US" sz="5400" b="1" dirty="0" err="1">
                <a:solidFill>
                  <a:srgbClr val="FF0000"/>
                </a:solidFill>
              </a:rPr>
              <a:t>thực</a:t>
            </a:r>
            <a:r>
              <a:rPr lang="en-US" sz="5400" b="1" dirty="0">
                <a:solidFill>
                  <a:srgbClr val="FF0000"/>
                </a:solidFill>
              </a:rPr>
              <a:t> </a:t>
            </a:r>
            <a:r>
              <a:rPr lang="en-US" sz="5400" b="1" dirty="0" err="1">
                <a:solidFill>
                  <a:srgbClr val="FF0000"/>
                </a:solidFill>
              </a:rPr>
              <a:t>hiện</a:t>
            </a:r>
            <a:r>
              <a:rPr lang="en-US" sz="5400" b="1" dirty="0">
                <a:solidFill>
                  <a:srgbClr val="FF0000"/>
                </a:solidFill>
              </a:rPr>
              <a:t> </a:t>
            </a:r>
            <a:r>
              <a:rPr lang="en-US" sz="5400" b="1" dirty="0" err="1">
                <a:solidFill>
                  <a:srgbClr val="FF0000"/>
                </a:solidFill>
              </a:rPr>
              <a:t>nhiệm</a:t>
            </a:r>
            <a:r>
              <a:rPr lang="en-US" sz="5400" b="1" dirty="0">
                <a:solidFill>
                  <a:srgbClr val="FF0000"/>
                </a:solidFill>
              </a:rPr>
              <a:t> </a:t>
            </a:r>
            <a:r>
              <a:rPr lang="en-US" sz="5400" b="1" dirty="0" err="1">
                <a:solidFill>
                  <a:srgbClr val="FF0000"/>
                </a:solidFill>
              </a:rPr>
              <a:t>vụ</a:t>
            </a:r>
            <a:r>
              <a:rPr lang="en-US" sz="5400" b="1" dirty="0">
                <a:solidFill>
                  <a:srgbClr val="FF0000"/>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4B699CF4-5090-CE4E-F21B-663681CCADBA}"/>
              </a:ext>
            </a:extLst>
          </p:cNvPr>
          <p:cNvPicPr>
            <a:picLocks noChangeAspect="1"/>
          </p:cNvPicPr>
          <p:nvPr/>
        </p:nvPicPr>
        <p:blipFill>
          <a:blip r:embed="rId3"/>
          <a:stretch>
            <a:fillRect/>
          </a:stretch>
        </p:blipFill>
        <p:spPr>
          <a:xfrm>
            <a:off x="554109" y="2336732"/>
            <a:ext cx="4985454" cy="3537495"/>
          </a:xfrm>
          <a:prstGeom prst="rect">
            <a:avLst/>
          </a:prstGeom>
        </p:spPr>
      </p:pic>
      <p:grpSp>
        <p:nvGrpSpPr>
          <p:cNvPr id="6" name="Group 5">
            <a:extLst>
              <a:ext uri="{FF2B5EF4-FFF2-40B4-BE49-F238E27FC236}">
                <a16:creationId xmlns:a16="http://schemas.microsoft.com/office/drawing/2014/main" xmlns="" id="{4B743B79-359C-9FE9-A082-AFA64A1734EC}"/>
              </a:ext>
            </a:extLst>
          </p:cNvPr>
          <p:cNvGrpSpPr/>
          <p:nvPr/>
        </p:nvGrpSpPr>
        <p:grpSpPr>
          <a:xfrm>
            <a:off x="5237505" y="771554"/>
            <a:ext cx="6394514" cy="1982278"/>
            <a:chOff x="4804552" y="1790768"/>
            <a:chExt cx="4409954" cy="2230825"/>
          </a:xfrm>
        </p:grpSpPr>
        <p:sp>
          <p:nvSpPr>
            <p:cNvPr id="16" name="Speech Bubble: Rectangle with Corners Rounded 15">
              <a:extLst>
                <a:ext uri="{FF2B5EF4-FFF2-40B4-BE49-F238E27FC236}">
                  <a16:creationId xmlns:a16="http://schemas.microsoft.com/office/drawing/2014/main" xmlns="" id="{907B0DAF-B655-2BC8-2B76-310D04BB6F8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xmlns="" id="{AA90B40D-6C7F-345B-13DA-18359DB72965}"/>
                </a:ext>
              </a:extLst>
            </p:cNvPr>
            <p:cNvSpPr/>
            <p:nvPr/>
          </p:nvSpPr>
          <p:spPr>
            <a:xfrm>
              <a:off x="4904468" y="1968024"/>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Thảo</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luận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nhiệm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vụ</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nhóm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đề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xuất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xmlns="" id="{69B08B80-370D-ECA8-7E02-0E45C146FB17}"/>
              </a:ext>
            </a:extLst>
          </p:cNvPr>
          <p:cNvGrpSpPr/>
          <p:nvPr/>
        </p:nvGrpSpPr>
        <p:grpSpPr>
          <a:xfrm>
            <a:off x="5567114" y="3163879"/>
            <a:ext cx="6394514" cy="1545703"/>
            <a:chOff x="4804552" y="1790768"/>
            <a:chExt cx="4409954" cy="1739510"/>
          </a:xfrm>
        </p:grpSpPr>
        <p:sp>
          <p:nvSpPr>
            <p:cNvPr id="19" name="Speech Bubble: Rectangle with Corners Rounded 18">
              <a:extLst>
                <a:ext uri="{FF2B5EF4-FFF2-40B4-BE49-F238E27FC236}">
                  <a16:creationId xmlns:a16="http://schemas.microsoft.com/office/drawing/2014/main" xmlns="" id="{69F82808-A2EA-B546-EA4B-BC794C0B582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a16="http://schemas.microsoft.com/office/drawing/2014/main" xmlns="" id="{90062F20-CF42-3C20-E58F-6AC127CAE21F}"/>
                </a:ext>
              </a:extLst>
            </p:cNvPr>
            <p:cNvSpPr/>
            <p:nvPr/>
          </p:nvSpPr>
          <p:spPr>
            <a:xfrm>
              <a:off x="4904468" y="1968024"/>
              <a:ext cx="4210121" cy="14893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Liệt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kê</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mỗi</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công</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việc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cá</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nhân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cần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08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3F9749AF-2606-C57F-3E3B-11F7CA3FBA80}"/>
              </a:ext>
            </a:extLst>
          </p:cNvPr>
          <p:cNvSpPr txBox="1"/>
          <p:nvPr/>
        </p:nvSpPr>
        <p:spPr>
          <a:xfrm>
            <a:off x="1158949" y="340241"/>
            <a:ext cx="101328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a:ea typeface="Times New Roman" panose="02020603050405020304" pitchFamily="18" charset="0"/>
                <a:cs typeface="Times New Roman" panose="02020603050405020304" pitchFamily="18" charset="0"/>
              </a:rPr>
              <a:t>T</a:t>
            </a: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iến hành lập kế hoạch tự lực thực hiện nhiệm vụ theo yêu cầu. </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AAE24BF7-FCAD-DDD4-FB12-CC71868AA0B9}"/>
              </a:ext>
            </a:extLst>
          </p:cNvPr>
          <p:cNvPicPr>
            <a:picLocks noChangeAspect="1"/>
          </p:cNvPicPr>
          <p:nvPr/>
        </p:nvPicPr>
        <p:blipFill>
          <a:blip r:embed="rId3"/>
          <a:stretch>
            <a:fillRect/>
          </a:stretch>
        </p:blipFill>
        <p:spPr>
          <a:xfrm>
            <a:off x="1821269" y="2086750"/>
            <a:ext cx="8841832" cy="3463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50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3F9749AF-2606-C57F-3E3B-11F7CA3FBA80}"/>
              </a:ext>
            </a:extLst>
          </p:cNvPr>
          <p:cNvSpPr txBox="1"/>
          <p:nvPr/>
        </p:nvSpPr>
        <p:spPr>
          <a:xfrm>
            <a:off x="1158949" y="340241"/>
            <a:ext cx="1013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Chia sẻ kế hoạch theo nhóm</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xmlns="" id="{F7D49B06-B301-FB3E-5B47-8AC27E1BC57F}"/>
              </a:ext>
            </a:extLst>
          </p:cNvPr>
          <p:cNvSpPr txBox="1"/>
          <p:nvPr/>
        </p:nvSpPr>
        <p:spPr>
          <a:xfrm>
            <a:off x="1329070" y="1642351"/>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Em đã tự lực thực hiện công việc gì ở trường?</a:t>
            </a:r>
          </a:p>
        </p:txBody>
      </p:sp>
      <p:sp>
        <p:nvSpPr>
          <p:cNvPr id="3" name="TextBox 2">
            <a:extLst>
              <a:ext uri="{FF2B5EF4-FFF2-40B4-BE49-F238E27FC236}">
                <a16:creationId xmlns:a16="http://schemas.microsoft.com/office/drawing/2014/main" xmlns="" id="{12C69A77-0FA5-FF4E-A781-961D6153679B}"/>
              </a:ext>
            </a:extLst>
          </p:cNvPr>
          <p:cNvSpPr txBox="1"/>
          <p:nvPr/>
        </p:nvSpPr>
        <p:spPr>
          <a:xfrm>
            <a:off x="1297173" y="2673709"/>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Thời gian thực hiện từ khi nào?</a:t>
            </a:r>
          </a:p>
        </p:txBody>
      </p:sp>
      <p:sp>
        <p:nvSpPr>
          <p:cNvPr id="5" name="TextBox 4">
            <a:extLst>
              <a:ext uri="{FF2B5EF4-FFF2-40B4-BE49-F238E27FC236}">
                <a16:creationId xmlns:a16="http://schemas.microsoft.com/office/drawing/2014/main" xmlns="" id="{F83CCAC6-2D45-A803-3FAD-5B4A1004039A}"/>
              </a:ext>
            </a:extLst>
          </p:cNvPr>
          <p:cNvSpPr txBox="1"/>
          <p:nvPr/>
        </p:nvSpPr>
        <p:spPr>
          <a:xfrm>
            <a:off x="1297173" y="3768862"/>
            <a:ext cx="9696893" cy="1200329"/>
          </a:xfrm>
          <a:custGeom>
            <a:avLst/>
            <a:gdLst>
              <a:gd name="connsiteX0" fmla="*/ 0 w 9696893"/>
              <a:gd name="connsiteY0" fmla="*/ 0 h 1200329"/>
              <a:gd name="connsiteX1" fmla="*/ 9696893 w 9696893"/>
              <a:gd name="connsiteY1" fmla="*/ 0 h 1200329"/>
              <a:gd name="connsiteX2" fmla="*/ 9696893 w 9696893"/>
              <a:gd name="connsiteY2" fmla="*/ 1200329 h 1200329"/>
              <a:gd name="connsiteX3" fmla="*/ 0 w 9696893"/>
              <a:gd name="connsiteY3" fmla="*/ 1200329 h 1200329"/>
              <a:gd name="connsiteX4" fmla="*/ 0 w 9696893"/>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1200329" fill="none" extrusionOk="0">
                <a:moveTo>
                  <a:pt x="0" y="0"/>
                </a:moveTo>
                <a:cubicBezTo>
                  <a:pt x="2507188" y="5222"/>
                  <a:pt x="6709833" y="24918"/>
                  <a:pt x="9696893" y="0"/>
                </a:cubicBezTo>
                <a:cubicBezTo>
                  <a:pt x="9763627" y="180425"/>
                  <a:pt x="9749910" y="1037242"/>
                  <a:pt x="9696893" y="1200329"/>
                </a:cubicBezTo>
                <a:cubicBezTo>
                  <a:pt x="6451126" y="1035568"/>
                  <a:pt x="1871466" y="1318479"/>
                  <a:pt x="0" y="1200329"/>
                </a:cubicBezTo>
                <a:cubicBezTo>
                  <a:pt x="40680" y="790633"/>
                  <a:pt x="-39089" y="241570"/>
                  <a:pt x="0" y="0"/>
                </a:cubicBezTo>
                <a:close/>
              </a:path>
              <a:path w="9696893" h="1200329" stroke="0" extrusionOk="0">
                <a:moveTo>
                  <a:pt x="0" y="0"/>
                </a:moveTo>
                <a:cubicBezTo>
                  <a:pt x="2547186" y="11849"/>
                  <a:pt x="4926232" y="-161459"/>
                  <a:pt x="9696893" y="0"/>
                </a:cubicBezTo>
                <a:cubicBezTo>
                  <a:pt x="9621851" y="255061"/>
                  <a:pt x="9767415" y="845340"/>
                  <a:pt x="9696893" y="1200329"/>
                </a:cubicBezTo>
                <a:cubicBezTo>
                  <a:pt x="6051705" y="1054469"/>
                  <a:pt x="4218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Kết quả mong muốn sau khi thực hiện xong nhiệm vụ đó?</a:t>
            </a:r>
          </a:p>
        </p:txBody>
      </p:sp>
    </p:spTree>
    <p:extLst>
      <p:ext uri="{BB962C8B-B14F-4D97-AF65-F5344CB8AC3E}">
        <p14:creationId xmlns:p14="http://schemas.microsoft.com/office/powerpoint/2010/main" val="27889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xmlns=""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xmlns="" id="{FAD20A9C-E4BB-4C6D-BB16-73049BF4FDD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xmlns=""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BE6036B-E007-356F-8044-231C469D515F}"/>
              </a:ext>
            </a:extLst>
          </p:cNvPr>
          <p:cNvSpPr txBox="1"/>
          <p:nvPr/>
        </p:nvSpPr>
        <p:spPr>
          <a:xfrm>
            <a:off x="2990850" y="2071578"/>
            <a:ext cx="8220075" cy="2123658"/>
          </a:xfrm>
          <a:prstGeom prst="rect">
            <a:avLst/>
          </a:prstGeom>
          <a:noFill/>
        </p:spPr>
        <p:txBody>
          <a:bodyPr wrap="square" rtlCol="0">
            <a:spAutoFit/>
          </a:bodyPr>
          <a:lstStyle/>
          <a:p>
            <a:pPr lvl="0" algn="ctr">
              <a:defRPr/>
            </a:pPr>
            <a:r>
              <a:rPr lang="en-US" sz="4400" b="1" dirty="0">
                <a:solidFill>
                  <a:srgbClr val="002060"/>
                </a:solidFill>
                <a:latin typeface="Calibri" panose="020F0502020204030204" pitchFamily="34" charset="0"/>
                <a:cs typeface="Calibri" panose="020F0502020204030204" pitchFamily="34" charset="0"/>
              </a:rPr>
              <a:t>C</a:t>
            </a:r>
            <a:r>
              <a:rPr lang="vi-VN" sz="4400" b="1" dirty="0">
                <a:solidFill>
                  <a:srgbClr val="002060"/>
                </a:solidFill>
                <a:latin typeface="Calibri" panose="020F0502020204030204" pitchFamily="34" charset="0"/>
                <a:cs typeface="Calibri" panose="020F0502020204030204" pitchFamily="34" charset="0"/>
              </a:rPr>
              <a:t>ùng với người thân: Thực hiện nhiệm vụ được giao không chỉ ở trường mà còn ở nhà.</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xmlns="" id="{CD48BBAF-0BCE-823C-A271-C226D787628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384C33B-2403-4AE2-8018-7C312924CA65}"/>
              </a:ext>
            </a:extLst>
          </p:cNvPr>
          <p:cNvPicPr>
            <a:picLocks noChangeAspect="1"/>
          </p:cNvPicPr>
          <p:nvPr/>
        </p:nvPicPr>
        <p:blipFill>
          <a:blip r:embed="rId7"/>
          <a:stretch>
            <a:fillRect/>
          </a:stretch>
        </p:blipFill>
        <p:spPr>
          <a:xfrm>
            <a:off x="5206264" y="890051"/>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xmlns=""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xmlns=""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sp>
        <p:nvSpPr>
          <p:cNvPr id="11" name="Rounded Rectangle 695">
            <a:extLst>
              <a:ext uri="{FF2B5EF4-FFF2-40B4-BE49-F238E27FC236}">
                <a16:creationId xmlns:a16="http://schemas.microsoft.com/office/drawing/2014/main" xmlns="" id="{B6238AA2-E52A-4BBA-A2D0-17F54373FE2F}"/>
              </a:ext>
            </a:extLst>
          </p:cNvPr>
          <p:cNvSpPr/>
          <p:nvPr/>
        </p:nvSpPr>
        <p:spPr>
          <a:xfrm>
            <a:off x="2404470" y="918548"/>
            <a:ext cx="7309508" cy="707886"/>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ea typeface="等线" panose="02010600030101010101" pitchFamily="2" charset="-122"/>
                <a:cs typeface="+mn-cs"/>
              </a:rPr>
              <a:t>Thứ</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ea typeface="等线" panose="02010600030101010101" pitchFamily="2" charset="-122"/>
                <a:cs typeface="+mn-cs"/>
              </a:rPr>
              <a:t>ngày</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ea typeface="等线" panose="02010600030101010101" pitchFamily="2" charset="-122"/>
                <a:cs typeface="+mn-cs"/>
              </a:rPr>
              <a:t>…</a:t>
            </a:r>
            <a:r>
              <a:rPr kumimoji="0" lang="en-US" altLang="zh-CN" sz="3600" b="0" i="0" u="none" strike="noStrike" kern="1200" cap="none" spc="0" normalizeH="0" baseline="0" noProof="0" dirty="0" err="1">
                <a:ln>
                  <a:noFill/>
                </a:ln>
                <a:solidFill>
                  <a:srgbClr val="000000"/>
                </a:solidFill>
                <a:effectLst/>
                <a:uLnTx/>
                <a:uFillTx/>
                <a:ea typeface="等线" panose="02010600030101010101" pitchFamily="2" charset="-122"/>
                <a:cs typeface="+mn-cs"/>
              </a:rPr>
              <a:t>tháng</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ea typeface="等线" panose="02010600030101010101" pitchFamily="2" charset="-122"/>
                <a:cs typeface="+mn-cs"/>
              </a:rPr>
              <a:t>năm</a:t>
            </a:r>
            <a:r>
              <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ea typeface="等线" panose="02010600030101010101" pitchFamily="2" charset="-122"/>
                <a:cs typeface="+mn-cs"/>
              </a:rPr>
              <a:t>….</a:t>
            </a:r>
            <a:endParaRPr kumimoji="0" lang="zh-CN" altLang="en-US" sz="3600" b="0" i="0" u="none" strike="noStrike" kern="1200" cap="none" spc="0" normalizeH="0" baseline="0" noProof="0" dirty="0">
              <a:ln>
                <a:noFill/>
              </a:ln>
              <a:solidFill>
                <a:srgbClr val="000000"/>
              </a:solidFill>
              <a:effectLst/>
              <a:uLnTx/>
              <a:uFillTx/>
              <a:ea typeface="等线" panose="02010600030101010101" pitchFamily="2" charset="-122"/>
              <a:cs typeface="+mn-cs"/>
            </a:endParaRPr>
          </a:p>
        </p:txBody>
      </p:sp>
      <p:pic>
        <p:nvPicPr>
          <p:cNvPr id="12" name="Picture 11" descr="A picture containing text&#10;&#10;Description automatically generated">
            <a:extLst>
              <a:ext uri="{FF2B5EF4-FFF2-40B4-BE49-F238E27FC236}">
                <a16:creationId xmlns:a16="http://schemas.microsoft.com/office/drawing/2014/main" xmlns=""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039" y="1507423"/>
            <a:ext cx="6675185" cy="1174877"/>
          </a:xfrm>
          <a:prstGeom prst="rect">
            <a:avLst/>
          </a:prstGeom>
        </p:spPr>
      </p:pic>
      <p:pic>
        <p:nvPicPr>
          <p:cNvPr id="5" name="Picture 4">
            <a:extLst>
              <a:ext uri="{FF2B5EF4-FFF2-40B4-BE49-F238E27FC236}">
                <a16:creationId xmlns:a16="http://schemas.microsoft.com/office/drawing/2014/main" xmlns="" id="{DCDEDE62-5D3D-108F-34C6-156E33CFD368}"/>
              </a:ext>
            </a:extLst>
          </p:cNvPr>
          <p:cNvPicPr>
            <a:picLocks noChangeAspect="1"/>
          </p:cNvPicPr>
          <p:nvPr/>
        </p:nvPicPr>
        <p:blipFill>
          <a:blip r:embed="rId6"/>
          <a:stretch>
            <a:fillRect/>
          </a:stretch>
        </p:blipFill>
        <p:spPr>
          <a:xfrm rot="19981799">
            <a:off x="1227332" y="2510241"/>
            <a:ext cx="2060627" cy="774259"/>
          </a:xfrm>
          <a:prstGeom prst="rect">
            <a:avLst/>
          </a:prstGeom>
        </p:spPr>
      </p:pic>
      <p:pic>
        <p:nvPicPr>
          <p:cNvPr id="9" name="Picture 8">
            <a:extLst>
              <a:ext uri="{FF2B5EF4-FFF2-40B4-BE49-F238E27FC236}">
                <a16:creationId xmlns:a16="http://schemas.microsoft.com/office/drawing/2014/main" xmlns="" id="{83DFBC67-FBA1-C10B-DF45-C9A1A6ACA0E2}"/>
              </a:ext>
            </a:extLst>
          </p:cNvPr>
          <p:cNvPicPr>
            <a:picLocks noChangeAspect="1"/>
          </p:cNvPicPr>
          <p:nvPr/>
        </p:nvPicPr>
        <p:blipFill>
          <a:blip r:embed="rId7"/>
          <a:stretch>
            <a:fillRect/>
          </a:stretch>
        </p:blipFill>
        <p:spPr>
          <a:xfrm>
            <a:off x="2449912" y="2217238"/>
            <a:ext cx="7504826" cy="3359187"/>
          </a:xfrm>
          <a:prstGeom prst="rect">
            <a:avLst/>
          </a:prstGeom>
        </p:spPr>
      </p:pic>
    </p:spTree>
    <p:extLst>
      <p:ext uri="{BB962C8B-B14F-4D97-AF65-F5344CB8AC3E}">
        <p14:creationId xmlns:p14="http://schemas.microsoft.com/office/powerpoint/2010/main" val="27804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xmlns=""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xmlns=""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xmlns=""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xmlns=""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xmlns=""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xmlns=""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xmlns=""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xmlns=""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xmlns=""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xmlns=""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xmlns=""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xmlns=""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xmlns=""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xmlns=""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xmlns=""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xmlns=""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xmlns=""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xmlns=""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xmlns=""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xmlns=""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xmlns=""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Chúc</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mừng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sinh</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nhật</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Tháng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xmlns=""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xmlns=""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xmlns=""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xmlns=""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3" name="TextBox 2">
            <a:extLst>
              <a:ext uri="{FF2B5EF4-FFF2-40B4-BE49-F238E27FC236}">
                <a16:creationId xmlns:a16="http://schemas.microsoft.com/office/drawing/2014/main" xmlns="" id="{D6A4FDD3-C2A3-56BE-3D5F-62BF34211657}"/>
              </a:ext>
            </a:extLst>
          </p:cNvPr>
          <p:cNvSpPr txBox="1"/>
          <p:nvPr/>
        </p:nvSpPr>
        <p:spPr>
          <a:xfrm>
            <a:off x="1477926" y="935665"/>
            <a:ext cx="3168502" cy="584775"/>
          </a:xfrm>
          <a:prstGeom prst="rect">
            <a:avLst/>
          </a:prstGeom>
          <a:noFill/>
        </p:spPr>
        <p:txBody>
          <a:bodyPr wrap="square" rtlCol="0">
            <a:spAutoFit/>
          </a:bodyPr>
          <a:lstStyle/>
          <a:p>
            <a:r>
              <a:rPr lang="en-US" sz="3200" b="1" dirty="0" err="1">
                <a:solidFill>
                  <a:srgbClr val="002060"/>
                </a:solidFill>
              </a:rPr>
              <a:t>Chủ</a:t>
            </a:r>
            <a:r>
              <a:rPr lang="en-US" sz="3200" b="1" dirty="0">
                <a:solidFill>
                  <a:srgbClr val="002060"/>
                </a:solidFill>
              </a:rPr>
              <a:t> </a:t>
            </a:r>
            <a:r>
              <a:rPr lang="en-US" sz="3200" b="1" dirty="0" err="1">
                <a:solidFill>
                  <a:srgbClr val="002060"/>
                </a:solidFill>
              </a:rPr>
              <a:t>đề</a:t>
            </a:r>
            <a:r>
              <a:rPr lang="en-US" sz="3200" b="1" dirty="0">
                <a:solidFill>
                  <a:srgbClr val="002060"/>
                </a:solidFill>
              </a:rPr>
              <a:t> </a:t>
            </a:r>
            <a:r>
              <a:rPr lang="en-US" sz="3200" b="1" dirty="0" err="1">
                <a:solidFill>
                  <a:srgbClr val="002060"/>
                </a:solidFill>
              </a:rPr>
              <a:t>tuần</a:t>
            </a:r>
            <a:r>
              <a:rPr lang="en-US" sz="3200" b="1" dirty="0">
                <a:solidFill>
                  <a:srgbClr val="002060"/>
                </a:solidFill>
              </a:rPr>
              <a:t> 15:</a:t>
            </a:r>
          </a:p>
        </p:txBody>
      </p:sp>
      <p:pic>
        <p:nvPicPr>
          <p:cNvPr id="6" name="Picture 5">
            <a:extLst>
              <a:ext uri="{FF2B5EF4-FFF2-40B4-BE49-F238E27FC236}">
                <a16:creationId xmlns:a16="http://schemas.microsoft.com/office/drawing/2014/main" xmlns="" id="{9B09D650-963D-A1E9-AB69-1FE6D5FA1549}"/>
              </a:ext>
            </a:extLst>
          </p:cNvPr>
          <p:cNvPicPr>
            <a:picLocks noChangeAspect="1"/>
          </p:cNvPicPr>
          <p:nvPr/>
        </p:nvPicPr>
        <p:blipFill>
          <a:blip r:embed="rId6"/>
          <a:stretch>
            <a:fillRect/>
          </a:stretch>
        </p:blipFill>
        <p:spPr>
          <a:xfrm>
            <a:off x="1429332" y="2270838"/>
            <a:ext cx="7419475"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xmlns=""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xmlns="" id="{827964B4-A109-66F1-D100-D4A4BD96DD92}"/>
              </a:ext>
            </a:extLst>
          </p:cNvPr>
          <p:cNvSpPr/>
          <p:nvPr/>
        </p:nvSpPr>
        <p:spPr>
          <a:xfrm>
            <a:off x="368247" y="477116"/>
            <a:ext cx="11455505" cy="59037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8A0EB07-8B9D-011E-C5F5-B0C4BE03C684}"/>
              </a:ext>
            </a:extLst>
          </p:cNvPr>
          <p:cNvSpPr txBox="1"/>
          <p:nvPr/>
        </p:nvSpPr>
        <p:spPr>
          <a:xfrm>
            <a:off x="941451" y="6667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hiện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nhiệm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vụ</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trường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DF2D3273-95AB-FCCA-4EDD-B7700E22D571}"/>
              </a:ext>
            </a:extLst>
          </p:cNvPr>
          <p:cNvPicPr>
            <a:picLocks noChangeAspect="1"/>
          </p:cNvPicPr>
          <p:nvPr/>
        </p:nvPicPr>
        <p:blipFill>
          <a:blip r:embed="rId3"/>
          <a:stretch>
            <a:fillRect/>
          </a:stretch>
        </p:blipFill>
        <p:spPr>
          <a:xfrm>
            <a:off x="8019164" y="2460439"/>
            <a:ext cx="3086100" cy="3000375"/>
          </a:xfrm>
          <a:prstGeom prst="rect">
            <a:avLst/>
          </a:prstGeom>
        </p:spPr>
      </p:pic>
      <p:sp>
        <p:nvSpPr>
          <p:cNvPr id="6" name="TextBox 5">
            <a:extLst>
              <a:ext uri="{FF2B5EF4-FFF2-40B4-BE49-F238E27FC236}">
                <a16:creationId xmlns:a16="http://schemas.microsoft.com/office/drawing/2014/main" xmlns="" id="{24E241D9-BF23-6982-A62F-23904D11881F}"/>
              </a:ext>
            </a:extLst>
          </p:cNvPr>
          <p:cNvSpPr txBox="1"/>
          <p:nvPr/>
        </p:nvSpPr>
        <p:spPr>
          <a:xfrm>
            <a:off x="790543" y="2359826"/>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Việc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hoặc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chưa</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theo</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kế</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7" name="TextBox 6">
            <a:extLst>
              <a:ext uri="{FF2B5EF4-FFF2-40B4-BE49-F238E27FC236}">
                <a16:creationId xmlns:a16="http://schemas.microsoft.com/office/drawing/2014/main" xmlns="" id="{CCD81BB9-7E8F-6947-6E87-67D2104C0C34}"/>
              </a:ext>
            </a:extLst>
          </p:cNvPr>
          <p:cNvSpPr txBox="1"/>
          <p:nvPr/>
        </p:nvSpPr>
        <p:spPr>
          <a:xfrm>
            <a:off x="886236" y="4422542"/>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Khó</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khăn</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gặp</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và</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vượt</a:t>
            </a:r>
            <a:r>
              <a:rPr kumimoji="0" lang="en-US" sz="4267" b="0" i="0" u="none" strike="noStrike" kern="1200" cap="none" spc="0" normalizeH="0" noProof="0" dirty="0">
                <a:ln>
                  <a:noFill/>
                </a:ln>
                <a:solidFill>
                  <a:srgbClr val="002060"/>
                </a:solidFill>
                <a:effectLst/>
                <a:uLnTx/>
                <a:uFillTx/>
                <a:ea typeface="Cambria" panose="02040503050406030204" pitchFamily="18" charset="0"/>
              </a:rPr>
              <a:t> qua;</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Tree>
    <p:extLst>
      <p:ext uri="{BB962C8B-B14F-4D97-AF65-F5344CB8AC3E}">
        <p14:creationId xmlns:p14="http://schemas.microsoft.com/office/powerpoint/2010/main" val="776565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xmlns="" id="{1F5FF627-631F-7990-B46D-CC5A775D7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9014">
            <a:off x="1007778" y="446442"/>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DF523A0-EF90-AAAE-6AFE-A0D8AB15FC52}"/>
              </a:ext>
            </a:extLst>
          </p:cNvPr>
          <p:cNvPicPr>
            <a:picLocks noChangeAspect="1"/>
          </p:cNvPicPr>
          <p:nvPr/>
        </p:nvPicPr>
        <p:blipFill>
          <a:blip r:embed="rId4"/>
          <a:stretch>
            <a:fillRect/>
          </a:stretch>
        </p:blipFill>
        <p:spPr>
          <a:xfrm>
            <a:off x="2799008" y="680716"/>
            <a:ext cx="7657240" cy="1201016"/>
          </a:xfrm>
          <a:prstGeom prst="rect">
            <a:avLst/>
          </a:prstGeom>
        </p:spPr>
      </p:pic>
      <p:sp>
        <p:nvSpPr>
          <p:cNvPr id="8" name="TextBox 7">
            <a:extLst>
              <a:ext uri="{FF2B5EF4-FFF2-40B4-BE49-F238E27FC236}">
                <a16:creationId xmlns:a16="http://schemas.microsoft.com/office/drawing/2014/main" xmlns="" id="{B2DEA2F8-D07D-D315-0B10-4E5632BA38A2}"/>
              </a:ext>
            </a:extLst>
          </p:cNvPr>
          <p:cNvSpPr txBox="1"/>
          <p:nvPr/>
        </p:nvSpPr>
        <p:spPr>
          <a:xfrm>
            <a:off x="1616149" y="2562447"/>
            <a:ext cx="9643730" cy="330552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600" b="1" dirty="0">
                <a:ea typeface="Calibri" panose="020F0502020204030204" pitchFamily="34" charset="0"/>
                <a:cs typeface="Times New Roman" panose="02020603050405020304" pitchFamily="18" charset="0"/>
              </a:rPr>
              <a:t>B</a:t>
            </a:r>
            <a:r>
              <a:rPr lang="nl-NL" sz="3600" b="1" dirty="0">
                <a:effectLst/>
                <a:ea typeface="Calibri" panose="020F0502020204030204" pitchFamily="34" charset="0"/>
                <a:cs typeface="Times New Roman" panose="02020603050405020304" pitchFamily="18" charset="0"/>
              </a:rPr>
              <a:t>iết được những nhiệm vụ mình được phân công ở trường.</a:t>
            </a:r>
            <a:endParaRPr lang="en-US" sz="3600" b="1"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600" b="1" dirty="0">
                <a:effectLst/>
                <a:ea typeface="Calibri" panose="020F0502020204030204" pitchFamily="34" charset="0"/>
                <a:cs typeface="Times New Roman" panose="02020603050405020304" pitchFamily="18" charset="0"/>
              </a:rPr>
              <a:t>Lập được kế hoạch rèn luyện tính tự lực thực hiện nhiệm vụ.</a:t>
            </a:r>
            <a:endParaRPr lang="en-US" sz="3600" b="1" dirty="0">
              <a:effectLst/>
              <a:ea typeface="Calibri" panose="020F0502020204030204" pitchFamily="34" charset="0"/>
              <a:cs typeface="Times New Roman" panose="02020603050405020304" pitchFamily="18" charset="0"/>
            </a:endParaRPr>
          </a:p>
          <a:p>
            <a:endParaRPr lang="en-US" sz="3600" b="1" dirty="0">
              <a:cs typeface="Times New Roman" panose="02020603050405020304" pitchFamily="18" charset="0"/>
            </a:endParaRPr>
          </a:p>
        </p:txBody>
      </p:sp>
    </p:spTree>
    <p:extLst>
      <p:ext uri="{BB962C8B-B14F-4D97-AF65-F5344CB8AC3E}">
        <p14:creationId xmlns:p14="http://schemas.microsoft.com/office/powerpoint/2010/main" val="30598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xmlns=""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xmlns="" id="{BC33F8BD-3F1A-9443-93D1-A0E322A5E476}"/>
              </a:ext>
            </a:extLst>
          </p:cNvPr>
          <p:cNvSpPr/>
          <p:nvPr/>
        </p:nvSpPr>
        <p:spPr>
          <a:xfrm>
            <a:off x="289334" y="2434856"/>
            <a:ext cx="7573642" cy="3675558"/>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DB84613-7171-7AA2-9CD0-B33E30AA6354}"/>
              </a:ext>
            </a:extLst>
          </p:cNvPr>
          <p:cNvSpPr txBox="1"/>
          <p:nvPr/>
        </p:nvSpPr>
        <p:spPr>
          <a:xfrm>
            <a:off x="765545" y="3141354"/>
            <a:ext cx="6581554" cy="2123658"/>
          </a:xfrm>
          <a:prstGeom prst="rect">
            <a:avLst/>
          </a:prstGeom>
          <a:noFill/>
        </p:spPr>
        <p:txBody>
          <a:bodyPr wrap="square" rtlCol="0">
            <a:spAutoFit/>
          </a:bodyPr>
          <a:lstStyle/>
          <a:p>
            <a:pPr lvl="0" algn="ctr">
              <a:defRPr/>
            </a:pPr>
            <a:r>
              <a:rPr lang="en-US" sz="4400" b="1" dirty="0" err="1">
                <a:solidFill>
                  <a:srgbClr val="002060"/>
                </a:solidFill>
              </a:rPr>
              <a:t>Kể</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việc</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sáng</a:t>
            </a:r>
            <a:r>
              <a:rPr lang="en-US" sz="4400" b="1" dirty="0">
                <a:solidFill>
                  <a:srgbClr val="002060"/>
                </a:solidFill>
              </a:rPr>
              <a:t> </a:t>
            </a:r>
            <a:r>
              <a:rPr lang="en-US" sz="4400" b="1" dirty="0" err="1">
                <a:solidFill>
                  <a:srgbClr val="002060"/>
                </a:solidFill>
              </a:rPr>
              <a:t>tạo</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quá</a:t>
            </a:r>
            <a:r>
              <a:rPr lang="en-US" sz="4400" b="1" dirty="0">
                <a:solidFill>
                  <a:srgbClr val="002060"/>
                </a:solidFill>
              </a:rPr>
              <a:t> </a:t>
            </a:r>
            <a:r>
              <a:rPr lang="en-US" sz="4400" b="1" dirty="0" err="1">
                <a:solidFill>
                  <a:srgbClr val="002060"/>
                </a:solidFill>
              </a:rPr>
              <a:t>trình</a:t>
            </a:r>
            <a:r>
              <a:rPr lang="en-US" sz="4400" b="1" dirty="0">
                <a:solidFill>
                  <a:srgbClr val="002060"/>
                </a:solidFill>
              </a:rPr>
              <a:t> </a:t>
            </a:r>
            <a:r>
              <a:rPr lang="en-US" sz="4400" b="1" dirty="0" err="1">
                <a:solidFill>
                  <a:srgbClr val="002060"/>
                </a:solidFill>
              </a:rPr>
              <a:t>thực</a:t>
            </a:r>
            <a:r>
              <a:rPr lang="en-US" sz="4400" b="1" dirty="0">
                <a:solidFill>
                  <a:srgbClr val="002060"/>
                </a:solidFill>
              </a:rPr>
              <a:t> </a:t>
            </a:r>
            <a:r>
              <a:rPr lang="en-US" sz="4400" b="1" dirty="0" err="1">
                <a:solidFill>
                  <a:srgbClr val="002060"/>
                </a:solidFill>
              </a:rPr>
              <a:t>hiện</a:t>
            </a:r>
            <a:r>
              <a:rPr lang="en-US" sz="4400" b="1" dirty="0">
                <a:solidFill>
                  <a:srgbClr val="002060"/>
                </a:solidFill>
              </a:rPr>
              <a:t> </a:t>
            </a:r>
            <a:r>
              <a:rPr lang="en-US" sz="4400" b="1" dirty="0" err="1">
                <a:solidFill>
                  <a:srgbClr val="002060"/>
                </a:solidFill>
              </a:rPr>
              <a:t>nhiệm</a:t>
            </a:r>
            <a:r>
              <a:rPr lang="en-US" sz="4400" b="1" dirty="0">
                <a:solidFill>
                  <a:srgbClr val="002060"/>
                </a:solidFill>
              </a:rPr>
              <a:t> </a:t>
            </a:r>
            <a:r>
              <a:rPr lang="en-US" sz="4400" b="1" dirty="0" err="1">
                <a:solidFill>
                  <a:srgbClr val="002060"/>
                </a:solidFill>
              </a:rPr>
              <a:t>vụ</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mình</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280637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xmlns=""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D69C72B-51D2-5330-4240-36051AF24FC1}"/>
              </a:ext>
            </a:extLst>
          </p:cNvPr>
          <p:cNvSpPr txBox="1"/>
          <p:nvPr/>
        </p:nvSpPr>
        <p:spPr>
          <a:xfrm>
            <a:off x="942974" y="859197"/>
            <a:ext cx="10306050" cy="1446550"/>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Chia sẻ cảm xúc khi tự lực thực hiện nhiệm vụ được giao.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xmlns=""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xmlns=""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xmlns=""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xmlns=""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xmlns=""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xmlns=""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52671329-955D-CABE-76F4-611AE92D7AF3}"/>
              </a:ext>
            </a:extLst>
          </p:cNvPr>
          <p:cNvSpPr/>
          <p:nvPr/>
        </p:nvSpPr>
        <p:spPr>
          <a:xfrm>
            <a:off x="2047568" y="1562986"/>
            <a:ext cx="7551173" cy="39872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27D89F56-36D2-4865-2B9F-3374D30744BC}"/>
              </a:ext>
            </a:extLst>
          </p:cNvPr>
          <p:cNvPicPr>
            <a:picLocks noChangeAspect="1"/>
          </p:cNvPicPr>
          <p:nvPr/>
        </p:nvPicPr>
        <p:blipFill>
          <a:blip r:embed="rId5"/>
          <a:stretch>
            <a:fillRect/>
          </a:stretch>
        </p:blipFill>
        <p:spPr>
          <a:xfrm>
            <a:off x="2384349" y="1105786"/>
            <a:ext cx="6675699" cy="4834547"/>
          </a:xfrm>
          <a:prstGeom prst="rect">
            <a:avLst/>
          </a:prstGeom>
        </p:spPr>
      </p:pic>
    </p:spTree>
    <p:extLst>
      <p:ext uri="{BB962C8B-B14F-4D97-AF65-F5344CB8AC3E}">
        <p14:creationId xmlns:p14="http://schemas.microsoft.com/office/powerpoint/2010/main" val="29369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xmlns="" id="{125DB4A1-7D2D-4A5A-8A69-BD25819F9532}"/>
              </a:ext>
            </a:extLst>
          </p:cNvPr>
          <p:cNvSpPr/>
          <p:nvPr/>
        </p:nvSpPr>
        <p:spPr>
          <a:xfrm>
            <a:off x="2137144" y="563526"/>
            <a:ext cx="8111301" cy="2581206"/>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a:solidFill>
                  <a:srgbClr val="002060"/>
                </a:solidFill>
                <a:latin typeface="Calibri" panose="020F0502020204030204"/>
              </a:rPr>
              <a:t>N</a:t>
            </a:r>
            <a:r>
              <a:rPr lang="vi-VN" sz="4400" b="1" dirty="0">
                <a:solidFill>
                  <a:srgbClr val="002060"/>
                </a:solidFill>
                <a:latin typeface="Calibri" panose="020F0502020204030204"/>
              </a:rPr>
              <a:t>ội dung bài hát</a:t>
            </a:r>
            <a:r>
              <a:rPr lang="en-US" sz="4400" b="1">
                <a:solidFill>
                  <a:srgbClr val="002060"/>
                </a:solidFill>
                <a:latin typeface="Calibri" panose="020F0502020204030204"/>
              </a:rPr>
              <a:t>:</a:t>
            </a:r>
            <a:r>
              <a:rPr lang="vi-VN" sz="4400" b="1">
                <a:solidFill>
                  <a:srgbClr val="002060"/>
                </a:solidFill>
                <a:latin typeface="Calibri" panose="020F0502020204030204"/>
              </a:rPr>
              <a:t> </a:t>
            </a:r>
            <a:r>
              <a:rPr lang="vi-VN" sz="4400" b="1" dirty="0">
                <a:solidFill>
                  <a:srgbClr val="002060"/>
                </a:solidFill>
                <a:latin typeface="Calibri" panose="020F0502020204030204"/>
              </a:rPr>
              <a:t>con thuyền sẽ đầy cá tôm khi người ng</a:t>
            </a:r>
            <a:r>
              <a:rPr lang="en-US" sz="4400" b="1" dirty="0">
                <a:solidFill>
                  <a:srgbClr val="002060"/>
                </a:solidFill>
                <a:latin typeface="Calibri" panose="020F0502020204030204"/>
              </a:rPr>
              <a:t>ư</a:t>
            </a:r>
            <a:r>
              <a:rPr lang="vi-VN" sz="4400" b="1" dirty="0">
                <a:solidFill>
                  <a:srgbClr val="002060"/>
                </a:solidFill>
                <a:latin typeface="Calibri" panose="020F0502020204030204"/>
              </a:rPr>
              <a:t> dân ra khơi quăng chài kéo lưới.</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2" descr="Cute cartoon thai student namaste greeting in the school uniform. Free Vector">
            <a:extLst>
              <a:ext uri="{FF2B5EF4-FFF2-40B4-BE49-F238E27FC236}">
                <a16:creationId xmlns:a16="http://schemas.microsoft.com/office/drawing/2014/main" xmlns="" id="{13FEAF83-BF88-4877-A21A-5B34185C542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55BCA1C5-D0B6-4900-B4B3-66597025CB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xmlns=""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F4C5000-E9F2-9CA6-C544-20D091F2ECD1}"/>
              </a:ext>
            </a:extLst>
          </p:cNvPr>
          <p:cNvSpPr txBox="1"/>
          <p:nvPr/>
        </p:nvSpPr>
        <p:spPr>
          <a:xfrm>
            <a:off x="3649077" y="1613939"/>
            <a:ext cx="6013260" cy="1754326"/>
          </a:xfrm>
          <a:prstGeom prst="rect">
            <a:avLst/>
          </a:prstGeom>
          <a:noFill/>
        </p:spPr>
        <p:txBody>
          <a:bodyPr wrap="square" rtlCol="0">
            <a:spAutoFit/>
          </a:bodyPr>
          <a:lstStyle/>
          <a:p>
            <a:pPr lvl="0" algn="ctr" defTabSz="457200"/>
            <a:r>
              <a:rPr lang="en-US" sz="5400" b="1" dirty="0">
                <a:solidFill>
                  <a:srgbClr val="FF0000"/>
                </a:solidFill>
                <a:latin typeface="Calibri"/>
              </a:rPr>
              <a:t>1. </a:t>
            </a:r>
            <a:r>
              <a:rPr lang="vi-VN" sz="5400" b="1" dirty="0">
                <a:solidFill>
                  <a:srgbClr val="FF0000"/>
                </a:solidFill>
                <a:latin typeface="Calibri"/>
              </a:rPr>
              <a:t>Chia sẻ về những nhiệm vụ được giao</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8AF7084B-3CF0-96C7-72E8-2E76DBFB14D1}"/>
              </a:ext>
            </a:extLst>
          </p:cNvPr>
          <p:cNvSpPr txBox="1"/>
          <p:nvPr/>
        </p:nvSpPr>
        <p:spPr>
          <a:xfrm>
            <a:off x="999460" y="584791"/>
            <a:ext cx="10877107" cy="646331"/>
          </a:xfrm>
          <a:prstGeom prst="rect">
            <a:avLst/>
          </a:prstGeom>
          <a:noFill/>
        </p:spPr>
        <p:txBody>
          <a:bodyPr wrap="square" rtlCol="0">
            <a:spAutoFit/>
          </a:bodyPr>
          <a:lstStyle/>
          <a:p>
            <a:r>
              <a:rPr lang="nl-NL" sz="3600" b="1" dirty="0">
                <a:solidFill>
                  <a:srgbClr val="002060"/>
                </a:solidFill>
                <a:effectLst/>
                <a:ea typeface="Times New Roman" panose="02020603050405020304" pitchFamily="18" charset="0"/>
                <a:cs typeface="Times New Roman" panose="02020603050405020304" pitchFamily="18" charset="0"/>
              </a:rPr>
              <a:t>Kể về những nhiệm vụ em được phân công ở trường.</a:t>
            </a:r>
            <a:endParaRPr lang="en-US" sz="3600" b="1" dirty="0">
              <a:solidFill>
                <a:srgbClr val="002060"/>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092F8E72-4702-639C-FD24-6D7986ABA5BE}"/>
              </a:ext>
            </a:extLst>
          </p:cNvPr>
          <p:cNvPicPr>
            <a:picLocks noChangeAspect="1"/>
          </p:cNvPicPr>
          <p:nvPr/>
        </p:nvPicPr>
        <p:blipFill>
          <a:blip r:embed="rId3"/>
          <a:stretch>
            <a:fillRect/>
          </a:stretch>
        </p:blipFill>
        <p:spPr>
          <a:xfrm>
            <a:off x="3495453" y="1659564"/>
            <a:ext cx="4946797" cy="4679403"/>
          </a:xfrm>
          <a:prstGeom prst="rect">
            <a:avLst/>
          </a:prstGeom>
        </p:spPr>
      </p:pic>
    </p:spTree>
    <p:extLst>
      <p:ext uri="{BB962C8B-B14F-4D97-AF65-F5344CB8AC3E}">
        <p14:creationId xmlns:p14="http://schemas.microsoft.com/office/powerpoint/2010/main" val="154163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1f4bd5-c7ff-431b-8f5b-d516ceef9d4c">
            <a:hlinkClick r:id="" action="ppaction://media"/>
            <a:extLst>
              <a:ext uri="{FF2B5EF4-FFF2-40B4-BE49-F238E27FC236}">
                <a16:creationId xmlns:a16="http://schemas.microsoft.com/office/drawing/2014/main" xmlns="" id="{EAA05306-B881-DF72-429D-F6778AD255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58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455</Words>
  <Application>Microsoft Office PowerPoint</Application>
  <PresentationFormat>Custom</PresentationFormat>
  <Paragraphs>53</Paragraphs>
  <Slides>32</Slides>
  <Notes>5</Notes>
  <HiddenSlides>0</HiddenSlides>
  <MMClips>1</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Custom Design</vt:lpstr>
      <vt:lpstr>1_Office Theme</vt:lpstr>
      <vt:lpstr>1_Simple Light</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27</cp:revision>
  <dcterms:created xsi:type="dcterms:W3CDTF">2023-09-21T00:35:21Z</dcterms:created>
  <dcterms:modified xsi:type="dcterms:W3CDTF">2025-12-21T09:06:31Z</dcterms:modified>
</cp:coreProperties>
</file>