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3" r:id="rId2"/>
    <p:sldId id="395" r:id="rId3"/>
    <p:sldId id="526" r:id="rId4"/>
    <p:sldId id="434" r:id="rId5"/>
    <p:sldId id="545" r:id="rId6"/>
    <p:sldId id="546" r:id="rId7"/>
    <p:sldId id="547" r:id="rId8"/>
    <p:sldId id="529" r:id="rId9"/>
    <p:sldId id="548" r:id="rId10"/>
    <p:sldId id="530" r:id="rId11"/>
    <p:sldId id="549" r:id="rId12"/>
    <p:sldId id="551" r:id="rId13"/>
    <p:sldId id="446" r:id="rId14"/>
    <p:sldId id="4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EDE9"/>
    <a:srgbClr val="F6A2CA"/>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CE49A-7C41-4DC9-990A-B799609CF3FC}"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AE6BA-3219-407C-A935-25A0D43052B7}" type="slidenum">
              <a:rPr lang="en-US" smtClean="0"/>
              <a:t>‹#›</a:t>
            </a:fld>
            <a:endParaRPr lang="en-US"/>
          </a:p>
        </p:txBody>
      </p:sp>
    </p:spTree>
    <p:extLst>
      <p:ext uri="{BB962C8B-B14F-4D97-AF65-F5344CB8AC3E}">
        <p14:creationId xmlns:p14="http://schemas.microsoft.com/office/powerpoint/2010/main" val="162687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1</a:t>
            </a:fld>
            <a:endParaRPr lang="en-US"/>
          </a:p>
        </p:txBody>
      </p:sp>
    </p:spTree>
    <p:extLst>
      <p:ext uri="{BB962C8B-B14F-4D97-AF65-F5344CB8AC3E}">
        <p14:creationId xmlns:p14="http://schemas.microsoft.com/office/powerpoint/2010/main" val="264963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4</a:t>
            </a:fld>
            <a:endParaRPr lang="en-US"/>
          </a:p>
        </p:txBody>
      </p:sp>
    </p:spTree>
    <p:extLst>
      <p:ext uri="{BB962C8B-B14F-4D97-AF65-F5344CB8AC3E}">
        <p14:creationId xmlns:p14="http://schemas.microsoft.com/office/powerpoint/2010/main" val="413907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13</a:t>
            </a:fld>
            <a:endParaRPr lang="en-US"/>
          </a:p>
        </p:txBody>
      </p:sp>
    </p:spTree>
    <p:extLst>
      <p:ext uri="{BB962C8B-B14F-4D97-AF65-F5344CB8AC3E}">
        <p14:creationId xmlns:p14="http://schemas.microsoft.com/office/powerpoint/2010/main" val="11654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14</a:t>
            </a:fld>
            <a:endParaRPr lang="en-US"/>
          </a:p>
        </p:txBody>
      </p:sp>
    </p:spTree>
    <p:extLst>
      <p:ext uri="{BB962C8B-B14F-4D97-AF65-F5344CB8AC3E}">
        <p14:creationId xmlns:p14="http://schemas.microsoft.com/office/powerpoint/2010/main" val="46617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4E5-AFA3-4313-BF8D-71C4AF143F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1755C86-D5B5-49C6-9026-7ACE2E5CAA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30F8A19-A760-4924-95DA-28DFA4826B6B}"/>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5" name="Footer Placeholder 4">
            <a:extLst>
              <a:ext uri="{FF2B5EF4-FFF2-40B4-BE49-F238E27FC236}">
                <a16:creationId xmlns:a16="http://schemas.microsoft.com/office/drawing/2014/main" id="{0B57536F-A31E-4612-8879-DA2047CEB2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AA7319A-AD24-4F8F-B0E3-93991F565FBE}"/>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7577005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BF49-568A-44E9-B5DE-EC15A9FD5C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951975-749D-4BF2-B2F2-C8EAE9D2329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3A991B-5712-4DDA-B0CE-B253F7278FCD}"/>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5" name="Footer Placeholder 4">
            <a:extLst>
              <a:ext uri="{FF2B5EF4-FFF2-40B4-BE49-F238E27FC236}">
                <a16:creationId xmlns:a16="http://schemas.microsoft.com/office/drawing/2014/main" id="{99E4225E-52B9-4ADE-96AA-5BB1A72270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FE683EF-1592-4502-9715-F0F0A8AEF3B8}"/>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3863218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27D733FF-B9DB-446E-B462-3A14D9575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Diagonal Corners Rounded 2">
            <a:extLst>
              <a:ext uri="{FF2B5EF4-FFF2-40B4-BE49-F238E27FC236}">
                <a16:creationId xmlns:a16="http://schemas.microsoft.com/office/drawing/2014/main" id="{994D9B82-BB16-41BD-88AC-9231B30A485B}"/>
              </a:ext>
            </a:extLst>
          </p:cNvPr>
          <p:cNvSpPr/>
          <p:nvPr userDrawn="1"/>
        </p:nvSpPr>
        <p:spPr>
          <a:xfrm>
            <a:off x="392723" y="327073"/>
            <a:ext cx="11406553" cy="6359477"/>
          </a:xfrm>
          <a:prstGeom prst="round2DiagRect">
            <a:avLst>
              <a:gd name="adj1" fmla="val 10318"/>
              <a:gd name="adj2" fmla="val 13379"/>
            </a:avLst>
          </a:prstGeom>
          <a:solidFill>
            <a:schemeClr val="bg1">
              <a:alpha val="91000"/>
            </a:schemeClr>
          </a:solidFill>
          <a:ln w="57150">
            <a:solidFill>
              <a:srgbClr val="28A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419187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3E3DD6D-405E-4A2B-AC2E-7B9B45F17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0389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0E4A-55D6-4FD5-97D1-862B433A51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71DB6BC-ABE6-44C5-B272-3C40566EE5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485FA19-1A3E-4DCE-9944-EDE8D4CE6F66}"/>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5" name="Footer Placeholder 4">
            <a:extLst>
              <a:ext uri="{FF2B5EF4-FFF2-40B4-BE49-F238E27FC236}">
                <a16:creationId xmlns:a16="http://schemas.microsoft.com/office/drawing/2014/main" id="{11316F89-7A8F-4680-B577-563594C2828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70101472-F052-43ED-AFE7-F513763A80A7}"/>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41089945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AFA4-A0D4-44A7-806F-3164148171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2AE486B-5922-4AFA-97AD-EC1BA6EABC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1B52B-4FA2-4DCC-AC7F-CF71CA44E956}"/>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5" name="Footer Placeholder 4">
            <a:extLst>
              <a:ext uri="{FF2B5EF4-FFF2-40B4-BE49-F238E27FC236}">
                <a16:creationId xmlns:a16="http://schemas.microsoft.com/office/drawing/2014/main" id="{129B76C3-D090-436A-858B-74F711FE02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C77211A-439D-4254-A6F6-47205DD6C3A6}"/>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2992046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21CF-C84E-4183-B661-658457130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51153AE-069E-4E8A-AB75-E2CAEE9401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6FCB14C-CA69-4C82-9176-261BA9047C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6DE897C-144D-4EC1-80D7-806AC311B2EB}"/>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6" name="Footer Placeholder 5">
            <a:extLst>
              <a:ext uri="{FF2B5EF4-FFF2-40B4-BE49-F238E27FC236}">
                <a16:creationId xmlns:a16="http://schemas.microsoft.com/office/drawing/2014/main" id="{F1686175-7F6F-463E-B295-121AEAC6B8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5A48C38-59A8-41AB-87D1-CAF6AE713206}"/>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437817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BDF5-A0CE-4257-8559-E6014CB778D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4A7042D-D8B9-4AE3-B63F-2D84E19DD27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46D19-51DE-4466-8B1E-49973DFFDE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8D6121D-62CD-463F-B77E-437EE115C7A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781B6C-791D-4989-BF7D-C566E12F7D5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8F68810-995C-4BC4-BD06-61E15B224598}"/>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8" name="Footer Placeholder 7">
            <a:extLst>
              <a:ext uri="{FF2B5EF4-FFF2-40B4-BE49-F238E27FC236}">
                <a16:creationId xmlns:a16="http://schemas.microsoft.com/office/drawing/2014/main" id="{F39A312B-047C-447D-9C22-160B9B0663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7BF1A3F3-3BE2-49F8-B6E4-517966FB5507}"/>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8468152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4C3A-46ED-4B0A-930A-237EF3EB59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3FA60FD-D154-4C5B-9913-C137660E98E5}"/>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4" name="Footer Placeholder 3">
            <a:extLst>
              <a:ext uri="{FF2B5EF4-FFF2-40B4-BE49-F238E27FC236}">
                <a16:creationId xmlns:a16="http://schemas.microsoft.com/office/drawing/2014/main" id="{750C5580-DD8A-4DC5-ABF3-8EC049B246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D62C725F-8385-4B79-8A80-83F4618C53B1}"/>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2910359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43E0E-0A06-46B2-BB81-42502E9328A5}"/>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3" name="Footer Placeholder 2">
            <a:extLst>
              <a:ext uri="{FF2B5EF4-FFF2-40B4-BE49-F238E27FC236}">
                <a16:creationId xmlns:a16="http://schemas.microsoft.com/office/drawing/2014/main" id="{F5786DAD-8D1B-458F-9884-C7EE9D782A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B8BF54FA-C97C-47AD-A4CE-FC5793E47D40}"/>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4238453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661F-1545-4ADB-A9FA-76B7683DFC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9D507F7-EC94-4FA5-8F3D-D600D4131C5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C9F4824-4FF5-47B2-99E6-40DBCD1F30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CE88E-095A-40FB-9F78-DCBA0DE59788}"/>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6" name="Footer Placeholder 5">
            <a:extLst>
              <a:ext uri="{FF2B5EF4-FFF2-40B4-BE49-F238E27FC236}">
                <a16:creationId xmlns:a16="http://schemas.microsoft.com/office/drawing/2014/main" id="{C6CD6332-E474-4153-BCDD-387E9E4527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493B949-0296-42E3-A4E2-57380EEE11C8}"/>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pic>
        <p:nvPicPr>
          <p:cNvPr id="8" name="Picture 7">
            <a:extLst>
              <a:ext uri="{FF2B5EF4-FFF2-40B4-BE49-F238E27FC236}">
                <a16:creationId xmlns:a16="http://schemas.microsoft.com/office/drawing/2014/main" id="{94254325-C836-4CB2-A2F7-20990B29A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9800" y="-3429000"/>
            <a:ext cx="6858000" cy="6858000"/>
          </a:xfrm>
          <a:prstGeom prst="rect">
            <a:avLst/>
          </a:prstGeom>
        </p:spPr>
      </p:pic>
      <p:pic>
        <p:nvPicPr>
          <p:cNvPr id="9" name="Picture 8">
            <a:extLst>
              <a:ext uri="{FF2B5EF4-FFF2-40B4-BE49-F238E27FC236}">
                <a16:creationId xmlns:a16="http://schemas.microsoft.com/office/drawing/2014/main" id="{7977209C-77DB-4ED0-9ADC-8937CA3655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84600" y="15468600"/>
            <a:ext cx="6858000" cy="6858000"/>
          </a:xfrm>
          <a:prstGeom prst="rect">
            <a:avLst/>
          </a:prstGeom>
        </p:spPr>
      </p:pic>
    </p:spTree>
    <p:extLst>
      <p:ext uri="{BB962C8B-B14F-4D97-AF65-F5344CB8AC3E}">
        <p14:creationId xmlns:p14="http://schemas.microsoft.com/office/powerpoint/2010/main" val="20427499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1428-7A21-4B2D-8F6B-6E90862F4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9C58D2B-4E58-427D-BB6B-B79A856AA1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1C836AA-13C6-485A-8C8B-2CF6207AE8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8C5F-9892-4AC8-9418-4690ED81DE99}"/>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21/12/2025</a:t>
            </a:fld>
            <a:endParaRPr lang="vi-VN"/>
          </a:p>
        </p:txBody>
      </p:sp>
      <p:sp>
        <p:nvSpPr>
          <p:cNvPr id="6" name="Footer Placeholder 5">
            <a:extLst>
              <a:ext uri="{FF2B5EF4-FFF2-40B4-BE49-F238E27FC236}">
                <a16:creationId xmlns:a16="http://schemas.microsoft.com/office/drawing/2014/main" id="{6CE81DB7-B25A-4465-B4C6-85DC11553DB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F5FFEDBA-EE31-43FE-94FE-D588AE0DE7A3}"/>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34649507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5BF9B53B-65C7-602A-7E92-6411104B73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534899" y="133350"/>
            <a:ext cx="1400175" cy="140017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EC59F3FF-7539-7439-55C0-AC49EA64028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12204" y="7737308"/>
            <a:ext cx="1400175" cy="1400175"/>
          </a:xfrm>
          <a:prstGeom prst="rect">
            <a:avLst/>
          </a:prstGeom>
        </p:spPr>
      </p:pic>
    </p:spTree>
    <p:extLst>
      <p:ext uri="{BB962C8B-B14F-4D97-AF65-F5344CB8AC3E}">
        <p14:creationId xmlns:p14="http://schemas.microsoft.com/office/powerpoint/2010/main" val="3317612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2" y="35199"/>
            <a:ext cx="12192000" cy="6858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09" y="-7013"/>
            <a:ext cx="12192000" cy="1567543"/>
          </a:xfrm>
          <a:prstGeom prst="rect">
            <a:avLst/>
          </a:prstGeom>
        </p:spPr>
      </p:pic>
      <p:pic>
        <p:nvPicPr>
          <p:cNvPr id="3" name="图片 2">
            <a:extLst>
              <a:ext uri="{FF2B5EF4-FFF2-40B4-BE49-F238E27FC236}">
                <a16:creationId xmlns:a16="http://schemas.microsoft.com/office/drawing/2014/main" id="{D774BFEC-B61B-4550-A43F-4CBE92488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7029" y="3771197"/>
            <a:ext cx="3372430" cy="3372430"/>
          </a:xfrm>
          <a:prstGeom prst="rect">
            <a:avLst/>
          </a:prstGeom>
        </p:spPr>
      </p:pic>
      <p:pic>
        <p:nvPicPr>
          <p:cNvPr id="4" name="Picture 3">
            <a:extLst>
              <a:ext uri="{FF2B5EF4-FFF2-40B4-BE49-F238E27FC236}">
                <a16:creationId xmlns:a16="http://schemas.microsoft.com/office/drawing/2014/main" id="{5558F15C-744E-FBEA-1380-1A47D7A485B1}"/>
              </a:ext>
            </a:extLst>
          </p:cNvPr>
          <p:cNvPicPr>
            <a:picLocks noChangeAspect="1"/>
          </p:cNvPicPr>
          <p:nvPr/>
        </p:nvPicPr>
        <p:blipFill>
          <a:blip r:embed="rId6"/>
          <a:stretch>
            <a:fillRect/>
          </a:stretch>
        </p:blipFill>
        <p:spPr>
          <a:xfrm>
            <a:off x="3077091" y="1246594"/>
            <a:ext cx="5675868" cy="859611"/>
          </a:xfrm>
          <a:prstGeom prst="rect">
            <a:avLst/>
          </a:prstGeom>
        </p:spPr>
      </p:pic>
      <p:pic>
        <p:nvPicPr>
          <p:cNvPr id="7" name="Picture 6">
            <a:extLst>
              <a:ext uri="{FF2B5EF4-FFF2-40B4-BE49-F238E27FC236}">
                <a16:creationId xmlns:a16="http://schemas.microsoft.com/office/drawing/2014/main" id="{13062D7D-B665-639F-B9F8-A539DB876336}"/>
              </a:ext>
            </a:extLst>
          </p:cNvPr>
          <p:cNvPicPr>
            <a:picLocks noChangeAspect="1"/>
          </p:cNvPicPr>
          <p:nvPr/>
        </p:nvPicPr>
        <p:blipFill>
          <a:blip r:embed="rId7"/>
          <a:stretch>
            <a:fillRect/>
          </a:stretch>
        </p:blipFill>
        <p:spPr>
          <a:xfrm>
            <a:off x="1809400" y="2221133"/>
            <a:ext cx="8077900" cy="2225233"/>
          </a:xfrm>
          <a:prstGeom prst="rect">
            <a:avLst/>
          </a:prstGeom>
        </p:spPr>
      </p:pic>
    </p:spTree>
    <p:extLst>
      <p:ext uri="{BB962C8B-B14F-4D97-AF65-F5344CB8AC3E}">
        <p14:creationId xmlns:p14="http://schemas.microsoft.com/office/powerpoint/2010/main" val="2963406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AC73109C-D54C-F3A0-EABA-4577691AC547}"/>
              </a:ext>
            </a:extLst>
          </p:cNvPr>
          <p:cNvGrpSpPr/>
          <p:nvPr/>
        </p:nvGrpSpPr>
        <p:grpSpPr>
          <a:xfrm>
            <a:off x="196886" y="1191809"/>
            <a:ext cx="11675652" cy="3513541"/>
            <a:chOff x="230009" y="948026"/>
            <a:chExt cx="17513477" cy="7227458"/>
          </a:xfrm>
        </p:grpSpPr>
        <p:grpSp>
          <p:nvGrpSpPr>
            <p:cNvPr id="14" name="Nhóm 11">
              <a:extLst>
                <a:ext uri="{FF2B5EF4-FFF2-40B4-BE49-F238E27FC236}">
                  <a16:creationId xmlns:a16="http://schemas.microsoft.com/office/drawing/2014/main" id="{18E6AE6A-37BF-525A-C1E2-8D705A699D85}"/>
                </a:ext>
              </a:extLst>
            </p:cNvPr>
            <p:cNvGrpSpPr/>
            <p:nvPr/>
          </p:nvGrpSpPr>
          <p:grpSpPr>
            <a:xfrm>
              <a:off x="762000" y="1638300"/>
              <a:ext cx="16981486" cy="6537184"/>
              <a:chOff x="3433620" y="2468235"/>
              <a:chExt cx="12930861" cy="4733260"/>
            </a:xfrm>
          </p:grpSpPr>
          <p:sp>
            <p:nvSpPr>
              <p:cNvPr id="16" name="Hình chữ nhật: Góc Tròn 1">
                <a:extLst>
                  <a:ext uri="{FF2B5EF4-FFF2-40B4-BE49-F238E27FC236}">
                    <a16:creationId xmlns:a16="http://schemas.microsoft.com/office/drawing/2014/main" id="{41821AC5-F179-A6B2-D63E-47C6C23274C8}"/>
                  </a:ext>
                </a:extLst>
              </p:cNvPr>
              <p:cNvSpPr/>
              <p:nvPr/>
            </p:nvSpPr>
            <p:spPr>
              <a:xfrm>
                <a:off x="3715281" y="2716043"/>
                <a:ext cx="12649200" cy="4485452"/>
              </a:xfrm>
              <a:prstGeom prst="roundRect">
                <a:avLst/>
              </a:prstGeom>
              <a:solidFill>
                <a:srgbClr val="639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7" name="Hình chữ nhật: Góc Tròn 2">
                <a:extLst>
                  <a:ext uri="{FF2B5EF4-FFF2-40B4-BE49-F238E27FC236}">
                    <a16:creationId xmlns:a16="http://schemas.microsoft.com/office/drawing/2014/main" id="{51EE1D62-4D79-7CF3-0821-E6B7C8A11591}"/>
                  </a:ext>
                </a:extLst>
              </p:cNvPr>
              <p:cNvSpPr/>
              <p:nvPr/>
            </p:nvSpPr>
            <p:spPr>
              <a:xfrm>
                <a:off x="3433620" y="2468235"/>
                <a:ext cx="12649200" cy="4485452"/>
              </a:xfrm>
              <a:prstGeom prst="roundRect">
                <a:avLst/>
              </a:prstGeom>
              <a:solidFill>
                <a:srgbClr val="E8E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grpSp>
        <p:pic>
          <p:nvPicPr>
            <p:cNvPr id="15" name="Picture 2">
              <a:extLst>
                <a:ext uri="{FF2B5EF4-FFF2-40B4-BE49-F238E27FC236}">
                  <a16:creationId xmlns:a16="http://schemas.microsoft.com/office/drawing/2014/main" id="{FCB62F50-B1AD-F116-7304-9F83BB0C8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1" t="4508" r="19823" b="2431"/>
            <a:stretch/>
          </p:blipFill>
          <p:spPr bwMode="auto">
            <a:xfrm rot="20351852">
              <a:off x="230009" y="948026"/>
              <a:ext cx="2491915" cy="336102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Hình chữ nhật 4">
            <a:extLst>
              <a:ext uri="{FF2B5EF4-FFF2-40B4-BE49-F238E27FC236}">
                <a16:creationId xmlns:a16="http://schemas.microsoft.com/office/drawing/2014/main" id="{490A9466-EA81-5175-06D1-F03B950EC840}"/>
              </a:ext>
            </a:extLst>
          </p:cNvPr>
          <p:cNvSpPr/>
          <p:nvPr/>
        </p:nvSpPr>
        <p:spPr>
          <a:xfrm>
            <a:off x="874342" y="2590376"/>
            <a:ext cx="10695357" cy="1538883"/>
          </a:xfrm>
          <a:prstGeom prst="rect">
            <a:avLst/>
          </a:prstGeom>
          <a:noFill/>
        </p:spPr>
        <p:txBody>
          <a:bodyPr wrap="square" lIns="60960" tIns="30480" rIns="60960" bIns="30480">
            <a:spAutoFit/>
          </a:bodyPr>
          <a:lstStyle/>
          <a:p>
            <a:pPr algn="just" defTabSz="609630"/>
            <a:r>
              <a:rPr lang="vi-VN" sz="4800" b="1" dirty="0">
                <a:ln w="0"/>
                <a:solidFill>
                  <a:prstClr val="black"/>
                </a:solidFill>
                <a:latin typeface="Arial" panose="020B0604020202020204" pitchFamily="34" charset="0"/>
              </a:rPr>
              <a:t>Tính từ </a:t>
            </a:r>
            <a:r>
              <a:rPr lang="vi-VN" sz="4800" dirty="0">
                <a:ln w="0"/>
                <a:solidFill>
                  <a:prstClr val="black"/>
                </a:solidFill>
                <a:latin typeface="Arial" panose="020B0604020202020204" pitchFamily="34" charset="0"/>
              </a:rPr>
              <a:t>là từ miêu tả đặc điểm </a:t>
            </a:r>
            <a:r>
              <a:rPr lang="en-US" sz="4800" dirty="0" err="1">
                <a:ln w="0"/>
                <a:solidFill>
                  <a:prstClr val="black"/>
                </a:solidFill>
                <a:latin typeface="Arial" panose="020B0604020202020204" pitchFamily="34" charset="0"/>
              </a:rPr>
              <a:t>của</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sự</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vật</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hoạt</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động</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trạng</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thái</a:t>
            </a:r>
            <a:r>
              <a:rPr lang="en-US" sz="4800" dirty="0">
                <a:ln w="0"/>
                <a:solidFill>
                  <a:prstClr val="black"/>
                </a:solidFill>
                <a:latin typeface="Arial" panose="020B0604020202020204" pitchFamily="34" charset="0"/>
              </a:rPr>
              <a:t>….</a:t>
            </a:r>
            <a:endParaRPr lang="vi-VN" sz="4800" b="1" dirty="0">
              <a:ln w="0"/>
              <a:solidFill>
                <a:prstClr val="black"/>
              </a:solidFill>
              <a:latin typeface="Arial" panose="020B0604020202020204" pitchFamily="34" charset="0"/>
            </a:endParaRPr>
          </a:p>
        </p:txBody>
      </p:sp>
    </p:spTree>
    <p:extLst>
      <p:ext uri="{BB962C8B-B14F-4D97-AF65-F5344CB8AC3E}">
        <p14:creationId xmlns:p14="http://schemas.microsoft.com/office/powerpoint/2010/main" val="3817619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1200329"/>
          </a:xfrm>
          <a:prstGeom prst="rect">
            <a:avLst/>
          </a:prstGeom>
          <a:noFill/>
        </p:spPr>
        <p:txBody>
          <a:bodyPr wrap="square">
            <a:spAutoFit/>
          </a:bodyPr>
          <a:lstStyle/>
          <a:p>
            <a:pPr lvl="0" algn="ctr"/>
            <a:r>
              <a:rPr lang="en-US" sz="3600" b="1" dirty="0">
                <a:solidFill>
                  <a:srgbClr val="FF0000"/>
                </a:solidFill>
                <a:latin typeface="Calibri" panose="020F0502020204030204" pitchFamily="34" charset="0"/>
                <a:cs typeface="Calibri" panose="020F0502020204030204" pitchFamily="34" charset="0"/>
              </a:rPr>
              <a:t>3. </a:t>
            </a:r>
            <a:r>
              <a:rPr lang="vi-VN" sz="3600" b="1" dirty="0">
                <a:solidFill>
                  <a:srgbClr val="FF0000"/>
                </a:solidFill>
                <a:latin typeface="Calibri" panose="020F0502020204030204" pitchFamily="34" charset="0"/>
                <a:cs typeface="Calibri" panose="020F0502020204030204" pitchFamily="34" charset="0"/>
              </a:rPr>
              <a:t>Đặt câu có sử dụng 1 – 2 tính từ nói về đặc điểm của từng sự vật, hoạt động dưới đây:</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ectangle: Rounded Corners 3">
            <a:extLst>
              <a:ext uri="{FF2B5EF4-FFF2-40B4-BE49-F238E27FC236}">
                <a16:creationId xmlns:a16="http://schemas.microsoft.com/office/drawing/2014/main" id="{D07FA7B5-0807-DA54-80C4-5A235BC72052}"/>
              </a:ext>
            </a:extLst>
          </p:cNvPr>
          <p:cNvSpPr/>
          <p:nvPr/>
        </p:nvSpPr>
        <p:spPr>
          <a:xfrm>
            <a:off x="952500" y="2533650"/>
            <a:ext cx="2676525"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Bữa</a:t>
            </a:r>
            <a:r>
              <a:rPr lang="en-US" sz="3600" b="1" dirty="0">
                <a:solidFill>
                  <a:srgbClr val="002060"/>
                </a:solidFill>
              </a:rPr>
              <a:t> </a:t>
            </a:r>
            <a:r>
              <a:rPr lang="en-US" sz="3600" b="1" dirty="0" err="1">
                <a:solidFill>
                  <a:srgbClr val="002060"/>
                </a:solidFill>
              </a:rPr>
              <a:t>sáng</a:t>
            </a:r>
            <a:r>
              <a:rPr lang="en-US" sz="3600" b="1" dirty="0">
                <a:solidFill>
                  <a:srgbClr val="002060"/>
                </a:solidFill>
              </a:rPr>
              <a:t> </a:t>
            </a:r>
            <a:r>
              <a:rPr lang="en-US" sz="3600" b="1" dirty="0" err="1">
                <a:solidFill>
                  <a:srgbClr val="002060"/>
                </a:solidFill>
              </a:rPr>
              <a:t>của</a:t>
            </a:r>
            <a:r>
              <a:rPr lang="en-US" sz="3600" b="1" dirty="0">
                <a:solidFill>
                  <a:srgbClr val="002060"/>
                </a:solidFill>
              </a:rPr>
              <a:t> </a:t>
            </a:r>
            <a:r>
              <a:rPr lang="en-US" sz="3600" b="1" dirty="0" err="1">
                <a:solidFill>
                  <a:srgbClr val="002060"/>
                </a:solidFill>
              </a:rPr>
              <a:t>em</a:t>
            </a:r>
            <a:endParaRPr lang="en-US" sz="3600" dirty="0">
              <a:solidFill>
                <a:srgbClr val="002060"/>
              </a:solidFill>
            </a:endParaRPr>
          </a:p>
        </p:txBody>
      </p:sp>
      <p:sp>
        <p:nvSpPr>
          <p:cNvPr id="5" name="Rectangle: Rounded Corners 4">
            <a:extLst>
              <a:ext uri="{FF2B5EF4-FFF2-40B4-BE49-F238E27FC236}">
                <a16:creationId xmlns:a16="http://schemas.microsoft.com/office/drawing/2014/main" id="{B635C19C-4D8B-160E-4755-4F0D0BE67F95}"/>
              </a:ext>
            </a:extLst>
          </p:cNvPr>
          <p:cNvSpPr/>
          <p:nvPr/>
        </p:nvSpPr>
        <p:spPr>
          <a:xfrm>
            <a:off x="4076700" y="2543175"/>
            <a:ext cx="3076575"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Bộ</a:t>
            </a:r>
            <a:r>
              <a:rPr lang="en-US" sz="3600" b="1" dirty="0">
                <a:solidFill>
                  <a:srgbClr val="002060"/>
                </a:solidFill>
              </a:rPr>
              <a:t> </a:t>
            </a:r>
            <a:r>
              <a:rPr lang="en-US" sz="3600" b="1" dirty="0" err="1">
                <a:solidFill>
                  <a:srgbClr val="002060"/>
                </a:solidFill>
              </a:rPr>
              <a:t>quần</a:t>
            </a:r>
            <a:r>
              <a:rPr lang="en-US" sz="3600" b="1" dirty="0">
                <a:solidFill>
                  <a:srgbClr val="002060"/>
                </a:solidFill>
              </a:rPr>
              <a:t> </a:t>
            </a:r>
            <a:r>
              <a:rPr lang="en-US" sz="3600" b="1" dirty="0" err="1">
                <a:solidFill>
                  <a:srgbClr val="002060"/>
                </a:solidFill>
              </a:rPr>
              <a:t>áo</a:t>
            </a:r>
            <a:r>
              <a:rPr lang="en-US" sz="3600" b="1" dirty="0">
                <a:solidFill>
                  <a:srgbClr val="002060"/>
                </a:solidFill>
              </a:rPr>
              <a:t> </a:t>
            </a:r>
            <a:r>
              <a:rPr lang="en-US" sz="3600" b="1" dirty="0" err="1">
                <a:solidFill>
                  <a:srgbClr val="002060"/>
                </a:solidFill>
              </a:rPr>
              <a:t>em</a:t>
            </a:r>
            <a:r>
              <a:rPr lang="en-US" sz="3600" b="1" dirty="0">
                <a:solidFill>
                  <a:srgbClr val="002060"/>
                </a:solidFill>
              </a:rPr>
              <a:t> </a:t>
            </a:r>
            <a:r>
              <a:rPr lang="en-US" sz="3600" b="1" dirty="0" err="1">
                <a:solidFill>
                  <a:srgbClr val="002060"/>
                </a:solidFill>
              </a:rPr>
              <a:t>thích</a:t>
            </a:r>
            <a:endParaRPr lang="en-US" sz="3600" dirty="0">
              <a:solidFill>
                <a:srgbClr val="002060"/>
              </a:solidFill>
            </a:endParaRPr>
          </a:p>
        </p:txBody>
      </p:sp>
      <p:sp>
        <p:nvSpPr>
          <p:cNvPr id="6" name="Rectangle: Rounded Corners 5">
            <a:extLst>
              <a:ext uri="{FF2B5EF4-FFF2-40B4-BE49-F238E27FC236}">
                <a16:creationId xmlns:a16="http://schemas.microsoft.com/office/drawing/2014/main" id="{43568168-D0A2-3B88-1013-16C7CFAD0716}"/>
              </a:ext>
            </a:extLst>
          </p:cNvPr>
          <p:cNvSpPr/>
          <p:nvPr/>
        </p:nvSpPr>
        <p:spPr>
          <a:xfrm>
            <a:off x="7648575" y="2524125"/>
            <a:ext cx="3533775"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Một</a:t>
            </a:r>
            <a:r>
              <a:rPr lang="en-US" sz="3600" b="1" dirty="0">
                <a:solidFill>
                  <a:srgbClr val="002060"/>
                </a:solidFill>
              </a:rPr>
              <a:t> </a:t>
            </a:r>
            <a:r>
              <a:rPr lang="en-US" sz="3600" b="1" dirty="0" err="1">
                <a:solidFill>
                  <a:srgbClr val="002060"/>
                </a:solidFill>
              </a:rPr>
              <a:t>hoạt</a:t>
            </a:r>
            <a:r>
              <a:rPr lang="en-US" sz="3600" b="1" dirty="0">
                <a:solidFill>
                  <a:srgbClr val="002060"/>
                </a:solidFill>
              </a:rPr>
              <a:t> </a:t>
            </a:r>
            <a:r>
              <a:rPr lang="en-US" sz="3600" b="1" dirty="0" err="1">
                <a:solidFill>
                  <a:srgbClr val="002060"/>
                </a:solidFill>
              </a:rPr>
              <a:t>động</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giờ</a:t>
            </a:r>
            <a:r>
              <a:rPr lang="en-US" sz="3600" b="1" dirty="0">
                <a:solidFill>
                  <a:srgbClr val="002060"/>
                </a:solidFill>
              </a:rPr>
              <a:t> </a:t>
            </a:r>
            <a:r>
              <a:rPr lang="en-US" sz="3600" b="1" dirty="0" err="1">
                <a:solidFill>
                  <a:srgbClr val="002060"/>
                </a:solidFill>
              </a:rPr>
              <a:t>học</a:t>
            </a:r>
            <a:endParaRPr lang="en-US" sz="3600" dirty="0">
              <a:solidFill>
                <a:srgbClr val="002060"/>
              </a:solidFill>
            </a:endParaRPr>
          </a:p>
        </p:txBody>
      </p:sp>
    </p:spTree>
    <p:extLst>
      <p:ext uri="{BB962C8B-B14F-4D97-AF65-F5344CB8AC3E}">
        <p14:creationId xmlns:p14="http://schemas.microsoft.com/office/powerpoint/2010/main" val="157393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4.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Chơi</a:t>
            </a:r>
            <a:r>
              <a:rPr kumimoji="0" lang="en-US" sz="48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trò</a:t>
            </a:r>
            <a:r>
              <a:rPr kumimoji="0" lang="en-US" sz="48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chơi</a:t>
            </a:r>
            <a:r>
              <a:rPr lang="en-US" sz="4800" b="1" dirty="0">
                <a:solidFill>
                  <a:srgbClr val="FF0000"/>
                </a:solidFill>
                <a:latin typeface="Calibri" panose="020F0502020204030204" pitchFamily="34" charset="0"/>
                <a:cs typeface="Calibri" panose="020F0502020204030204" pitchFamily="34" charset="0"/>
              </a:rPr>
              <a:t>: </a:t>
            </a:r>
            <a:r>
              <a:rPr lang="en-US" sz="4800" b="1" i="1" dirty="0" err="1">
                <a:solidFill>
                  <a:srgbClr val="FF0000"/>
                </a:solidFill>
                <a:latin typeface="Calibri" panose="020F0502020204030204" pitchFamily="34" charset="0"/>
                <a:cs typeface="Calibri" panose="020F0502020204030204" pitchFamily="34" charset="0"/>
              </a:rPr>
              <a:t>Đoán</a:t>
            </a:r>
            <a:r>
              <a:rPr lang="en-US" sz="4800" b="1" i="1" dirty="0">
                <a:solidFill>
                  <a:srgbClr val="FF0000"/>
                </a:solidFill>
                <a:latin typeface="Calibri" panose="020F0502020204030204" pitchFamily="34" charset="0"/>
                <a:cs typeface="Calibri" panose="020F0502020204030204" pitchFamily="34" charset="0"/>
              </a:rPr>
              <a:t> </a:t>
            </a:r>
            <a:r>
              <a:rPr lang="en-US" sz="4800" b="1" i="1" dirty="0" err="1">
                <a:solidFill>
                  <a:srgbClr val="FF0000"/>
                </a:solidFill>
                <a:latin typeface="Calibri" panose="020F0502020204030204" pitchFamily="34" charset="0"/>
                <a:cs typeface="Calibri" panose="020F0502020204030204" pitchFamily="34" charset="0"/>
              </a:rPr>
              <a:t>đồ</a:t>
            </a:r>
            <a:r>
              <a:rPr lang="en-US" sz="4800" b="1" i="1" dirty="0">
                <a:solidFill>
                  <a:srgbClr val="FF0000"/>
                </a:solidFill>
                <a:latin typeface="Calibri" panose="020F0502020204030204" pitchFamily="34" charset="0"/>
                <a:cs typeface="Calibri" panose="020F0502020204030204" pitchFamily="34" charset="0"/>
              </a:rPr>
              <a:t> </a:t>
            </a:r>
            <a:r>
              <a:rPr lang="en-US" sz="4800" b="1" i="1" dirty="0" err="1">
                <a:solidFill>
                  <a:srgbClr val="FF0000"/>
                </a:solidFill>
                <a:latin typeface="Calibri" panose="020F0502020204030204" pitchFamily="34" charset="0"/>
                <a:cs typeface="Calibri" panose="020F0502020204030204" pitchFamily="34" charset="0"/>
              </a:rPr>
              <a:t>vật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6" name="Hình chữ nhật 24">
            <a:extLst>
              <a:ext uri="{FF2B5EF4-FFF2-40B4-BE49-F238E27FC236}">
                <a16:creationId xmlns:a16="http://schemas.microsoft.com/office/drawing/2014/main" id="{18C0824E-D41C-F650-6451-7399F793A359}"/>
              </a:ext>
            </a:extLst>
          </p:cNvPr>
          <p:cNvSpPr/>
          <p:nvPr/>
        </p:nvSpPr>
        <p:spPr>
          <a:xfrm>
            <a:off x="361950" y="2816086"/>
            <a:ext cx="3714750" cy="677108"/>
          </a:xfrm>
          <a:prstGeom prst="rect">
            <a:avLst/>
          </a:prstGeom>
          <a:noFill/>
        </p:spPr>
        <p:txBody>
          <a:bodyPr wrap="square" lIns="60960" tIns="30480" rIns="60960" bIns="30480">
            <a:spAutoFit/>
          </a:bodyPr>
          <a:lstStyle/>
          <a:p>
            <a:pPr marL="381019" indent="-381019" defTabSz="609630">
              <a:buFont typeface="Wingdings" panose="05000000000000000000" pitchFamily="2" charset="2"/>
              <a:buChar char="Ø"/>
            </a:pPr>
            <a:r>
              <a:rPr lang="en-US" sz="4000" b="1" i="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c</a:t>
            </a:r>
            <a:endParaRPr lang="vi-VN" sz="4000" b="1" i="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endParaRPr>
          </a:p>
        </p:txBody>
      </p:sp>
      <p:sp>
        <p:nvSpPr>
          <p:cNvPr id="17" name="Rectangle: Diagonal Corners Rounded 16">
            <a:extLst>
              <a:ext uri="{FF2B5EF4-FFF2-40B4-BE49-F238E27FC236}">
                <a16:creationId xmlns:a16="http://schemas.microsoft.com/office/drawing/2014/main" id="{690F87BD-E632-5349-D2BD-75A96F7731F1}"/>
              </a:ext>
            </a:extLst>
          </p:cNvPr>
          <p:cNvSpPr/>
          <p:nvPr/>
        </p:nvSpPr>
        <p:spPr>
          <a:xfrm>
            <a:off x="823320" y="2287818"/>
            <a:ext cx="3129765" cy="3131907"/>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Rounded 17">
            <a:extLst>
              <a:ext uri="{FF2B5EF4-FFF2-40B4-BE49-F238E27FC236}">
                <a16:creationId xmlns:a16="http://schemas.microsoft.com/office/drawing/2014/main" id="{B2386C8F-25FA-217F-02C1-922801BD56CD}"/>
              </a:ext>
            </a:extLst>
          </p:cNvPr>
          <p:cNvSpPr/>
          <p:nvPr/>
        </p:nvSpPr>
        <p:spPr>
          <a:xfrm rot="441340">
            <a:off x="401911" y="2082394"/>
            <a:ext cx="3456406" cy="3131907"/>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a:solidFill>
                <a:schemeClr val="tx1"/>
              </a:solidFill>
              <a:latin typeface="Calibri" panose="020F0502020204030204" pitchFamily="34" charset="0"/>
              <a:ea typeface="LNTH-LuoLuoNotangYuanTi 1" pitchFamily="2" charset="-128"/>
              <a:cs typeface="Calibri" panose="020F0502020204030204" pitchFamily="34" charset="0"/>
            </a:endParaRPr>
          </a:p>
        </p:txBody>
      </p:sp>
      <p:sp>
        <p:nvSpPr>
          <p:cNvPr id="19" name="TextBox 18">
            <a:extLst>
              <a:ext uri="{FF2B5EF4-FFF2-40B4-BE49-F238E27FC236}">
                <a16:creationId xmlns:a16="http://schemas.microsoft.com/office/drawing/2014/main" id="{F15D1A91-62AA-FB58-A604-8ACB35692294}"/>
              </a:ext>
            </a:extLst>
          </p:cNvPr>
          <p:cNvSpPr txBox="1"/>
          <p:nvPr/>
        </p:nvSpPr>
        <p:spPr>
          <a:xfrm>
            <a:off x="657225" y="2263470"/>
            <a:ext cx="2924176" cy="255454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rPr>
              <a:t>Chuẩn</a:t>
            </a:r>
            <a:r>
              <a:rPr kumimoji="0" lang="en-US" sz="3200" b="1" i="0" u="none" strike="noStrike" kern="1200" cap="none" spc="0" normalizeH="0" noProof="0" dirty="0">
                <a:ln>
                  <a:noFill/>
                </a:ln>
                <a:solidFill>
                  <a:prstClr val="black"/>
                </a:solidFill>
                <a:effectLst/>
                <a:uLnTx/>
                <a:uFillTx/>
                <a:latin typeface="Calibri" panose="020F0502020204030204"/>
              </a:rPr>
              <a:t> </a:t>
            </a:r>
            <a:r>
              <a:rPr kumimoji="0" lang="en-US" sz="3200" b="1" i="0" u="none" strike="noStrike" kern="1200" cap="none" spc="0" normalizeH="0" noProof="0" dirty="0" err="1">
                <a:ln>
                  <a:noFill/>
                </a:ln>
                <a:solidFill>
                  <a:prstClr val="black"/>
                </a:solidFill>
                <a:effectLst/>
                <a:uLnTx/>
                <a:uFillTx/>
                <a:latin typeface="Calibri" panose="020F0502020204030204"/>
              </a:rPr>
              <a:t>bị</a:t>
            </a:r>
            <a:endParaRPr kumimoji="0" lang="en-US" sz="3200" b="1" i="0" u="none" strike="noStrike" kern="1200" cap="none" spc="0" normalizeH="0" noProof="0" dirty="0">
              <a:ln>
                <a:noFill/>
              </a:ln>
              <a:solidFill>
                <a:prstClr val="black"/>
              </a:solidFill>
              <a:effectLst/>
              <a:uLnTx/>
              <a:uFillTx/>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lang="en-US" sz="3200" baseline="0" dirty="0" err="1">
                <a:solidFill>
                  <a:prstClr val="black"/>
                </a:solidFill>
                <a:latin typeface="Calibri" panose="020F0502020204030204"/>
              </a:rPr>
              <a:t>Mỗi</a:t>
            </a:r>
            <a:r>
              <a:rPr lang="en-US" sz="3200" dirty="0">
                <a:solidFill>
                  <a:prstClr val="black"/>
                </a:solidFill>
                <a:latin typeface="Calibri" panose="020F0502020204030204"/>
              </a:rPr>
              <a:t> </a:t>
            </a:r>
            <a:r>
              <a:rPr lang="en-US" sz="3200" dirty="0" err="1">
                <a:solidFill>
                  <a:prstClr val="black"/>
                </a:solidFill>
                <a:latin typeface="Calibri" panose="020F0502020204030204"/>
              </a:rPr>
              <a:t>đội</a:t>
            </a:r>
            <a:r>
              <a:rPr lang="en-US" sz="3200" dirty="0">
                <a:solidFill>
                  <a:prstClr val="black"/>
                </a:solidFill>
                <a:latin typeface="Calibri" panose="020F0502020204030204"/>
              </a:rPr>
              <a:t> </a:t>
            </a:r>
            <a:r>
              <a:rPr lang="en-US" sz="3200" dirty="0" err="1">
                <a:solidFill>
                  <a:prstClr val="black"/>
                </a:solidFill>
                <a:latin typeface="Calibri" panose="020F0502020204030204"/>
              </a:rPr>
              <a:t>được</a:t>
            </a:r>
            <a:r>
              <a:rPr lang="en-US" sz="3200" dirty="0">
                <a:solidFill>
                  <a:prstClr val="black"/>
                </a:solidFill>
                <a:latin typeface="Calibri" panose="020F0502020204030204"/>
              </a:rPr>
              <a:t> </a:t>
            </a:r>
            <a:r>
              <a:rPr lang="en-US" sz="3200" dirty="0" err="1">
                <a:solidFill>
                  <a:prstClr val="black"/>
                </a:solidFill>
                <a:latin typeface="Calibri" panose="020F0502020204030204"/>
              </a:rPr>
              <a:t>phát</a:t>
            </a:r>
            <a:r>
              <a:rPr lang="en-US" sz="3200" dirty="0">
                <a:solidFill>
                  <a:prstClr val="black"/>
                </a:solidFill>
                <a:latin typeface="Calibri" panose="020F0502020204030204"/>
              </a:rPr>
              <a:t> </a:t>
            </a:r>
            <a:r>
              <a:rPr lang="en-US" sz="3200" dirty="0" err="1">
                <a:solidFill>
                  <a:prstClr val="black"/>
                </a:solidFill>
                <a:latin typeface="Calibri" panose="020F0502020204030204"/>
              </a:rPr>
              <a:t>một</a:t>
            </a:r>
            <a:r>
              <a:rPr lang="en-US" sz="3200" dirty="0">
                <a:solidFill>
                  <a:prstClr val="black"/>
                </a:solidFill>
                <a:latin typeface="Calibri" panose="020F0502020204030204"/>
              </a:rPr>
              <a:t> </a:t>
            </a:r>
            <a:r>
              <a:rPr lang="en-US" sz="3200" dirty="0" err="1">
                <a:solidFill>
                  <a:prstClr val="black"/>
                </a:solidFill>
                <a:latin typeface="Calibri" panose="020F0502020204030204"/>
              </a:rPr>
              <a:t>túi</a:t>
            </a:r>
            <a:r>
              <a:rPr lang="en-US" sz="3200" dirty="0">
                <a:solidFill>
                  <a:prstClr val="black"/>
                </a:solidFill>
                <a:latin typeface="Calibri" panose="020F0502020204030204"/>
              </a:rPr>
              <a:t> </a:t>
            </a:r>
            <a:r>
              <a:rPr lang="en-US" sz="3200" dirty="0" err="1">
                <a:solidFill>
                  <a:prstClr val="black"/>
                </a:solidFill>
                <a:latin typeface="Calibri" panose="020F0502020204030204"/>
              </a:rPr>
              <a:t>có</a:t>
            </a:r>
            <a:r>
              <a:rPr lang="en-US" sz="3200" dirty="0">
                <a:solidFill>
                  <a:prstClr val="black"/>
                </a:solidFill>
                <a:latin typeface="Calibri" panose="020F0502020204030204"/>
              </a:rPr>
              <a:t> 3 – 5 </a:t>
            </a:r>
            <a:r>
              <a:rPr lang="en-US" sz="3200" dirty="0" err="1">
                <a:solidFill>
                  <a:prstClr val="black"/>
                </a:solidFill>
                <a:latin typeface="Calibri" panose="020F0502020204030204"/>
              </a:rPr>
              <a:t>đồ</a:t>
            </a:r>
            <a:r>
              <a:rPr lang="en-US" sz="3200" dirty="0">
                <a:solidFill>
                  <a:prstClr val="black"/>
                </a:solidFill>
                <a:latin typeface="Calibri" panose="020F0502020204030204"/>
              </a:rPr>
              <a:t> </a:t>
            </a:r>
            <a:r>
              <a:rPr lang="en-US" sz="3200" dirty="0" err="1">
                <a:solidFill>
                  <a:prstClr val="black"/>
                </a:solidFill>
                <a:latin typeface="Calibri" panose="020F0502020204030204"/>
              </a:rPr>
              <a:t>vật</a:t>
            </a:r>
            <a:r>
              <a:rPr lang="en-US" sz="3200" dirty="0">
                <a:solidFill>
                  <a:prstClr val="black"/>
                </a:solidFill>
                <a:latin typeface="Calibri" panose="020F0502020204030204"/>
              </a:rPr>
              <a:t> </a:t>
            </a:r>
            <a:r>
              <a:rPr lang="en-US" sz="3200" dirty="0" err="1">
                <a:solidFill>
                  <a:prstClr val="black"/>
                </a:solidFill>
                <a:latin typeface="Calibri" panose="020F0502020204030204"/>
              </a:rPr>
              <a:t>bí</a:t>
            </a:r>
            <a:r>
              <a:rPr lang="en-US" sz="3200" dirty="0">
                <a:solidFill>
                  <a:prstClr val="black"/>
                </a:solidFill>
                <a:latin typeface="Calibri" panose="020F0502020204030204"/>
              </a:rPr>
              <a:t> </a:t>
            </a:r>
            <a:r>
              <a:rPr lang="en-US" sz="3200" dirty="0" err="1">
                <a:solidFill>
                  <a:prstClr val="black"/>
                </a:solidFill>
                <a:latin typeface="Calibri" panose="020F0502020204030204"/>
              </a:rPr>
              <a:t>mật</a:t>
            </a:r>
            <a:endParaRPr kumimoji="0" lang="en-US" sz="3200" b="0" i="0" u="none" strike="noStrike" kern="1200" cap="none" spc="0" normalizeH="0" baseline="0" noProof="0" dirty="0">
              <a:ln>
                <a:noFill/>
              </a:ln>
              <a:solidFill>
                <a:prstClr val="black"/>
              </a:solidFill>
              <a:effectLst/>
              <a:uLnTx/>
              <a:uFillTx/>
              <a:latin typeface="Calibri" panose="020F0502020204030204"/>
            </a:endParaRPr>
          </a:p>
        </p:txBody>
      </p:sp>
      <p:sp>
        <p:nvSpPr>
          <p:cNvPr id="23" name="Arrow: Right 22">
            <a:extLst>
              <a:ext uri="{FF2B5EF4-FFF2-40B4-BE49-F238E27FC236}">
                <a16:creationId xmlns:a16="http://schemas.microsoft.com/office/drawing/2014/main" id="{70CC8B8C-EFEE-3834-4593-CE7C708C2541}"/>
              </a:ext>
            </a:extLst>
          </p:cNvPr>
          <p:cNvSpPr/>
          <p:nvPr/>
        </p:nvSpPr>
        <p:spPr>
          <a:xfrm>
            <a:off x="3911998" y="3333749"/>
            <a:ext cx="504825" cy="48577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Diagonal Corners Rounded 23">
            <a:extLst>
              <a:ext uri="{FF2B5EF4-FFF2-40B4-BE49-F238E27FC236}">
                <a16:creationId xmlns:a16="http://schemas.microsoft.com/office/drawing/2014/main" id="{80AB4FFB-8FAA-119D-3220-2FBD80A80038}"/>
              </a:ext>
            </a:extLst>
          </p:cNvPr>
          <p:cNvSpPr/>
          <p:nvPr/>
        </p:nvSpPr>
        <p:spPr>
          <a:xfrm>
            <a:off x="4982968" y="2335442"/>
            <a:ext cx="3243856" cy="3131907"/>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7CFB79D9-CE1F-943A-E76A-94DD3BF9261B}"/>
              </a:ext>
            </a:extLst>
          </p:cNvPr>
          <p:cNvSpPr/>
          <p:nvPr/>
        </p:nvSpPr>
        <p:spPr>
          <a:xfrm rot="441340">
            <a:off x="4561040" y="2138083"/>
            <a:ext cx="3582404" cy="3131907"/>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a:solidFill>
                <a:schemeClr val="tx1"/>
              </a:solidFill>
              <a:latin typeface="Calibri" panose="020F0502020204030204" pitchFamily="34" charset="0"/>
              <a:ea typeface="LNTH-LuoLuoNotangYuanTi 1" pitchFamily="2" charset="-128"/>
              <a:cs typeface="Calibri" panose="020F0502020204030204" pitchFamily="34" charset="0"/>
            </a:endParaRPr>
          </a:p>
        </p:txBody>
      </p:sp>
      <p:sp>
        <p:nvSpPr>
          <p:cNvPr id="26" name="TextBox 25">
            <a:extLst>
              <a:ext uri="{FF2B5EF4-FFF2-40B4-BE49-F238E27FC236}">
                <a16:creationId xmlns:a16="http://schemas.microsoft.com/office/drawing/2014/main" id="{8E8FA57E-BE30-C899-B7F9-2C9260C53380}"/>
              </a:ext>
            </a:extLst>
          </p:cNvPr>
          <p:cNvSpPr txBox="1"/>
          <p:nvPr/>
        </p:nvSpPr>
        <p:spPr>
          <a:xfrm>
            <a:off x="4788297" y="2330144"/>
            <a:ext cx="3304543" cy="236988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chơi</a:t>
            </a:r>
            <a:endParaRPr kumimoji="0" lang="en-US" sz="3600" b="1" i="0" u="none" strike="noStrike" kern="1200" cap="none" spc="0" normalizeH="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2800" baseline="0" dirty="0" err="1">
                <a:solidFill>
                  <a:prstClr val="black"/>
                </a:solidFill>
                <a:latin typeface="Calibri" panose="020F0502020204030204"/>
              </a:rPr>
              <a:t>Một</a:t>
            </a:r>
            <a:r>
              <a:rPr lang="en-US" sz="2800" dirty="0">
                <a:solidFill>
                  <a:prstClr val="black"/>
                </a:solidFill>
                <a:latin typeface="Calibri" panose="020F0502020204030204"/>
              </a:rPr>
              <a:t> </a:t>
            </a:r>
            <a:r>
              <a:rPr lang="en-US" sz="2800" dirty="0" err="1">
                <a:solidFill>
                  <a:prstClr val="black"/>
                </a:solidFill>
                <a:latin typeface="Calibri" panose="020F0502020204030204"/>
              </a:rPr>
              <a:t>bạn</a:t>
            </a:r>
            <a:r>
              <a:rPr lang="en-US" sz="2800" dirty="0">
                <a:solidFill>
                  <a:prstClr val="black"/>
                </a:solidFill>
                <a:latin typeface="Calibri" panose="020F0502020204030204"/>
              </a:rPr>
              <a:t> </a:t>
            </a:r>
            <a:r>
              <a:rPr lang="en-US" sz="2800" dirty="0" err="1">
                <a:solidFill>
                  <a:prstClr val="black"/>
                </a:solidFill>
                <a:latin typeface="Calibri" panose="020F0502020204030204"/>
              </a:rPr>
              <a:t>mở</a:t>
            </a:r>
            <a:r>
              <a:rPr lang="en-US" sz="2800" dirty="0">
                <a:solidFill>
                  <a:prstClr val="black"/>
                </a:solidFill>
                <a:latin typeface="Calibri" panose="020F0502020204030204"/>
              </a:rPr>
              <a:t> </a:t>
            </a:r>
            <a:r>
              <a:rPr lang="en-US" sz="2800" dirty="0" err="1">
                <a:solidFill>
                  <a:prstClr val="black"/>
                </a:solidFill>
                <a:latin typeface="Calibri" panose="020F0502020204030204"/>
              </a:rPr>
              <a:t>túi</a:t>
            </a:r>
            <a:r>
              <a:rPr lang="en-US" sz="2800" dirty="0">
                <a:solidFill>
                  <a:prstClr val="black"/>
                </a:solidFill>
                <a:latin typeface="Calibri" panose="020F0502020204030204"/>
              </a:rPr>
              <a:t> </a:t>
            </a:r>
            <a:r>
              <a:rPr lang="en-US" sz="2800" dirty="0" err="1">
                <a:solidFill>
                  <a:prstClr val="black"/>
                </a:solidFill>
                <a:latin typeface="Calibri" panose="020F0502020204030204"/>
              </a:rPr>
              <a:t>quan</a:t>
            </a:r>
            <a:r>
              <a:rPr lang="en-US" sz="2800" dirty="0">
                <a:solidFill>
                  <a:prstClr val="black"/>
                </a:solidFill>
                <a:latin typeface="Calibri" panose="020F0502020204030204"/>
              </a:rPr>
              <a:t> </a:t>
            </a:r>
            <a:r>
              <a:rPr lang="en-US" sz="2800" dirty="0" err="1">
                <a:solidFill>
                  <a:prstClr val="black"/>
                </a:solidFill>
                <a:latin typeface="Calibri" panose="020F0502020204030204"/>
              </a:rPr>
              <a:t>sát</a:t>
            </a:r>
            <a:r>
              <a:rPr lang="en-US" sz="2800" dirty="0">
                <a:solidFill>
                  <a:prstClr val="black"/>
                </a:solidFill>
                <a:latin typeface="Calibri" panose="020F0502020204030204"/>
              </a:rPr>
              <a:t> </a:t>
            </a:r>
            <a:r>
              <a:rPr lang="en-US" sz="2800" dirty="0" err="1">
                <a:solidFill>
                  <a:prstClr val="black"/>
                </a:solidFill>
                <a:latin typeface="Calibri" panose="020F0502020204030204"/>
              </a:rPr>
              <a:t>và</a:t>
            </a:r>
            <a:r>
              <a:rPr lang="en-US" sz="2800" dirty="0">
                <a:solidFill>
                  <a:prstClr val="black"/>
                </a:solidFill>
                <a:latin typeface="Calibri" panose="020F0502020204030204"/>
              </a:rPr>
              <a:t> </a:t>
            </a:r>
            <a:r>
              <a:rPr lang="en-US" sz="2800" dirty="0" err="1">
                <a:solidFill>
                  <a:prstClr val="black"/>
                </a:solidFill>
                <a:latin typeface="Calibri" panose="020F0502020204030204"/>
              </a:rPr>
              <a:t>dùng</a:t>
            </a:r>
            <a:r>
              <a:rPr lang="en-US" sz="2800" dirty="0">
                <a:solidFill>
                  <a:prstClr val="black"/>
                </a:solidFill>
                <a:latin typeface="Calibri" panose="020F0502020204030204"/>
              </a:rPr>
              <a:t> </a:t>
            </a:r>
            <a:r>
              <a:rPr lang="en-US" sz="2800" dirty="0" err="1">
                <a:solidFill>
                  <a:prstClr val="black"/>
                </a:solidFill>
                <a:latin typeface="Calibri" panose="020F0502020204030204"/>
              </a:rPr>
              <a:t>các</a:t>
            </a:r>
            <a:r>
              <a:rPr lang="en-US" sz="2800" dirty="0">
                <a:solidFill>
                  <a:prstClr val="black"/>
                </a:solidFill>
                <a:latin typeface="Calibri" panose="020F0502020204030204"/>
              </a:rPr>
              <a:t> </a:t>
            </a:r>
            <a:r>
              <a:rPr lang="en-US" sz="2800" dirty="0" err="1">
                <a:solidFill>
                  <a:prstClr val="black"/>
                </a:solidFill>
                <a:latin typeface="Calibri" panose="020F0502020204030204"/>
              </a:rPr>
              <a:t>tính</a:t>
            </a:r>
            <a:r>
              <a:rPr lang="en-US" sz="2800" dirty="0">
                <a:solidFill>
                  <a:prstClr val="black"/>
                </a:solidFill>
                <a:latin typeface="Calibri" panose="020F0502020204030204"/>
              </a:rPr>
              <a:t> </a:t>
            </a:r>
            <a:r>
              <a:rPr lang="en-US" sz="2800" dirty="0" err="1">
                <a:solidFill>
                  <a:prstClr val="black"/>
                </a:solidFill>
                <a:latin typeface="Calibri" panose="020F0502020204030204"/>
              </a:rPr>
              <a:t>từ</a:t>
            </a:r>
            <a:r>
              <a:rPr lang="en-US" sz="2800" dirty="0">
                <a:solidFill>
                  <a:prstClr val="black"/>
                </a:solidFill>
                <a:latin typeface="Calibri" panose="020F0502020204030204"/>
              </a:rPr>
              <a:t> </a:t>
            </a:r>
            <a:r>
              <a:rPr lang="en-US" sz="2800" dirty="0" err="1">
                <a:solidFill>
                  <a:prstClr val="black"/>
                </a:solidFill>
                <a:latin typeface="Calibri" panose="020F0502020204030204"/>
              </a:rPr>
              <a:t>tả</a:t>
            </a:r>
            <a:r>
              <a:rPr lang="en-US" sz="2800" dirty="0">
                <a:solidFill>
                  <a:prstClr val="black"/>
                </a:solidFill>
                <a:latin typeface="Calibri" panose="020F0502020204030204"/>
              </a:rPr>
              <a:t> </a:t>
            </a:r>
            <a:r>
              <a:rPr lang="en-US" sz="2800" dirty="0" err="1">
                <a:solidFill>
                  <a:prstClr val="black"/>
                </a:solidFill>
                <a:latin typeface="Calibri" panose="020F0502020204030204"/>
              </a:rPr>
              <a:t>đồ</a:t>
            </a:r>
            <a:r>
              <a:rPr lang="en-US" sz="2800" dirty="0">
                <a:solidFill>
                  <a:prstClr val="black"/>
                </a:solidFill>
                <a:latin typeface="Calibri" panose="020F0502020204030204"/>
              </a:rPr>
              <a:t> </a:t>
            </a:r>
            <a:r>
              <a:rPr lang="en-US" sz="2800" dirty="0" err="1">
                <a:solidFill>
                  <a:prstClr val="black"/>
                </a:solidFill>
                <a:latin typeface="Calibri" panose="020F0502020204030204"/>
              </a:rPr>
              <a:t>vật</a:t>
            </a:r>
            <a:r>
              <a:rPr lang="en-US" sz="2800" dirty="0">
                <a:solidFill>
                  <a:prstClr val="black"/>
                </a:solidFill>
                <a:latin typeface="Calibri" panose="020F0502020204030204"/>
              </a:rPr>
              <a:t> </a:t>
            </a:r>
            <a:r>
              <a:rPr lang="en-US" sz="2800" dirty="0" err="1">
                <a:solidFill>
                  <a:prstClr val="black"/>
                </a:solidFill>
                <a:latin typeface="Calibri" panose="020F0502020204030204"/>
              </a:rPr>
              <a:t>để</a:t>
            </a:r>
            <a:r>
              <a:rPr lang="en-US" sz="2800" dirty="0">
                <a:solidFill>
                  <a:prstClr val="black"/>
                </a:solidFill>
                <a:latin typeface="Calibri" panose="020F0502020204030204"/>
              </a:rPr>
              <a:t> </a:t>
            </a:r>
            <a:r>
              <a:rPr lang="en-US" sz="2800" dirty="0" err="1">
                <a:solidFill>
                  <a:prstClr val="black"/>
                </a:solidFill>
                <a:latin typeface="Calibri" panose="020F0502020204030204"/>
              </a:rPr>
              <a:t>cả</a:t>
            </a:r>
            <a:r>
              <a:rPr lang="en-US" sz="2800" dirty="0">
                <a:solidFill>
                  <a:prstClr val="black"/>
                </a:solidFill>
                <a:latin typeface="Calibri" panose="020F0502020204030204"/>
              </a:rPr>
              <a:t> </a:t>
            </a:r>
            <a:r>
              <a:rPr lang="en-US" sz="2800" dirty="0" err="1">
                <a:solidFill>
                  <a:prstClr val="black"/>
                </a:solidFill>
                <a:latin typeface="Calibri" panose="020F0502020204030204"/>
              </a:rPr>
              <a:t>đội</a:t>
            </a:r>
            <a:r>
              <a:rPr lang="en-US" sz="2800" dirty="0">
                <a:solidFill>
                  <a:prstClr val="black"/>
                </a:solidFill>
                <a:latin typeface="Calibri" panose="020F0502020204030204"/>
              </a:rPr>
              <a:t> </a:t>
            </a:r>
            <a:r>
              <a:rPr lang="en-US" sz="2800" dirty="0" err="1">
                <a:solidFill>
                  <a:prstClr val="black"/>
                </a:solidFill>
                <a:latin typeface="Calibri" panose="020F0502020204030204"/>
              </a:rPr>
              <a:t>đoán</a:t>
            </a:r>
            <a:r>
              <a:rPr lang="en-US" sz="2800" dirty="0">
                <a:solidFill>
                  <a:prstClr val="black"/>
                </a:solidFill>
                <a:latin typeface="Calibri" panose="020F0502020204030204"/>
              </a:rPr>
              <a:t> </a:t>
            </a:r>
            <a:r>
              <a:rPr lang="en-US" sz="2800" dirty="0" err="1">
                <a:solidFill>
                  <a:prstClr val="black"/>
                </a:solidFill>
                <a:latin typeface="Calibri" panose="020F0502020204030204"/>
              </a:rPr>
              <a:t>tên</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7" name="Arrow: Right 26">
            <a:extLst>
              <a:ext uri="{FF2B5EF4-FFF2-40B4-BE49-F238E27FC236}">
                <a16:creationId xmlns:a16="http://schemas.microsoft.com/office/drawing/2014/main" id="{7E7DBFAD-52E5-6164-AB2F-DB92AFE2DDB1}"/>
              </a:ext>
            </a:extLst>
          </p:cNvPr>
          <p:cNvSpPr/>
          <p:nvPr/>
        </p:nvSpPr>
        <p:spPr>
          <a:xfrm>
            <a:off x="8312548" y="3419474"/>
            <a:ext cx="504825" cy="48577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Diagonal Corners Rounded 27">
            <a:extLst>
              <a:ext uri="{FF2B5EF4-FFF2-40B4-BE49-F238E27FC236}">
                <a16:creationId xmlns:a16="http://schemas.microsoft.com/office/drawing/2014/main" id="{30354990-D60F-072F-1368-951D11177760}"/>
              </a:ext>
            </a:extLst>
          </p:cNvPr>
          <p:cNvSpPr/>
          <p:nvPr/>
        </p:nvSpPr>
        <p:spPr>
          <a:xfrm>
            <a:off x="9202542" y="2402117"/>
            <a:ext cx="2862855" cy="3131907"/>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Diagonal Corners Rounded 28">
            <a:extLst>
              <a:ext uri="{FF2B5EF4-FFF2-40B4-BE49-F238E27FC236}">
                <a16:creationId xmlns:a16="http://schemas.microsoft.com/office/drawing/2014/main" id="{0677FE81-0D2D-00E6-5100-D729F1722794}"/>
              </a:ext>
            </a:extLst>
          </p:cNvPr>
          <p:cNvSpPr/>
          <p:nvPr/>
        </p:nvSpPr>
        <p:spPr>
          <a:xfrm rot="441340">
            <a:off x="8782095" y="2181731"/>
            <a:ext cx="3222679" cy="3131907"/>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a:solidFill>
                <a:schemeClr val="tx1"/>
              </a:solidFill>
              <a:latin typeface="Calibri" panose="020F0502020204030204" pitchFamily="34" charset="0"/>
              <a:ea typeface="LNTH-LuoLuoNotangYuanTi 1" pitchFamily="2" charset="-128"/>
              <a:cs typeface="Calibri" panose="020F0502020204030204" pitchFamily="34" charset="0"/>
            </a:endParaRPr>
          </a:p>
        </p:txBody>
      </p:sp>
      <p:sp>
        <p:nvSpPr>
          <p:cNvPr id="30" name="TextBox 29">
            <a:extLst>
              <a:ext uri="{FF2B5EF4-FFF2-40B4-BE49-F238E27FC236}">
                <a16:creationId xmlns:a16="http://schemas.microsoft.com/office/drawing/2014/main" id="{3CD0A197-6848-15E7-3647-89C926710663}"/>
              </a:ext>
            </a:extLst>
          </p:cNvPr>
          <p:cNvSpPr txBox="1"/>
          <p:nvPr/>
        </p:nvSpPr>
        <p:spPr>
          <a:xfrm>
            <a:off x="9007873" y="2396819"/>
            <a:ext cx="2952750" cy="255454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rPr>
              <a:t>Kết</a:t>
            </a:r>
            <a:r>
              <a:rPr kumimoji="0" lang="en-US" sz="3200" b="1" i="0" u="none" strike="noStrike" kern="1200" cap="none" spc="0" normalizeH="0" noProof="0" dirty="0">
                <a:ln>
                  <a:noFill/>
                </a:ln>
                <a:solidFill>
                  <a:prstClr val="black"/>
                </a:solidFill>
                <a:effectLst/>
                <a:uLnTx/>
                <a:uFillTx/>
                <a:latin typeface="Calibri" panose="020F0502020204030204"/>
              </a:rPr>
              <a:t> </a:t>
            </a:r>
            <a:r>
              <a:rPr kumimoji="0" lang="en-US" sz="3200" b="1" i="0" u="none" strike="noStrike" kern="1200" cap="none" spc="0" normalizeH="0" noProof="0" dirty="0" err="1">
                <a:ln>
                  <a:noFill/>
                </a:ln>
                <a:solidFill>
                  <a:prstClr val="black"/>
                </a:solidFill>
                <a:effectLst/>
                <a:uLnTx/>
                <a:uFillTx/>
                <a:latin typeface="Calibri" panose="020F0502020204030204"/>
              </a:rPr>
              <a:t>quả</a:t>
            </a:r>
            <a:endParaRPr kumimoji="0" lang="en-US" sz="3200" b="1" i="0" u="none" strike="noStrike" kern="1200" cap="none" spc="0" normalizeH="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3200" noProof="0" dirty="0" err="1">
                <a:solidFill>
                  <a:prstClr val="black"/>
                </a:solidFill>
                <a:latin typeface="Calibri" panose="020F0502020204030204"/>
              </a:rPr>
              <a:t>Đội</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nào</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đoán</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đúng</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nhanh</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và</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nhiều</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hơn</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sẽ</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là</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độ</a:t>
            </a:r>
            <a:r>
              <a:rPr lang="en-US" sz="3200" dirty="0" err="1">
                <a:solidFill>
                  <a:prstClr val="black"/>
                </a:solidFill>
                <a:latin typeface="Calibri" panose="020F0502020204030204"/>
              </a:rPr>
              <a:t>i</a:t>
            </a:r>
            <a:r>
              <a:rPr lang="en-US" sz="3200" dirty="0">
                <a:solidFill>
                  <a:prstClr val="black"/>
                </a:solidFill>
                <a:latin typeface="Calibri" panose="020F0502020204030204"/>
              </a:rPr>
              <a:t> </a:t>
            </a:r>
            <a:r>
              <a:rPr lang="en-US" sz="3200" dirty="0" err="1">
                <a:solidFill>
                  <a:prstClr val="black"/>
                </a:solidFill>
                <a:latin typeface="Calibri" panose="020F0502020204030204"/>
              </a:rPr>
              <a:t>thắng</a:t>
            </a:r>
            <a:r>
              <a:rPr lang="en-US" sz="3200" b="1" dirty="0">
                <a:solidFill>
                  <a:prstClr val="black"/>
                </a:solidFill>
                <a:latin typeface="Calibri" panose="020F0502020204030204"/>
              </a:rPr>
              <a:t>.</a:t>
            </a:r>
            <a:endParaRPr kumimoji="0" lang="en-US" sz="32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717779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360"/>
                                          </p:val>
                                        </p:tav>
                                        <p:tav tm="100000">
                                          <p:val>
                                            <p:fltVal val="0"/>
                                          </p:val>
                                        </p:tav>
                                      </p:tavLst>
                                    </p:anim>
                                    <p:animEffect transition="in" filter="fade">
                                      <p:cBhvr>
                                        <p:cTn id="20" dur="500"/>
                                        <p:tgtEl>
                                          <p:spTgt spid="19"/>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 calcmode="lin" valueType="num">
                                      <p:cBhvr>
                                        <p:cTn id="25" dur="500" fill="hold"/>
                                        <p:tgtEl>
                                          <p:spTgt spid="18"/>
                                        </p:tgtEl>
                                        <p:attrNameLst>
                                          <p:attrName>style.rotation</p:attrName>
                                        </p:attrNameLst>
                                      </p:cBhvr>
                                      <p:tavLst>
                                        <p:tav tm="0">
                                          <p:val>
                                            <p:fltVal val="360"/>
                                          </p:val>
                                        </p:tav>
                                        <p:tav tm="100000">
                                          <p:val>
                                            <p:fltVal val="0"/>
                                          </p:val>
                                        </p:tav>
                                      </p:tavLst>
                                    </p:anim>
                                    <p:animEffect transition="in" filter="fade">
                                      <p:cBhvr>
                                        <p:cTn id="26" dur="500"/>
                                        <p:tgtEl>
                                          <p:spTgt spid="18"/>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360"/>
                                          </p:val>
                                        </p:tav>
                                        <p:tav tm="100000">
                                          <p:val>
                                            <p:fltVal val="0"/>
                                          </p:val>
                                        </p:tav>
                                      </p:tavLst>
                                    </p:anim>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360"/>
                                          </p:val>
                                        </p:tav>
                                        <p:tav tm="100000">
                                          <p:val>
                                            <p:fltVal val="0"/>
                                          </p:val>
                                        </p:tav>
                                      </p:tavLst>
                                    </p:anim>
                                    <p:animEffect transition="in" filter="fade">
                                      <p:cBhvr>
                                        <p:cTn id="43" dur="500"/>
                                        <p:tgtEl>
                                          <p:spTgt spid="2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 calcmode="lin" valueType="num">
                                      <p:cBhvr>
                                        <p:cTn id="48" dur="500" fill="hold"/>
                                        <p:tgtEl>
                                          <p:spTgt spid="25"/>
                                        </p:tgtEl>
                                        <p:attrNameLst>
                                          <p:attrName>style.rotation</p:attrName>
                                        </p:attrNameLst>
                                      </p:cBhvr>
                                      <p:tavLst>
                                        <p:tav tm="0">
                                          <p:val>
                                            <p:fltVal val="360"/>
                                          </p:val>
                                        </p:tav>
                                        <p:tav tm="100000">
                                          <p:val>
                                            <p:fltVal val="0"/>
                                          </p:val>
                                        </p:tav>
                                      </p:tavLst>
                                    </p:anim>
                                    <p:animEffect transition="in" filter="fade">
                                      <p:cBhvr>
                                        <p:cTn id="49" dur="500"/>
                                        <p:tgtEl>
                                          <p:spTgt spid="25"/>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style.rotation</p:attrName>
                                        </p:attrNameLst>
                                      </p:cBhvr>
                                      <p:tavLst>
                                        <p:tav tm="0">
                                          <p:val>
                                            <p:fltVal val="360"/>
                                          </p:val>
                                        </p:tav>
                                        <p:tav tm="100000">
                                          <p:val>
                                            <p:fltVal val="0"/>
                                          </p:val>
                                        </p:tav>
                                      </p:tavLst>
                                    </p:anim>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 calcmode="lin" valueType="num">
                                      <p:cBhvr>
                                        <p:cTn id="65" dur="500" fill="hold"/>
                                        <p:tgtEl>
                                          <p:spTgt spid="30"/>
                                        </p:tgtEl>
                                        <p:attrNameLst>
                                          <p:attrName>style.rotation</p:attrName>
                                        </p:attrNameLst>
                                      </p:cBhvr>
                                      <p:tavLst>
                                        <p:tav tm="0">
                                          <p:val>
                                            <p:fltVal val="360"/>
                                          </p:val>
                                        </p:tav>
                                        <p:tav tm="100000">
                                          <p:val>
                                            <p:fltVal val="0"/>
                                          </p:val>
                                        </p:tav>
                                      </p:tavLst>
                                    </p:anim>
                                    <p:animEffect transition="in" filter="fade">
                                      <p:cBhvr>
                                        <p:cTn id="66" dur="500"/>
                                        <p:tgtEl>
                                          <p:spTgt spid="30"/>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 calcmode="lin" valueType="num">
                                      <p:cBhvr>
                                        <p:cTn id="71" dur="500" fill="hold"/>
                                        <p:tgtEl>
                                          <p:spTgt spid="29"/>
                                        </p:tgtEl>
                                        <p:attrNameLst>
                                          <p:attrName>style.rotation</p:attrName>
                                        </p:attrNameLst>
                                      </p:cBhvr>
                                      <p:tavLst>
                                        <p:tav tm="0">
                                          <p:val>
                                            <p:fltVal val="360"/>
                                          </p:val>
                                        </p:tav>
                                        <p:tav tm="100000">
                                          <p:val>
                                            <p:fltVal val="0"/>
                                          </p:val>
                                        </p:tav>
                                      </p:tavLst>
                                    </p:anim>
                                    <p:animEffect transition="in" filter="fade">
                                      <p:cBhvr>
                                        <p:cTn id="72" dur="500"/>
                                        <p:tgtEl>
                                          <p:spTgt spid="29"/>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 calcmode="lin" valueType="num">
                                      <p:cBhvr>
                                        <p:cTn id="77" dur="500" fill="hold"/>
                                        <p:tgtEl>
                                          <p:spTgt spid="28"/>
                                        </p:tgtEl>
                                        <p:attrNameLst>
                                          <p:attrName>style.rotation</p:attrName>
                                        </p:attrNameLst>
                                      </p:cBhvr>
                                      <p:tavLst>
                                        <p:tav tm="0">
                                          <p:val>
                                            <p:fltVal val="360"/>
                                          </p:val>
                                        </p:tav>
                                        <p:tav tm="100000">
                                          <p:val>
                                            <p:fltVal val="0"/>
                                          </p:val>
                                        </p:tav>
                                      </p:tavLst>
                                    </p:anim>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p:bldP spid="23" grpId="0" animBg="1"/>
      <p:bldP spid="24" grpId="0" animBg="1"/>
      <p:bldP spid="25" grpId="0" animBg="1"/>
      <p:bldP spid="26" grpId="0"/>
      <p:bldP spid="27" grpId="0" animBg="1"/>
      <p:bldP spid="28" grpId="0" animBg="1"/>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4EB197-EAB9-3ED4-6C33-A3E719A275C9}"/>
              </a:ext>
            </a:extLst>
          </p:cNvPr>
          <p:cNvGrpSpPr/>
          <p:nvPr/>
        </p:nvGrpSpPr>
        <p:grpSpPr>
          <a:xfrm>
            <a:off x="3394408" y="722101"/>
            <a:ext cx="6175742" cy="1446550"/>
            <a:chOff x="2118152" y="802713"/>
            <a:chExt cx="5342998" cy="1446550"/>
          </a:xfrm>
        </p:grpSpPr>
        <p:sp>
          <p:nvSpPr>
            <p:cNvPr id="4" name="文本框 25">
              <a:extLst>
                <a:ext uri="{FF2B5EF4-FFF2-40B4-BE49-F238E27FC236}">
                  <a16:creationId xmlns:a16="http://schemas.microsoft.com/office/drawing/2014/main" id="{A57C1212-7943-1382-7CF0-6D7FA7D0EC0D}"/>
                </a:ext>
              </a:extLst>
            </p:cNvPr>
            <p:cNvSpPr txBox="1"/>
            <p:nvPr/>
          </p:nvSpPr>
          <p:spPr>
            <a:xfrm>
              <a:off x="2250002" y="802713"/>
              <a:ext cx="5211148"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190500">
                    <a:solidFill>
                      <a:srgbClr val="FFFFFF"/>
                    </a:solidFill>
                  </a:ln>
                  <a:solidFill>
                    <a:prstClr val="white"/>
                  </a:solidFill>
                  <a:effectLst>
                    <a:outerShdw blurRad="50800" dist="38100" dir="10800000" algn="r" rotWithShape="0">
                      <a:prstClr val="black">
                        <a:alpha val="40000"/>
                      </a:prstClr>
                    </a:outerShdw>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VẬN DỤNG</a:t>
              </a:r>
            </a:p>
          </p:txBody>
        </p:sp>
        <p:sp>
          <p:nvSpPr>
            <p:cNvPr id="5" name="文本框 20">
              <a:extLst>
                <a:ext uri="{FF2B5EF4-FFF2-40B4-BE49-F238E27FC236}">
                  <a16:creationId xmlns:a16="http://schemas.microsoft.com/office/drawing/2014/main" id="{3D5E7168-AB45-EF7F-7C51-880E554F2CFE}"/>
                </a:ext>
              </a:extLst>
            </p:cNvPr>
            <p:cNvSpPr txBox="1"/>
            <p:nvPr/>
          </p:nvSpPr>
          <p:spPr>
            <a:xfrm>
              <a:off x="2118152" y="802713"/>
              <a:ext cx="5211149"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srgbClr val="40A686"/>
                  </a:solidFill>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VẬN DỤNG</a:t>
              </a:r>
            </a:p>
          </p:txBody>
        </p:sp>
      </p:grpSp>
      <p:pic>
        <p:nvPicPr>
          <p:cNvPr id="3" name="Picture 2">
            <a:extLst>
              <a:ext uri="{FF2B5EF4-FFF2-40B4-BE49-F238E27FC236}">
                <a16:creationId xmlns:a16="http://schemas.microsoft.com/office/drawing/2014/main" id="{A2F4A41E-FABB-2400-949F-A56A47D1A1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4709" y="2650602"/>
            <a:ext cx="9377265" cy="4207398"/>
          </a:xfrm>
          <a:prstGeom prst="rect">
            <a:avLst/>
          </a:prstGeom>
        </p:spPr>
      </p:pic>
    </p:spTree>
    <p:extLst>
      <p:ext uri="{BB962C8B-B14F-4D97-AF65-F5344CB8AC3E}">
        <p14:creationId xmlns:p14="http://schemas.microsoft.com/office/powerpoint/2010/main" val="2461194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819"/>
            <a:ext cx="12192000" cy="6858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980"/>
            <a:ext cx="12192000" cy="1567543"/>
          </a:xfrm>
          <a:prstGeom prst="rect">
            <a:avLst/>
          </a:prstGeom>
        </p:spPr>
      </p:pic>
      <p:pic>
        <p:nvPicPr>
          <p:cNvPr id="3" name="图片 2">
            <a:extLst>
              <a:ext uri="{FF2B5EF4-FFF2-40B4-BE49-F238E27FC236}">
                <a16:creationId xmlns:a16="http://schemas.microsoft.com/office/drawing/2014/main" id="{D774BFEC-B61B-4550-A43F-4CBE92488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853" y="3200710"/>
            <a:ext cx="3986647" cy="3986647"/>
          </a:xfrm>
          <a:prstGeom prst="rect">
            <a:avLst/>
          </a:prstGeom>
        </p:spPr>
      </p:pic>
      <p:pic>
        <p:nvPicPr>
          <p:cNvPr id="2" name="Picture 1">
            <a:extLst>
              <a:ext uri="{FF2B5EF4-FFF2-40B4-BE49-F238E27FC236}">
                <a16:creationId xmlns:a16="http://schemas.microsoft.com/office/drawing/2014/main" id="{0F490138-1B2D-AE95-6150-F4ECFA0D1E42}"/>
              </a:ext>
            </a:extLst>
          </p:cNvPr>
          <p:cNvPicPr>
            <a:picLocks noChangeAspect="1"/>
          </p:cNvPicPr>
          <p:nvPr/>
        </p:nvPicPr>
        <p:blipFill>
          <a:blip r:embed="rId6"/>
          <a:stretch>
            <a:fillRect/>
          </a:stretch>
        </p:blipFill>
        <p:spPr>
          <a:xfrm>
            <a:off x="1284276" y="1264905"/>
            <a:ext cx="9772735" cy="3548180"/>
          </a:xfrm>
          <a:prstGeom prst="rect">
            <a:avLst/>
          </a:prstGeom>
        </p:spPr>
      </p:pic>
    </p:spTree>
    <p:extLst>
      <p:ext uri="{BB962C8B-B14F-4D97-AF65-F5344CB8AC3E}">
        <p14:creationId xmlns:p14="http://schemas.microsoft.com/office/powerpoint/2010/main" val="375291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59"/>
            <a:ext cx="12192000" cy="1567543"/>
          </a:xfrm>
          <a:prstGeom prst="rect">
            <a:avLst/>
          </a:prstGeom>
        </p:spPr>
      </p:pic>
      <p:pic>
        <p:nvPicPr>
          <p:cNvPr id="14" name="图片 2">
            <a:extLst>
              <a:ext uri="{FF2B5EF4-FFF2-40B4-BE49-F238E27FC236}">
                <a16:creationId xmlns:a16="http://schemas.microsoft.com/office/drawing/2014/main" id="{ACC0AA54-93C4-6F5F-DEFA-910D7971A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029" y="2990534"/>
            <a:ext cx="4162424" cy="4162424"/>
          </a:xfrm>
          <a:prstGeom prst="rect">
            <a:avLst/>
          </a:prstGeom>
        </p:spPr>
      </p:pic>
      <p:pic>
        <p:nvPicPr>
          <p:cNvPr id="3" name="Picture 2">
            <a:extLst>
              <a:ext uri="{FF2B5EF4-FFF2-40B4-BE49-F238E27FC236}">
                <a16:creationId xmlns:a16="http://schemas.microsoft.com/office/drawing/2014/main" id="{D4965CB9-B6BD-4568-8214-D8595A991ED4}"/>
              </a:ext>
            </a:extLst>
          </p:cNvPr>
          <p:cNvPicPr>
            <a:picLocks noChangeAspect="1"/>
          </p:cNvPicPr>
          <p:nvPr/>
        </p:nvPicPr>
        <p:blipFill>
          <a:blip r:embed="rId5"/>
          <a:stretch>
            <a:fillRect/>
          </a:stretch>
        </p:blipFill>
        <p:spPr>
          <a:xfrm>
            <a:off x="1656322" y="1268533"/>
            <a:ext cx="8984598" cy="2151443"/>
          </a:xfrm>
          <a:prstGeom prst="rect">
            <a:avLst/>
          </a:prstGeom>
        </p:spPr>
      </p:pic>
    </p:spTree>
    <p:extLst>
      <p:ext uri="{BB962C8B-B14F-4D97-AF65-F5344CB8AC3E}">
        <p14:creationId xmlns:p14="http://schemas.microsoft.com/office/powerpoint/2010/main" val="3492083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59"/>
            <a:ext cx="12192000" cy="1567543"/>
          </a:xfrm>
          <a:prstGeom prst="rect">
            <a:avLst/>
          </a:prstGeom>
        </p:spPr>
      </p:pic>
      <p:pic>
        <p:nvPicPr>
          <p:cNvPr id="14" name="图片 2">
            <a:extLst>
              <a:ext uri="{FF2B5EF4-FFF2-40B4-BE49-F238E27FC236}">
                <a16:creationId xmlns:a16="http://schemas.microsoft.com/office/drawing/2014/main" id="{ACC0AA54-93C4-6F5F-DEFA-910D7971A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690" y="3524691"/>
            <a:ext cx="3333309" cy="3333309"/>
          </a:xfrm>
          <a:prstGeom prst="rect">
            <a:avLst/>
          </a:prstGeom>
        </p:spPr>
      </p:pic>
      <p:pic>
        <p:nvPicPr>
          <p:cNvPr id="5" name="Picture 4">
            <a:extLst>
              <a:ext uri="{FF2B5EF4-FFF2-40B4-BE49-F238E27FC236}">
                <a16:creationId xmlns:a16="http://schemas.microsoft.com/office/drawing/2014/main" id="{8FF477A8-82A1-3BEC-B293-1D0FF317C5FB}"/>
              </a:ext>
            </a:extLst>
          </p:cNvPr>
          <p:cNvPicPr>
            <a:picLocks noChangeAspect="1"/>
          </p:cNvPicPr>
          <p:nvPr/>
        </p:nvPicPr>
        <p:blipFill>
          <a:blip r:embed="rId5"/>
          <a:stretch>
            <a:fillRect/>
          </a:stretch>
        </p:blipFill>
        <p:spPr>
          <a:xfrm>
            <a:off x="1997579" y="1622533"/>
            <a:ext cx="8882642" cy="3365284"/>
          </a:xfrm>
          <a:prstGeom prst="rect">
            <a:avLst/>
          </a:prstGeom>
        </p:spPr>
      </p:pic>
    </p:spTree>
    <p:extLst>
      <p:ext uri="{BB962C8B-B14F-4D97-AF65-F5344CB8AC3E}">
        <p14:creationId xmlns:p14="http://schemas.microsoft.com/office/powerpoint/2010/main" val="3272944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Tìm từ chỉ đặc điểm theo yêu cầu dưới đây</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1" name="TextBox 15">
            <a:extLst>
              <a:ext uri="{FF2B5EF4-FFF2-40B4-BE49-F238E27FC236}">
                <a16:creationId xmlns:a16="http://schemas.microsoft.com/office/drawing/2014/main" id="{83028FB2-AF6E-40C0-A21F-6F56F51AA8F8}"/>
              </a:ext>
            </a:extLst>
          </p:cNvPr>
          <p:cNvSpPr txBox="1"/>
          <p:nvPr/>
        </p:nvSpPr>
        <p:spPr>
          <a:xfrm>
            <a:off x="11887200" y="6507384"/>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4</a:t>
            </a:r>
          </a:p>
        </p:txBody>
      </p:sp>
      <p:sp>
        <p:nvSpPr>
          <p:cNvPr id="22" name="TextBox 15">
            <a:extLst>
              <a:ext uri="{FF2B5EF4-FFF2-40B4-BE49-F238E27FC236}">
                <a16:creationId xmlns:a16="http://schemas.microsoft.com/office/drawing/2014/main" id="{D3CF00B9-B038-4EF2-940B-71A4E9EFDB50}"/>
              </a:ext>
            </a:extLst>
          </p:cNvPr>
          <p:cNvSpPr txBox="1"/>
          <p:nvPr/>
        </p:nvSpPr>
        <p:spPr>
          <a:xfrm>
            <a:off x="-910590" y="4485623"/>
            <a:ext cx="6096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Calibri" panose="020F0502020204030204"/>
                <a:ea typeface="+mn-ea"/>
                <a:cs typeface="+mn-cs"/>
              </a:rPr>
              <a:t>8</a:t>
            </a:r>
          </a:p>
        </p:txBody>
      </p:sp>
      <p:sp>
        <p:nvSpPr>
          <p:cNvPr id="4" name="Rectangle: Rounded Corners 3">
            <a:extLst>
              <a:ext uri="{FF2B5EF4-FFF2-40B4-BE49-F238E27FC236}">
                <a16:creationId xmlns:a16="http://schemas.microsoft.com/office/drawing/2014/main" id="{032D0B2C-98E7-9281-32E8-4B90A11AD052}"/>
              </a:ext>
            </a:extLst>
          </p:cNvPr>
          <p:cNvSpPr/>
          <p:nvPr/>
        </p:nvSpPr>
        <p:spPr>
          <a:xfrm>
            <a:off x="838200" y="1428750"/>
            <a:ext cx="2057400" cy="1066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Vị</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quả</a:t>
            </a:r>
            <a:r>
              <a:rPr lang="en-US" sz="3600" dirty="0">
                <a:solidFill>
                  <a:srgbClr val="002060"/>
                </a:solidFill>
              </a:rPr>
              <a:t> </a:t>
            </a:r>
            <a:r>
              <a:rPr lang="en-US" sz="3600" dirty="0" err="1">
                <a:solidFill>
                  <a:srgbClr val="002060"/>
                </a:solidFill>
              </a:rPr>
              <a:t>táo</a:t>
            </a:r>
            <a:endParaRPr lang="en-US" sz="3600" dirty="0">
              <a:solidFill>
                <a:srgbClr val="002060"/>
              </a:solidFill>
            </a:endParaRPr>
          </a:p>
        </p:txBody>
      </p:sp>
      <p:sp>
        <p:nvSpPr>
          <p:cNvPr id="5" name="Rectangle: Rounded Corners 4">
            <a:extLst>
              <a:ext uri="{FF2B5EF4-FFF2-40B4-BE49-F238E27FC236}">
                <a16:creationId xmlns:a16="http://schemas.microsoft.com/office/drawing/2014/main" id="{65BB65B1-B993-EC3C-AAD1-36563BAEE624}"/>
              </a:ext>
            </a:extLst>
          </p:cNvPr>
          <p:cNvSpPr/>
          <p:nvPr/>
        </p:nvSpPr>
        <p:spPr>
          <a:xfrm>
            <a:off x="3695699" y="1390650"/>
            <a:ext cx="2943225" cy="1066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Mùi</a:t>
            </a:r>
            <a:r>
              <a:rPr lang="en-US" sz="3600" b="1" dirty="0">
                <a:solidFill>
                  <a:srgbClr val="002060"/>
                </a:solidFill>
              </a:rPr>
              <a:t> </a:t>
            </a:r>
            <a:r>
              <a:rPr lang="en-US" sz="3600" b="1" dirty="0" err="1">
                <a:solidFill>
                  <a:srgbClr val="002060"/>
                </a:solidFill>
              </a:rPr>
              <a:t>hương</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hoa</a:t>
            </a:r>
            <a:r>
              <a:rPr lang="en-US" sz="3600" dirty="0">
                <a:solidFill>
                  <a:srgbClr val="002060"/>
                </a:solidFill>
              </a:rPr>
              <a:t> </a:t>
            </a:r>
            <a:r>
              <a:rPr lang="en-US" sz="3600" dirty="0" err="1">
                <a:solidFill>
                  <a:srgbClr val="002060"/>
                </a:solidFill>
              </a:rPr>
              <a:t>hồng</a:t>
            </a:r>
            <a:endParaRPr lang="en-US" sz="3600" dirty="0">
              <a:solidFill>
                <a:srgbClr val="002060"/>
              </a:solidFill>
            </a:endParaRPr>
          </a:p>
        </p:txBody>
      </p:sp>
      <p:sp>
        <p:nvSpPr>
          <p:cNvPr id="6" name="Rectangle: Rounded Corners 5">
            <a:extLst>
              <a:ext uri="{FF2B5EF4-FFF2-40B4-BE49-F238E27FC236}">
                <a16:creationId xmlns:a16="http://schemas.microsoft.com/office/drawing/2014/main" id="{6231AC8A-17E4-0CEB-7B58-A408CAA3B947}"/>
              </a:ext>
            </a:extLst>
          </p:cNvPr>
          <p:cNvSpPr/>
          <p:nvPr/>
        </p:nvSpPr>
        <p:spPr>
          <a:xfrm>
            <a:off x="7334249" y="1352550"/>
            <a:ext cx="3314701" cy="1066800"/>
          </a:xfrm>
          <a:prstGeom prst="roundRect">
            <a:avLst/>
          </a:prstGeom>
          <a:solidFill>
            <a:srgbClr val="F6A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Kích</a:t>
            </a:r>
            <a:r>
              <a:rPr lang="en-US" sz="3600" b="1" dirty="0">
                <a:solidFill>
                  <a:srgbClr val="002060"/>
                </a:solidFill>
              </a:rPr>
              <a:t> </a:t>
            </a:r>
            <a:r>
              <a:rPr lang="en-US" sz="3600" b="1" dirty="0" err="1">
                <a:solidFill>
                  <a:srgbClr val="002060"/>
                </a:solidFill>
              </a:rPr>
              <a:t>thước</a:t>
            </a:r>
            <a:r>
              <a:rPr lang="en-US" sz="3600" b="1"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một</a:t>
            </a:r>
            <a:r>
              <a:rPr lang="en-US" sz="3600" dirty="0">
                <a:solidFill>
                  <a:srgbClr val="002060"/>
                </a:solidFill>
              </a:rPr>
              <a:t> </a:t>
            </a:r>
            <a:r>
              <a:rPr lang="en-US" sz="3600" dirty="0" err="1">
                <a:solidFill>
                  <a:srgbClr val="002060"/>
                </a:solidFill>
              </a:rPr>
              <a:t>chú</a:t>
            </a:r>
            <a:r>
              <a:rPr lang="en-US" sz="3600" dirty="0">
                <a:solidFill>
                  <a:srgbClr val="002060"/>
                </a:solidFill>
              </a:rPr>
              <a:t> </a:t>
            </a:r>
            <a:r>
              <a:rPr lang="en-US" sz="3600" dirty="0" err="1">
                <a:solidFill>
                  <a:srgbClr val="002060"/>
                </a:solidFill>
              </a:rPr>
              <a:t>voi</a:t>
            </a:r>
            <a:endParaRPr lang="en-US" sz="3600" dirty="0">
              <a:solidFill>
                <a:srgbClr val="002060"/>
              </a:solidFill>
            </a:endParaRPr>
          </a:p>
        </p:txBody>
      </p:sp>
      <p:sp>
        <p:nvSpPr>
          <p:cNvPr id="7" name="Rectangle: Rounded Corners 6">
            <a:extLst>
              <a:ext uri="{FF2B5EF4-FFF2-40B4-BE49-F238E27FC236}">
                <a16:creationId xmlns:a16="http://schemas.microsoft.com/office/drawing/2014/main" id="{7428AB03-2EBD-D1DC-2069-2EA620CDBC21}"/>
              </a:ext>
            </a:extLst>
          </p:cNvPr>
          <p:cNvSpPr/>
          <p:nvPr/>
        </p:nvSpPr>
        <p:spPr>
          <a:xfrm>
            <a:off x="800100" y="3067050"/>
            <a:ext cx="2057400" cy="1066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Màu</a:t>
            </a:r>
            <a:r>
              <a:rPr lang="en-US" sz="3600" b="1"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mặt</a:t>
            </a:r>
            <a:r>
              <a:rPr lang="en-US" sz="3600" dirty="0">
                <a:solidFill>
                  <a:srgbClr val="002060"/>
                </a:solidFill>
              </a:rPr>
              <a:t> </a:t>
            </a:r>
            <a:r>
              <a:rPr lang="en-US" sz="3600" dirty="0" err="1">
                <a:solidFill>
                  <a:srgbClr val="002060"/>
                </a:solidFill>
              </a:rPr>
              <a:t>trời</a:t>
            </a:r>
            <a:endParaRPr lang="en-US" sz="3600" dirty="0">
              <a:solidFill>
                <a:srgbClr val="002060"/>
              </a:solidFill>
            </a:endParaRPr>
          </a:p>
        </p:txBody>
      </p:sp>
      <p:sp>
        <p:nvSpPr>
          <p:cNvPr id="9" name="Rectangle: Rounded Corners 8">
            <a:extLst>
              <a:ext uri="{FF2B5EF4-FFF2-40B4-BE49-F238E27FC236}">
                <a16:creationId xmlns:a16="http://schemas.microsoft.com/office/drawing/2014/main" id="{BE2E2BD8-B0AF-119D-171A-2C23792BD86D}"/>
              </a:ext>
            </a:extLst>
          </p:cNvPr>
          <p:cNvSpPr/>
          <p:nvPr/>
        </p:nvSpPr>
        <p:spPr>
          <a:xfrm>
            <a:off x="3781425" y="3114675"/>
            <a:ext cx="2933700"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Hình</a:t>
            </a:r>
            <a:r>
              <a:rPr lang="en-US" sz="3600" b="1" dirty="0">
                <a:solidFill>
                  <a:srgbClr val="002060"/>
                </a:solidFill>
              </a:rPr>
              <a:t> </a:t>
            </a:r>
            <a:r>
              <a:rPr lang="en-US" sz="3600" b="1" dirty="0" err="1">
                <a:solidFill>
                  <a:srgbClr val="002060"/>
                </a:solidFill>
              </a:rPr>
              <a:t>dáng</a:t>
            </a:r>
            <a:r>
              <a:rPr lang="en-US" sz="3600" b="1"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cầu</a:t>
            </a:r>
            <a:r>
              <a:rPr lang="en-US" sz="3600" dirty="0">
                <a:solidFill>
                  <a:srgbClr val="002060"/>
                </a:solidFill>
              </a:rPr>
              <a:t> </a:t>
            </a:r>
            <a:r>
              <a:rPr lang="en-US" sz="3600" dirty="0" err="1">
                <a:solidFill>
                  <a:srgbClr val="002060"/>
                </a:solidFill>
              </a:rPr>
              <a:t>vồng</a:t>
            </a:r>
            <a:endParaRPr lang="en-US" sz="3600" dirty="0">
              <a:solidFill>
                <a:srgbClr val="002060"/>
              </a:solidFill>
            </a:endParaRPr>
          </a:p>
        </p:txBody>
      </p:sp>
      <p:sp>
        <p:nvSpPr>
          <p:cNvPr id="18" name="Rectangle: Rounded Corners 17">
            <a:extLst>
              <a:ext uri="{FF2B5EF4-FFF2-40B4-BE49-F238E27FC236}">
                <a16:creationId xmlns:a16="http://schemas.microsoft.com/office/drawing/2014/main" id="{FAD50D8D-A431-C0DB-7CE8-4B14BE1048E2}"/>
              </a:ext>
            </a:extLst>
          </p:cNvPr>
          <p:cNvSpPr/>
          <p:nvPr/>
        </p:nvSpPr>
        <p:spPr>
          <a:xfrm>
            <a:off x="7429499" y="3114675"/>
            <a:ext cx="3305175" cy="10668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Âm</a:t>
            </a:r>
            <a:r>
              <a:rPr lang="en-US" sz="3600" b="1" dirty="0">
                <a:solidFill>
                  <a:srgbClr val="002060"/>
                </a:solidFill>
              </a:rPr>
              <a:t> </a:t>
            </a:r>
            <a:r>
              <a:rPr lang="en-US" sz="3600" b="1" dirty="0" err="1">
                <a:solidFill>
                  <a:srgbClr val="002060"/>
                </a:solidFill>
              </a:rPr>
              <a:t>thanh</a:t>
            </a:r>
            <a:r>
              <a:rPr lang="en-US" sz="3600" b="1"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giờ</a:t>
            </a:r>
            <a:r>
              <a:rPr lang="en-US" sz="3600" dirty="0">
                <a:solidFill>
                  <a:srgbClr val="002060"/>
                </a:solidFill>
              </a:rPr>
              <a:t> </a:t>
            </a:r>
            <a:r>
              <a:rPr lang="en-US" sz="3600" dirty="0" err="1">
                <a:solidFill>
                  <a:srgbClr val="002060"/>
                </a:solidFill>
              </a:rPr>
              <a:t>ra</a:t>
            </a:r>
            <a:r>
              <a:rPr lang="en-US" sz="3600" dirty="0">
                <a:solidFill>
                  <a:srgbClr val="002060"/>
                </a:solidFill>
              </a:rPr>
              <a:t> </a:t>
            </a:r>
            <a:r>
              <a:rPr lang="en-US" sz="3600" dirty="0" err="1">
                <a:solidFill>
                  <a:srgbClr val="002060"/>
                </a:solidFill>
              </a:rPr>
              <a:t>chơi</a:t>
            </a:r>
            <a:endParaRPr lang="en-US" sz="3600" dirty="0">
              <a:solidFill>
                <a:srgbClr val="002060"/>
              </a:solidFill>
            </a:endParaRPr>
          </a:p>
        </p:txBody>
      </p:sp>
      <p:grpSp>
        <p:nvGrpSpPr>
          <p:cNvPr id="23" name="Group 22">
            <a:extLst>
              <a:ext uri="{FF2B5EF4-FFF2-40B4-BE49-F238E27FC236}">
                <a16:creationId xmlns:a16="http://schemas.microsoft.com/office/drawing/2014/main" id="{126ABBC5-143D-B8F1-B8D2-4FCC684E59CE}"/>
              </a:ext>
            </a:extLst>
          </p:cNvPr>
          <p:cNvGrpSpPr/>
          <p:nvPr/>
        </p:nvGrpSpPr>
        <p:grpSpPr>
          <a:xfrm>
            <a:off x="2914899" y="4010025"/>
            <a:ext cx="5619501" cy="2590800"/>
            <a:chOff x="5875675" y="3566239"/>
            <a:chExt cx="6238626" cy="2834561"/>
          </a:xfrm>
        </p:grpSpPr>
        <p:pic>
          <p:nvPicPr>
            <p:cNvPr id="24" name="Picture 318">
              <a:extLst>
                <a:ext uri="{FF2B5EF4-FFF2-40B4-BE49-F238E27FC236}">
                  <a16:creationId xmlns:a16="http://schemas.microsoft.com/office/drawing/2014/main" id="{32CC0910-B874-9A60-A994-85524484B8CB}"/>
                </a:ext>
              </a:extLst>
            </p:cNvPr>
            <p:cNvPicPr>
              <a:picLocks noChangeAspect="1"/>
            </p:cNvPicPr>
            <p:nvPr/>
          </p:nvPicPr>
          <p:blipFill>
            <a:blip r:embed="rId3"/>
            <a:stretch>
              <a:fillRect/>
            </a:stretch>
          </p:blipFill>
          <p:spPr>
            <a:xfrm>
              <a:off x="5875675" y="3566239"/>
              <a:ext cx="6238626" cy="2834561"/>
            </a:xfrm>
            <a:prstGeom prst="rect">
              <a:avLst/>
            </a:prstGeom>
          </p:spPr>
        </p:pic>
        <p:sp>
          <p:nvSpPr>
            <p:cNvPr id="25" name="TextBox 24">
              <a:extLst>
                <a:ext uri="{FF2B5EF4-FFF2-40B4-BE49-F238E27FC236}">
                  <a16:creationId xmlns:a16="http://schemas.microsoft.com/office/drawing/2014/main" id="{D2BBC7D9-D4DE-BA0D-8BAC-B826508E0108}"/>
                </a:ext>
              </a:extLst>
            </p:cNvPr>
            <p:cNvSpPr txBox="1"/>
            <p:nvPr/>
          </p:nvSpPr>
          <p:spPr>
            <a:xfrm>
              <a:off x="7562850" y="5829300"/>
              <a:ext cx="263842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46936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5"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8DC56DB-436D-1E91-1D35-D78711404F8A}"/>
              </a:ext>
            </a:extLst>
          </p:cNvPr>
          <p:cNvSpPr/>
          <p:nvPr/>
        </p:nvSpPr>
        <p:spPr>
          <a:xfrm>
            <a:off x="809625" y="866775"/>
            <a:ext cx="2057400" cy="1066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Vị</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quả</a:t>
            </a:r>
            <a:r>
              <a:rPr lang="en-US" sz="3600" dirty="0">
                <a:solidFill>
                  <a:srgbClr val="002060"/>
                </a:solidFill>
              </a:rPr>
              <a:t> </a:t>
            </a:r>
            <a:r>
              <a:rPr lang="en-US" sz="3600" dirty="0" err="1">
                <a:solidFill>
                  <a:srgbClr val="002060"/>
                </a:solidFill>
              </a:rPr>
              <a:t>táo</a:t>
            </a:r>
            <a:endParaRPr lang="en-US" sz="3600" dirty="0">
              <a:solidFill>
                <a:srgbClr val="002060"/>
              </a:solidFill>
            </a:endParaRPr>
          </a:p>
        </p:txBody>
      </p:sp>
      <p:sp>
        <p:nvSpPr>
          <p:cNvPr id="3" name="TextBox 2">
            <a:extLst>
              <a:ext uri="{FF2B5EF4-FFF2-40B4-BE49-F238E27FC236}">
                <a16:creationId xmlns:a16="http://schemas.microsoft.com/office/drawing/2014/main" id="{355F358A-B05D-92C9-39E2-E0812B24CEB6}"/>
              </a:ext>
            </a:extLst>
          </p:cNvPr>
          <p:cNvSpPr txBox="1"/>
          <p:nvPr/>
        </p:nvSpPr>
        <p:spPr>
          <a:xfrm>
            <a:off x="3152775" y="1133475"/>
            <a:ext cx="7353300" cy="584775"/>
          </a:xfrm>
          <a:prstGeom prst="rect">
            <a:avLst/>
          </a:prstGeom>
          <a:noFill/>
        </p:spPr>
        <p:txBody>
          <a:bodyPr wrap="square" rtlCol="0">
            <a:spAutoFit/>
          </a:bodyPr>
          <a:lstStyle/>
          <a:p>
            <a:r>
              <a:rPr lang="en-US" sz="3200" b="1" dirty="0" err="1">
                <a:solidFill>
                  <a:srgbClr val="FF0000"/>
                </a:solidFill>
              </a:rPr>
              <a:t>Ngọt</a:t>
            </a:r>
            <a:r>
              <a:rPr lang="en-US" sz="3200" b="1" dirty="0">
                <a:solidFill>
                  <a:srgbClr val="FF0000"/>
                </a:solidFill>
              </a:rPr>
              <a:t>, </a:t>
            </a:r>
            <a:r>
              <a:rPr lang="en-US" sz="3200" b="1" dirty="0" err="1">
                <a:solidFill>
                  <a:srgbClr val="FF0000"/>
                </a:solidFill>
              </a:rPr>
              <a:t>ngọt</a:t>
            </a:r>
            <a:r>
              <a:rPr lang="en-US" sz="3200" b="1" dirty="0">
                <a:solidFill>
                  <a:srgbClr val="FF0000"/>
                </a:solidFill>
              </a:rPr>
              <a:t> </a:t>
            </a:r>
            <a:r>
              <a:rPr lang="en-US" sz="3200" b="1" dirty="0" err="1">
                <a:solidFill>
                  <a:srgbClr val="FF0000"/>
                </a:solidFill>
              </a:rPr>
              <a:t>ngào</a:t>
            </a:r>
            <a:r>
              <a:rPr lang="en-US" sz="3200" b="1" dirty="0">
                <a:solidFill>
                  <a:srgbClr val="FF0000"/>
                </a:solidFill>
              </a:rPr>
              <a:t>, </a:t>
            </a:r>
            <a:r>
              <a:rPr lang="en-US" sz="3200" b="1" dirty="0" err="1">
                <a:solidFill>
                  <a:srgbClr val="FF0000"/>
                </a:solidFill>
              </a:rPr>
              <a:t>ngọt</a:t>
            </a:r>
            <a:r>
              <a:rPr lang="en-US" sz="3200" b="1" dirty="0">
                <a:solidFill>
                  <a:srgbClr val="FF0000"/>
                </a:solidFill>
              </a:rPr>
              <a:t> </a:t>
            </a:r>
            <a:r>
              <a:rPr lang="en-US" sz="3200" b="1" dirty="0" err="1">
                <a:solidFill>
                  <a:srgbClr val="FF0000"/>
                </a:solidFill>
              </a:rPr>
              <a:t>lịm</a:t>
            </a:r>
            <a:r>
              <a:rPr lang="en-US" sz="3200" b="1" dirty="0">
                <a:solidFill>
                  <a:srgbClr val="FF0000"/>
                </a:solidFill>
              </a:rPr>
              <a:t>, </a:t>
            </a:r>
            <a:r>
              <a:rPr lang="en-US" sz="3200" b="1" dirty="0" err="1">
                <a:solidFill>
                  <a:srgbClr val="FF0000"/>
                </a:solidFill>
              </a:rPr>
              <a:t>chua</a:t>
            </a:r>
            <a:r>
              <a:rPr lang="en-US" sz="3200" b="1" dirty="0">
                <a:solidFill>
                  <a:srgbClr val="FF0000"/>
                </a:solidFill>
              </a:rPr>
              <a:t>, </a:t>
            </a:r>
            <a:r>
              <a:rPr lang="en-US" sz="3200" b="1" dirty="0" err="1">
                <a:solidFill>
                  <a:srgbClr val="FF0000"/>
                </a:solidFill>
              </a:rPr>
              <a:t>chát</a:t>
            </a:r>
            <a:r>
              <a:rPr lang="en-US" sz="3200" b="1" dirty="0">
                <a:solidFill>
                  <a:srgbClr val="FF0000"/>
                </a:solidFill>
              </a:rPr>
              <a:t>….</a:t>
            </a:r>
          </a:p>
        </p:txBody>
      </p:sp>
      <p:sp>
        <p:nvSpPr>
          <p:cNvPr id="8" name="Rectangle: Rounded Corners 7">
            <a:extLst>
              <a:ext uri="{FF2B5EF4-FFF2-40B4-BE49-F238E27FC236}">
                <a16:creationId xmlns:a16="http://schemas.microsoft.com/office/drawing/2014/main" id="{D3151311-9C40-F693-1086-2D099F15FD30}"/>
              </a:ext>
            </a:extLst>
          </p:cNvPr>
          <p:cNvSpPr/>
          <p:nvPr/>
        </p:nvSpPr>
        <p:spPr>
          <a:xfrm>
            <a:off x="609599" y="2457450"/>
            <a:ext cx="2943225" cy="1066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Mùi</a:t>
            </a:r>
            <a:r>
              <a:rPr lang="en-US" sz="3600" b="1" dirty="0">
                <a:solidFill>
                  <a:srgbClr val="002060"/>
                </a:solidFill>
              </a:rPr>
              <a:t> </a:t>
            </a:r>
            <a:r>
              <a:rPr lang="en-US" sz="3600" b="1" dirty="0" err="1">
                <a:solidFill>
                  <a:srgbClr val="002060"/>
                </a:solidFill>
              </a:rPr>
              <a:t>hương</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hoa</a:t>
            </a:r>
            <a:r>
              <a:rPr lang="en-US" sz="3600" dirty="0">
                <a:solidFill>
                  <a:srgbClr val="002060"/>
                </a:solidFill>
              </a:rPr>
              <a:t> </a:t>
            </a:r>
            <a:r>
              <a:rPr lang="en-US" sz="3600" dirty="0" err="1">
                <a:solidFill>
                  <a:srgbClr val="002060"/>
                </a:solidFill>
              </a:rPr>
              <a:t>hồng</a:t>
            </a:r>
            <a:endParaRPr lang="en-US" sz="3600" dirty="0">
              <a:solidFill>
                <a:srgbClr val="002060"/>
              </a:solidFill>
            </a:endParaRPr>
          </a:p>
        </p:txBody>
      </p:sp>
      <p:sp>
        <p:nvSpPr>
          <p:cNvPr id="10" name="TextBox 9">
            <a:extLst>
              <a:ext uri="{FF2B5EF4-FFF2-40B4-BE49-F238E27FC236}">
                <a16:creationId xmlns:a16="http://schemas.microsoft.com/office/drawing/2014/main" id="{4D34715F-3CD9-11C7-D8B1-F99E91065D89}"/>
              </a:ext>
            </a:extLst>
          </p:cNvPr>
          <p:cNvSpPr txBox="1"/>
          <p:nvPr/>
        </p:nvSpPr>
        <p:spPr>
          <a:xfrm>
            <a:off x="3714750" y="2752725"/>
            <a:ext cx="7829550" cy="584775"/>
          </a:xfrm>
          <a:prstGeom prst="rect">
            <a:avLst/>
          </a:prstGeom>
          <a:noFill/>
        </p:spPr>
        <p:txBody>
          <a:bodyPr wrap="square" rtlCol="0">
            <a:spAutoFit/>
          </a:bodyPr>
          <a:lstStyle/>
          <a:p>
            <a:r>
              <a:rPr lang="en-US" sz="3200" b="1" dirty="0" err="1">
                <a:solidFill>
                  <a:srgbClr val="FF0000"/>
                </a:solidFill>
              </a:rPr>
              <a:t>Thơm</a:t>
            </a:r>
            <a:r>
              <a:rPr lang="en-US" sz="3200" b="1" dirty="0">
                <a:solidFill>
                  <a:srgbClr val="FF0000"/>
                </a:solidFill>
              </a:rPr>
              <a:t>, </a:t>
            </a:r>
            <a:r>
              <a:rPr lang="en-US" sz="3200" b="1" dirty="0" err="1">
                <a:solidFill>
                  <a:srgbClr val="FF0000"/>
                </a:solidFill>
              </a:rPr>
              <a:t>thơm</a:t>
            </a:r>
            <a:r>
              <a:rPr lang="en-US" sz="3200" b="1" dirty="0">
                <a:solidFill>
                  <a:srgbClr val="FF0000"/>
                </a:solidFill>
              </a:rPr>
              <a:t> </a:t>
            </a:r>
            <a:r>
              <a:rPr lang="en-US" sz="3200" b="1" dirty="0" err="1">
                <a:solidFill>
                  <a:srgbClr val="FF0000"/>
                </a:solidFill>
              </a:rPr>
              <a:t>lừng</a:t>
            </a:r>
            <a:r>
              <a:rPr lang="en-US" sz="3200" b="1" dirty="0">
                <a:solidFill>
                  <a:srgbClr val="FF0000"/>
                </a:solidFill>
              </a:rPr>
              <a:t>, </a:t>
            </a:r>
            <a:r>
              <a:rPr lang="en-US" sz="3200" b="1" dirty="0" err="1">
                <a:solidFill>
                  <a:srgbClr val="FF0000"/>
                </a:solidFill>
              </a:rPr>
              <a:t>thơm</a:t>
            </a:r>
            <a:r>
              <a:rPr lang="en-US" sz="3200" b="1" dirty="0">
                <a:solidFill>
                  <a:srgbClr val="FF0000"/>
                </a:solidFill>
              </a:rPr>
              <a:t> </a:t>
            </a:r>
            <a:r>
              <a:rPr lang="en-US" sz="3200" b="1" dirty="0" err="1">
                <a:solidFill>
                  <a:srgbClr val="FF0000"/>
                </a:solidFill>
              </a:rPr>
              <a:t>ngát</a:t>
            </a:r>
            <a:r>
              <a:rPr lang="en-US" sz="3200" b="1" dirty="0">
                <a:solidFill>
                  <a:srgbClr val="FF0000"/>
                </a:solidFill>
              </a:rPr>
              <a:t>, </a:t>
            </a:r>
            <a:r>
              <a:rPr lang="en-US" sz="3200" b="1" dirty="0" err="1">
                <a:solidFill>
                  <a:srgbClr val="FF0000"/>
                </a:solidFill>
              </a:rPr>
              <a:t>thơm</a:t>
            </a:r>
            <a:r>
              <a:rPr lang="en-US" sz="3200" b="1" dirty="0">
                <a:solidFill>
                  <a:srgbClr val="FF0000"/>
                </a:solidFill>
              </a:rPr>
              <a:t> </a:t>
            </a:r>
            <a:r>
              <a:rPr lang="en-US" sz="3200" b="1" dirty="0" err="1">
                <a:solidFill>
                  <a:srgbClr val="FF0000"/>
                </a:solidFill>
              </a:rPr>
              <a:t>phức</a:t>
            </a:r>
            <a:r>
              <a:rPr lang="en-US" sz="3200" b="1" dirty="0">
                <a:solidFill>
                  <a:srgbClr val="FF0000"/>
                </a:solidFill>
              </a:rPr>
              <a:t>…</a:t>
            </a:r>
          </a:p>
        </p:txBody>
      </p:sp>
      <p:sp>
        <p:nvSpPr>
          <p:cNvPr id="11" name="Rectangle: Rounded Corners 10">
            <a:extLst>
              <a:ext uri="{FF2B5EF4-FFF2-40B4-BE49-F238E27FC236}">
                <a16:creationId xmlns:a16="http://schemas.microsoft.com/office/drawing/2014/main" id="{5E3CF2BB-6B42-633D-799B-F508FAA3DFD4}"/>
              </a:ext>
            </a:extLst>
          </p:cNvPr>
          <p:cNvSpPr/>
          <p:nvPr/>
        </p:nvSpPr>
        <p:spPr>
          <a:xfrm>
            <a:off x="609599" y="3990975"/>
            <a:ext cx="3314701" cy="1066800"/>
          </a:xfrm>
          <a:prstGeom prst="roundRect">
            <a:avLst/>
          </a:prstGeom>
          <a:solidFill>
            <a:srgbClr val="F6A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Kích</a:t>
            </a:r>
            <a:r>
              <a:rPr lang="en-US" sz="3600" b="1" dirty="0">
                <a:solidFill>
                  <a:srgbClr val="002060"/>
                </a:solidFill>
              </a:rPr>
              <a:t> </a:t>
            </a:r>
            <a:r>
              <a:rPr lang="en-US" sz="3600" b="1" dirty="0" err="1">
                <a:solidFill>
                  <a:srgbClr val="002060"/>
                </a:solidFill>
              </a:rPr>
              <a:t>thước</a:t>
            </a:r>
            <a:r>
              <a:rPr lang="en-US" sz="3600" b="1"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một</a:t>
            </a:r>
            <a:r>
              <a:rPr lang="en-US" sz="3600" dirty="0">
                <a:solidFill>
                  <a:srgbClr val="002060"/>
                </a:solidFill>
              </a:rPr>
              <a:t> </a:t>
            </a:r>
            <a:r>
              <a:rPr lang="en-US" sz="3600" dirty="0" err="1">
                <a:solidFill>
                  <a:srgbClr val="002060"/>
                </a:solidFill>
              </a:rPr>
              <a:t>chú</a:t>
            </a:r>
            <a:r>
              <a:rPr lang="en-US" sz="3600" dirty="0">
                <a:solidFill>
                  <a:srgbClr val="002060"/>
                </a:solidFill>
              </a:rPr>
              <a:t> </a:t>
            </a:r>
            <a:r>
              <a:rPr lang="en-US" sz="3600" dirty="0" err="1">
                <a:solidFill>
                  <a:srgbClr val="002060"/>
                </a:solidFill>
              </a:rPr>
              <a:t>voi</a:t>
            </a:r>
            <a:endParaRPr lang="en-US" sz="3600" dirty="0">
              <a:solidFill>
                <a:srgbClr val="002060"/>
              </a:solidFill>
            </a:endParaRPr>
          </a:p>
        </p:txBody>
      </p:sp>
      <p:sp>
        <p:nvSpPr>
          <p:cNvPr id="12" name="TextBox 11">
            <a:extLst>
              <a:ext uri="{FF2B5EF4-FFF2-40B4-BE49-F238E27FC236}">
                <a16:creationId xmlns:a16="http://schemas.microsoft.com/office/drawing/2014/main" id="{8984BCCF-312E-FA83-55B8-D3FBD2EA88B1}"/>
              </a:ext>
            </a:extLst>
          </p:cNvPr>
          <p:cNvSpPr txBox="1"/>
          <p:nvPr/>
        </p:nvSpPr>
        <p:spPr>
          <a:xfrm>
            <a:off x="4162425" y="4371975"/>
            <a:ext cx="7829550" cy="584775"/>
          </a:xfrm>
          <a:prstGeom prst="rect">
            <a:avLst/>
          </a:prstGeom>
          <a:noFill/>
        </p:spPr>
        <p:txBody>
          <a:bodyPr wrap="square" rtlCol="0">
            <a:spAutoFit/>
          </a:bodyPr>
          <a:lstStyle/>
          <a:p>
            <a:r>
              <a:rPr lang="en-US" sz="3200" b="1" dirty="0">
                <a:solidFill>
                  <a:srgbClr val="FF0000"/>
                </a:solidFill>
              </a:rPr>
              <a:t>To, </a:t>
            </a:r>
            <a:r>
              <a:rPr lang="en-US" sz="3200" b="1" dirty="0" err="1">
                <a:solidFill>
                  <a:srgbClr val="FF0000"/>
                </a:solidFill>
              </a:rPr>
              <a:t>cao</a:t>
            </a:r>
            <a:r>
              <a:rPr lang="en-US" sz="3200" b="1" dirty="0">
                <a:solidFill>
                  <a:srgbClr val="FF0000"/>
                </a:solidFill>
              </a:rPr>
              <a:t>, to </a:t>
            </a:r>
            <a:r>
              <a:rPr lang="en-US" sz="3200" b="1" dirty="0" err="1">
                <a:solidFill>
                  <a:srgbClr val="FF0000"/>
                </a:solidFill>
              </a:rPr>
              <a:t>lớn</a:t>
            </a:r>
            <a:r>
              <a:rPr lang="en-US" sz="3200" b="1" dirty="0">
                <a:solidFill>
                  <a:srgbClr val="FF0000"/>
                </a:solidFill>
              </a:rPr>
              <a:t>, to </a:t>
            </a:r>
            <a:r>
              <a:rPr lang="en-US" sz="3200" b="1" dirty="0" err="1">
                <a:solidFill>
                  <a:srgbClr val="FF0000"/>
                </a:solidFill>
              </a:rPr>
              <a:t>đùng</a:t>
            </a:r>
            <a:r>
              <a:rPr lang="en-US" sz="3200" b="1" dirty="0">
                <a:solidFill>
                  <a:srgbClr val="FF0000"/>
                </a:solidFill>
              </a:rPr>
              <a:t>….</a:t>
            </a:r>
          </a:p>
        </p:txBody>
      </p:sp>
    </p:spTree>
    <p:extLst>
      <p:ext uri="{BB962C8B-B14F-4D97-AF65-F5344CB8AC3E}">
        <p14:creationId xmlns:p14="http://schemas.microsoft.com/office/powerpoint/2010/main" val="1167155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inVertical)">
                                      <p:cBhvr>
                                        <p:cTn id="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516590-C005-E8A8-CCC3-DABCAE6B9404}"/>
              </a:ext>
            </a:extLst>
          </p:cNvPr>
          <p:cNvSpPr/>
          <p:nvPr/>
        </p:nvSpPr>
        <p:spPr>
          <a:xfrm>
            <a:off x="742950" y="914400"/>
            <a:ext cx="2057400" cy="1066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Màu</a:t>
            </a:r>
            <a:r>
              <a:rPr lang="en-US" sz="3600" b="1"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mặt</a:t>
            </a:r>
            <a:r>
              <a:rPr lang="en-US" sz="3600" dirty="0">
                <a:solidFill>
                  <a:srgbClr val="002060"/>
                </a:solidFill>
              </a:rPr>
              <a:t> </a:t>
            </a:r>
            <a:r>
              <a:rPr lang="en-US" sz="3600" dirty="0" err="1">
                <a:solidFill>
                  <a:srgbClr val="002060"/>
                </a:solidFill>
              </a:rPr>
              <a:t>trời</a:t>
            </a:r>
            <a:endParaRPr lang="en-US" sz="3600" dirty="0">
              <a:solidFill>
                <a:srgbClr val="002060"/>
              </a:solidFill>
            </a:endParaRPr>
          </a:p>
        </p:txBody>
      </p:sp>
      <p:sp>
        <p:nvSpPr>
          <p:cNvPr id="5" name="TextBox 4">
            <a:extLst>
              <a:ext uri="{FF2B5EF4-FFF2-40B4-BE49-F238E27FC236}">
                <a16:creationId xmlns:a16="http://schemas.microsoft.com/office/drawing/2014/main" id="{66DBDF8D-59B8-548C-C4E0-2E774B2F4D71}"/>
              </a:ext>
            </a:extLst>
          </p:cNvPr>
          <p:cNvSpPr txBox="1"/>
          <p:nvPr/>
        </p:nvSpPr>
        <p:spPr>
          <a:xfrm>
            <a:off x="3152775" y="1133475"/>
            <a:ext cx="7353300" cy="584775"/>
          </a:xfrm>
          <a:prstGeom prst="rect">
            <a:avLst/>
          </a:prstGeom>
          <a:noFill/>
        </p:spPr>
        <p:txBody>
          <a:bodyPr wrap="square" rtlCol="0">
            <a:spAutoFit/>
          </a:bodyPr>
          <a:lstStyle/>
          <a:p>
            <a:r>
              <a:rPr lang="en-US" sz="3200" b="1" dirty="0" err="1">
                <a:solidFill>
                  <a:srgbClr val="FF0000"/>
                </a:solidFill>
              </a:rPr>
              <a:t>Vàng</a:t>
            </a:r>
            <a:r>
              <a:rPr lang="en-US" sz="3200" b="1" dirty="0">
                <a:solidFill>
                  <a:srgbClr val="FF0000"/>
                </a:solidFill>
              </a:rPr>
              <a:t>, cam, </a:t>
            </a:r>
            <a:r>
              <a:rPr lang="en-US" sz="3200" b="1" dirty="0" err="1">
                <a:solidFill>
                  <a:srgbClr val="FF0000"/>
                </a:solidFill>
              </a:rPr>
              <a:t>đỏ</a:t>
            </a:r>
            <a:r>
              <a:rPr lang="en-US" sz="3200" b="1" dirty="0">
                <a:solidFill>
                  <a:srgbClr val="FF0000"/>
                </a:solidFill>
              </a:rPr>
              <a:t>, </a:t>
            </a:r>
            <a:r>
              <a:rPr lang="en-US" sz="3200" b="1" dirty="0" err="1">
                <a:solidFill>
                  <a:srgbClr val="FF0000"/>
                </a:solidFill>
              </a:rPr>
              <a:t>hồng</a:t>
            </a:r>
            <a:r>
              <a:rPr lang="en-US" sz="3200" b="1" dirty="0">
                <a:solidFill>
                  <a:srgbClr val="FF0000"/>
                </a:solidFill>
              </a:rPr>
              <a:t>….</a:t>
            </a:r>
          </a:p>
        </p:txBody>
      </p:sp>
      <p:sp>
        <p:nvSpPr>
          <p:cNvPr id="6" name="Rectangle: Rounded Corners 5">
            <a:extLst>
              <a:ext uri="{FF2B5EF4-FFF2-40B4-BE49-F238E27FC236}">
                <a16:creationId xmlns:a16="http://schemas.microsoft.com/office/drawing/2014/main" id="{AADF5B98-04B2-EAEB-1762-BEC0559CF1C3}"/>
              </a:ext>
            </a:extLst>
          </p:cNvPr>
          <p:cNvSpPr/>
          <p:nvPr/>
        </p:nvSpPr>
        <p:spPr>
          <a:xfrm>
            <a:off x="666750" y="2647950"/>
            <a:ext cx="2933700"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Hình</a:t>
            </a:r>
            <a:r>
              <a:rPr lang="en-US" sz="3600" b="1" dirty="0">
                <a:solidFill>
                  <a:srgbClr val="002060"/>
                </a:solidFill>
              </a:rPr>
              <a:t> </a:t>
            </a:r>
            <a:r>
              <a:rPr lang="en-US" sz="3600" b="1" dirty="0" err="1">
                <a:solidFill>
                  <a:srgbClr val="002060"/>
                </a:solidFill>
              </a:rPr>
              <a:t>dáng</a:t>
            </a:r>
            <a:r>
              <a:rPr lang="en-US" sz="3600" b="1"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cầu</a:t>
            </a:r>
            <a:r>
              <a:rPr lang="en-US" sz="3600" dirty="0">
                <a:solidFill>
                  <a:srgbClr val="002060"/>
                </a:solidFill>
              </a:rPr>
              <a:t> </a:t>
            </a:r>
            <a:r>
              <a:rPr lang="en-US" sz="3600" dirty="0" err="1">
                <a:solidFill>
                  <a:srgbClr val="002060"/>
                </a:solidFill>
              </a:rPr>
              <a:t>vồng</a:t>
            </a:r>
            <a:endParaRPr lang="en-US" sz="3600" dirty="0">
              <a:solidFill>
                <a:srgbClr val="002060"/>
              </a:solidFill>
            </a:endParaRPr>
          </a:p>
        </p:txBody>
      </p:sp>
      <p:sp>
        <p:nvSpPr>
          <p:cNvPr id="7" name="TextBox 6">
            <a:extLst>
              <a:ext uri="{FF2B5EF4-FFF2-40B4-BE49-F238E27FC236}">
                <a16:creationId xmlns:a16="http://schemas.microsoft.com/office/drawing/2014/main" id="{4D530ADD-A88B-F04A-14DF-5998EBC77CA4}"/>
              </a:ext>
            </a:extLst>
          </p:cNvPr>
          <p:cNvSpPr txBox="1"/>
          <p:nvPr/>
        </p:nvSpPr>
        <p:spPr>
          <a:xfrm>
            <a:off x="3752850" y="2924175"/>
            <a:ext cx="7353300" cy="584775"/>
          </a:xfrm>
          <a:prstGeom prst="rect">
            <a:avLst/>
          </a:prstGeom>
          <a:noFill/>
        </p:spPr>
        <p:txBody>
          <a:bodyPr wrap="square" rtlCol="0">
            <a:spAutoFit/>
          </a:bodyPr>
          <a:lstStyle/>
          <a:p>
            <a:r>
              <a:rPr lang="en-US" sz="3200" b="1" dirty="0">
                <a:solidFill>
                  <a:srgbClr val="FF0000"/>
                </a:solidFill>
              </a:rPr>
              <a:t>Cong, </a:t>
            </a:r>
            <a:r>
              <a:rPr lang="en-US" sz="3200" b="1" dirty="0" err="1">
                <a:solidFill>
                  <a:srgbClr val="FF0000"/>
                </a:solidFill>
              </a:rPr>
              <a:t>cong</a:t>
            </a:r>
            <a:r>
              <a:rPr lang="en-US" sz="3200" b="1" dirty="0">
                <a:solidFill>
                  <a:srgbClr val="FF0000"/>
                </a:solidFill>
              </a:rPr>
              <a:t> </a:t>
            </a:r>
            <a:r>
              <a:rPr lang="en-US" sz="3200" b="1" dirty="0" err="1">
                <a:solidFill>
                  <a:srgbClr val="FF0000"/>
                </a:solidFill>
              </a:rPr>
              <a:t>cong</a:t>
            </a:r>
            <a:r>
              <a:rPr lang="en-US" sz="3200" b="1" dirty="0">
                <a:solidFill>
                  <a:srgbClr val="FF0000"/>
                </a:solidFill>
              </a:rPr>
              <a:t>,……..</a:t>
            </a:r>
          </a:p>
        </p:txBody>
      </p:sp>
      <p:sp>
        <p:nvSpPr>
          <p:cNvPr id="9" name="Rectangle: Rounded Corners 8">
            <a:extLst>
              <a:ext uri="{FF2B5EF4-FFF2-40B4-BE49-F238E27FC236}">
                <a16:creationId xmlns:a16="http://schemas.microsoft.com/office/drawing/2014/main" id="{6E454D9A-7120-14E8-D83B-798B37D69CD4}"/>
              </a:ext>
            </a:extLst>
          </p:cNvPr>
          <p:cNvSpPr/>
          <p:nvPr/>
        </p:nvSpPr>
        <p:spPr>
          <a:xfrm>
            <a:off x="609599" y="4371975"/>
            <a:ext cx="3305175" cy="10668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Âm</a:t>
            </a:r>
            <a:r>
              <a:rPr lang="en-US" sz="3600" b="1" dirty="0">
                <a:solidFill>
                  <a:srgbClr val="002060"/>
                </a:solidFill>
              </a:rPr>
              <a:t> </a:t>
            </a:r>
            <a:r>
              <a:rPr lang="en-US" sz="3600" b="1" dirty="0" err="1">
                <a:solidFill>
                  <a:srgbClr val="002060"/>
                </a:solidFill>
              </a:rPr>
              <a:t>thanh</a:t>
            </a:r>
            <a:r>
              <a:rPr lang="en-US" sz="3600" b="1"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giờ</a:t>
            </a:r>
            <a:r>
              <a:rPr lang="en-US" sz="3600" dirty="0">
                <a:solidFill>
                  <a:srgbClr val="002060"/>
                </a:solidFill>
              </a:rPr>
              <a:t> </a:t>
            </a:r>
            <a:r>
              <a:rPr lang="en-US" sz="3600" dirty="0" err="1">
                <a:solidFill>
                  <a:srgbClr val="002060"/>
                </a:solidFill>
              </a:rPr>
              <a:t>ra</a:t>
            </a:r>
            <a:r>
              <a:rPr lang="en-US" sz="3600" dirty="0">
                <a:solidFill>
                  <a:srgbClr val="002060"/>
                </a:solidFill>
              </a:rPr>
              <a:t> </a:t>
            </a:r>
            <a:r>
              <a:rPr lang="en-US" sz="3600" dirty="0" err="1">
                <a:solidFill>
                  <a:srgbClr val="002060"/>
                </a:solidFill>
              </a:rPr>
              <a:t>chơi</a:t>
            </a:r>
            <a:endParaRPr lang="en-US" sz="3600" dirty="0">
              <a:solidFill>
                <a:srgbClr val="002060"/>
              </a:solidFill>
            </a:endParaRPr>
          </a:p>
        </p:txBody>
      </p:sp>
      <p:sp>
        <p:nvSpPr>
          <p:cNvPr id="13" name="TextBox 12">
            <a:extLst>
              <a:ext uri="{FF2B5EF4-FFF2-40B4-BE49-F238E27FC236}">
                <a16:creationId xmlns:a16="http://schemas.microsoft.com/office/drawing/2014/main" id="{43D55210-5269-CC36-7E47-0FF2A727569D}"/>
              </a:ext>
            </a:extLst>
          </p:cNvPr>
          <p:cNvSpPr txBox="1"/>
          <p:nvPr/>
        </p:nvSpPr>
        <p:spPr>
          <a:xfrm>
            <a:off x="4095750" y="4610100"/>
            <a:ext cx="7353300" cy="584775"/>
          </a:xfrm>
          <a:prstGeom prst="rect">
            <a:avLst/>
          </a:prstGeom>
          <a:noFill/>
        </p:spPr>
        <p:txBody>
          <a:bodyPr wrap="square" rtlCol="0">
            <a:spAutoFit/>
          </a:bodyPr>
          <a:lstStyle/>
          <a:p>
            <a:r>
              <a:rPr lang="en-US" sz="3200" b="1" dirty="0" err="1">
                <a:solidFill>
                  <a:srgbClr val="FF0000"/>
                </a:solidFill>
              </a:rPr>
              <a:t>Ồn</a:t>
            </a:r>
            <a:r>
              <a:rPr lang="en-US" sz="3200" b="1" dirty="0">
                <a:solidFill>
                  <a:srgbClr val="FF0000"/>
                </a:solidFill>
              </a:rPr>
              <a:t>, </a:t>
            </a:r>
            <a:r>
              <a:rPr lang="en-US" sz="3200" b="1" dirty="0" err="1">
                <a:solidFill>
                  <a:srgbClr val="FF0000"/>
                </a:solidFill>
              </a:rPr>
              <a:t>ồn</a:t>
            </a:r>
            <a:r>
              <a:rPr lang="en-US" sz="3200" b="1" dirty="0">
                <a:solidFill>
                  <a:srgbClr val="FF0000"/>
                </a:solidFill>
              </a:rPr>
              <a:t> </a:t>
            </a:r>
            <a:r>
              <a:rPr lang="en-US" sz="3200" b="1" dirty="0" err="1">
                <a:solidFill>
                  <a:srgbClr val="FF0000"/>
                </a:solidFill>
              </a:rPr>
              <a:t>ào</a:t>
            </a:r>
            <a:r>
              <a:rPr lang="en-US" sz="3200" b="1" dirty="0">
                <a:solidFill>
                  <a:srgbClr val="FF0000"/>
                </a:solidFill>
              </a:rPr>
              <a:t>, </a:t>
            </a:r>
            <a:r>
              <a:rPr lang="en-US" sz="3200" b="1" dirty="0" err="1">
                <a:solidFill>
                  <a:srgbClr val="FF0000"/>
                </a:solidFill>
              </a:rPr>
              <a:t>ồn</a:t>
            </a:r>
            <a:r>
              <a:rPr lang="en-US" sz="3200" b="1" dirty="0">
                <a:solidFill>
                  <a:srgbClr val="FF0000"/>
                </a:solidFill>
              </a:rPr>
              <a:t> ĩ, </a:t>
            </a:r>
            <a:r>
              <a:rPr lang="en-US" sz="3200" b="1" dirty="0" err="1">
                <a:solidFill>
                  <a:srgbClr val="FF0000"/>
                </a:solidFill>
              </a:rPr>
              <a:t>xôn</a:t>
            </a:r>
            <a:r>
              <a:rPr lang="en-US" sz="3200" b="1" dirty="0">
                <a:solidFill>
                  <a:srgbClr val="FF0000"/>
                </a:solidFill>
              </a:rPr>
              <a:t> </a:t>
            </a:r>
            <a:r>
              <a:rPr lang="en-US" sz="3200" b="1" dirty="0" err="1">
                <a:solidFill>
                  <a:srgbClr val="FF0000"/>
                </a:solidFill>
              </a:rPr>
              <a:t>xao</a:t>
            </a:r>
            <a:r>
              <a:rPr lang="en-US" sz="3200" b="1" dirty="0">
                <a:solidFill>
                  <a:srgbClr val="FF0000"/>
                </a:solidFill>
              </a:rPr>
              <a:t>……….</a:t>
            </a:r>
          </a:p>
        </p:txBody>
      </p:sp>
    </p:spTree>
    <p:extLst>
      <p:ext uri="{BB962C8B-B14F-4D97-AF65-F5344CB8AC3E}">
        <p14:creationId xmlns:p14="http://schemas.microsoft.com/office/powerpoint/2010/main" val="1174891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1200329"/>
          </a:xfrm>
          <a:prstGeom prst="rect">
            <a:avLst/>
          </a:prstGeom>
          <a:noFill/>
        </p:spPr>
        <p:txBody>
          <a:bodyPr wrap="square">
            <a:spAutoFit/>
          </a:bodyPr>
          <a:lstStyle/>
          <a:p>
            <a:pPr lvl="0" algn="ctr"/>
            <a:r>
              <a:rPr lang="vi-VN" sz="3600" b="1" dirty="0">
                <a:solidFill>
                  <a:srgbClr val="FF0000"/>
                </a:solidFill>
                <a:latin typeface="Calibri" panose="020F0502020204030204" pitchFamily="34" charset="0"/>
                <a:cs typeface="Calibri" panose="020F0502020204030204" pitchFamily="34" charset="0"/>
              </a:rPr>
              <a:t>2. Tìm các từ chỉ đặc điểm trong đoạn văn và xếp vào nhóm thích hợp.</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TextBox 15">
            <a:extLst>
              <a:ext uri="{FF2B5EF4-FFF2-40B4-BE49-F238E27FC236}">
                <a16:creationId xmlns:a16="http://schemas.microsoft.com/office/drawing/2014/main" id="{D3CF00B9-B038-4EF2-940B-71A4E9EFDB50}"/>
              </a:ext>
            </a:extLst>
          </p:cNvPr>
          <p:cNvSpPr txBox="1"/>
          <p:nvPr/>
        </p:nvSpPr>
        <p:spPr>
          <a:xfrm>
            <a:off x="-910590" y="4485623"/>
            <a:ext cx="6096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Calibri" panose="020F0502020204030204"/>
                <a:ea typeface="+mn-ea"/>
                <a:cs typeface="+mn-cs"/>
              </a:rPr>
              <a:t>8</a:t>
            </a:r>
          </a:p>
        </p:txBody>
      </p:sp>
      <p:sp>
        <p:nvSpPr>
          <p:cNvPr id="2" name="TextBox 1">
            <a:extLst>
              <a:ext uri="{FF2B5EF4-FFF2-40B4-BE49-F238E27FC236}">
                <a16:creationId xmlns:a16="http://schemas.microsoft.com/office/drawing/2014/main" id="{961795F0-E296-D622-6864-D820984B15C4}"/>
              </a:ext>
            </a:extLst>
          </p:cNvPr>
          <p:cNvSpPr txBox="1"/>
          <p:nvPr/>
        </p:nvSpPr>
        <p:spPr>
          <a:xfrm>
            <a:off x="733425" y="2028825"/>
            <a:ext cx="6972300" cy="440120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Ánh nắng lướt đi rất nhanh, đổi màu thoăn thoắt: vàng ruộm trên cánh đồng thơm nồng mùa gặt, nâu sẫm trên luống đất vừa gieo hạt, đỏ rực trên mái ngói, xanh mướt trên những vườn cây um tùm,... Đi qua đồng cỏ, bất chợt nắng thấy cái gì nhỏ xíu, tròn xoe nấp kín đáo trong một ngọn cỏ. Nắng đậu xuống nhè nhẹ, chậm rãi. À, thì ra là một giọt sương bé nhỏ không chịu tan đi dù mặt trời đã lên cao.</a:t>
            </a:r>
          </a:p>
          <a:p>
            <a:pPr algn="r"/>
            <a:r>
              <a:rPr lang="vi-VN" sz="2800" b="0" i="0" dirty="0">
                <a:solidFill>
                  <a:srgbClr val="000000"/>
                </a:solidFill>
                <a:effectLst/>
                <a:latin typeface="Calibri" panose="020F0502020204030204" pitchFamily="34" charset="0"/>
                <a:cs typeface="Calibri" panose="020F0502020204030204" pitchFamily="34" charset="0"/>
              </a:rPr>
              <a:t>(Theo Ngọc Minh)</a:t>
            </a:r>
          </a:p>
        </p:txBody>
      </p:sp>
      <p:grpSp>
        <p:nvGrpSpPr>
          <p:cNvPr id="3" name="Group 2">
            <a:extLst>
              <a:ext uri="{FF2B5EF4-FFF2-40B4-BE49-F238E27FC236}">
                <a16:creationId xmlns:a16="http://schemas.microsoft.com/office/drawing/2014/main" id="{B752467E-23AD-A628-E842-6D7D8915A9D6}"/>
              </a:ext>
            </a:extLst>
          </p:cNvPr>
          <p:cNvGrpSpPr/>
          <p:nvPr/>
        </p:nvGrpSpPr>
        <p:grpSpPr>
          <a:xfrm>
            <a:off x="7993512" y="1466850"/>
            <a:ext cx="3873809" cy="1866900"/>
            <a:chOff x="4239491" y="2666650"/>
            <a:chExt cx="3267547" cy="1704808"/>
          </a:xfrm>
        </p:grpSpPr>
        <p:pic>
          <p:nvPicPr>
            <p:cNvPr id="8" name="Picture 7">
              <a:extLst>
                <a:ext uri="{FF2B5EF4-FFF2-40B4-BE49-F238E27FC236}">
                  <a16:creationId xmlns:a16="http://schemas.microsoft.com/office/drawing/2014/main" id="{C8DC07EE-998A-DEAE-AB0A-4BDAC7C5E561}"/>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0" name="TextBox 9">
              <a:extLst>
                <a:ext uri="{FF2B5EF4-FFF2-40B4-BE49-F238E27FC236}">
                  <a16:creationId xmlns:a16="http://schemas.microsoft.com/office/drawing/2014/main" id="{5E203D79-2586-9204-26F8-E9E82E322C3F}"/>
                </a:ext>
              </a:extLst>
            </p:cNvPr>
            <p:cNvSpPr txBox="1"/>
            <p:nvPr/>
          </p:nvSpPr>
          <p:spPr>
            <a:xfrm>
              <a:off x="4586621" y="3428293"/>
              <a:ext cx="2733460"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46FB6ED6-140B-0669-0AB7-1A758F2DD33B}"/>
              </a:ext>
            </a:extLst>
          </p:cNvPr>
          <p:cNvGrpSpPr/>
          <p:nvPr/>
        </p:nvGrpSpPr>
        <p:grpSpPr>
          <a:xfrm>
            <a:off x="8033267" y="3603763"/>
            <a:ext cx="3951605" cy="1866900"/>
            <a:chOff x="4239491" y="2666650"/>
            <a:chExt cx="3333168" cy="1704808"/>
          </a:xfrm>
        </p:grpSpPr>
        <p:pic>
          <p:nvPicPr>
            <p:cNvPr id="12" name="Picture 11">
              <a:extLst>
                <a:ext uri="{FF2B5EF4-FFF2-40B4-BE49-F238E27FC236}">
                  <a16:creationId xmlns:a16="http://schemas.microsoft.com/office/drawing/2014/main" id="{CF57597D-E159-20CF-F221-E453995ED4C0}"/>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4" name="TextBox 13">
              <a:extLst>
                <a:ext uri="{FF2B5EF4-FFF2-40B4-BE49-F238E27FC236}">
                  <a16:creationId xmlns:a16="http://schemas.microsoft.com/office/drawing/2014/main" id="{FE459AC3-42BB-57CE-860F-E8707245C028}"/>
                </a:ext>
              </a:extLst>
            </p:cNvPr>
            <p:cNvSpPr txBox="1"/>
            <p:nvPr/>
          </p:nvSpPr>
          <p:spPr>
            <a:xfrm>
              <a:off x="4553086" y="3464599"/>
              <a:ext cx="3019573"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hoạt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590519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4C41BD-C92D-8517-FA14-DF1D1C9FD224}"/>
              </a:ext>
            </a:extLst>
          </p:cNvPr>
          <p:cNvSpPr txBox="1"/>
          <p:nvPr/>
        </p:nvSpPr>
        <p:spPr>
          <a:xfrm>
            <a:off x="733424" y="466725"/>
            <a:ext cx="11096625" cy="3108543"/>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Ánh nắng lướt đi rất nhanh, đổi màu thoăn thoắt: vàng ruộm trên cánh đồng thơm nồng mùa gặt, nâu sẫm trên luống đất vừa gieo hạt, đỏ rực trên mái ngói, xanh mướt trên những vườn cây um tùm,... Đi qua đồng cỏ, bất chợt nắng thấy cái gì nhỏ xíu, tròn xoe nấp kín đáo trong một ngọn cỏ. Nắng đậu xuống nhè nhẹ, chậm rãi. À, thì ra là một giọt sương bé nhỏ không chịu tan đi dù mặt trời đã lên cao.</a:t>
            </a:r>
          </a:p>
          <a:p>
            <a:pPr algn="r"/>
            <a:r>
              <a:rPr lang="vi-VN" sz="2800" b="0" i="0" dirty="0">
                <a:solidFill>
                  <a:srgbClr val="000000"/>
                </a:solidFill>
                <a:effectLst/>
                <a:latin typeface="Calibri" panose="020F0502020204030204" pitchFamily="34" charset="0"/>
                <a:cs typeface="Calibri" panose="020F0502020204030204" pitchFamily="34" charset="0"/>
              </a:rPr>
              <a:t>(Theo Ngọc Minh)</a:t>
            </a:r>
          </a:p>
        </p:txBody>
      </p:sp>
      <p:grpSp>
        <p:nvGrpSpPr>
          <p:cNvPr id="4" name="Group 3">
            <a:extLst>
              <a:ext uri="{FF2B5EF4-FFF2-40B4-BE49-F238E27FC236}">
                <a16:creationId xmlns:a16="http://schemas.microsoft.com/office/drawing/2014/main" id="{B88FDFE6-5848-7822-1688-2F226DDC2688}"/>
              </a:ext>
            </a:extLst>
          </p:cNvPr>
          <p:cNvGrpSpPr/>
          <p:nvPr/>
        </p:nvGrpSpPr>
        <p:grpSpPr>
          <a:xfrm>
            <a:off x="4031112" y="4657725"/>
            <a:ext cx="3873809" cy="1866900"/>
            <a:chOff x="4239491" y="2666650"/>
            <a:chExt cx="3267547" cy="1704808"/>
          </a:xfrm>
        </p:grpSpPr>
        <p:pic>
          <p:nvPicPr>
            <p:cNvPr id="5" name="Picture 4">
              <a:extLst>
                <a:ext uri="{FF2B5EF4-FFF2-40B4-BE49-F238E27FC236}">
                  <a16:creationId xmlns:a16="http://schemas.microsoft.com/office/drawing/2014/main" id="{3AA85EE9-BE29-BBFC-8E6C-7D5F0152A9AA}"/>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6" name="TextBox 5">
              <a:extLst>
                <a:ext uri="{FF2B5EF4-FFF2-40B4-BE49-F238E27FC236}">
                  <a16:creationId xmlns:a16="http://schemas.microsoft.com/office/drawing/2014/main" id="{0244B5FD-DB6D-880C-247F-FEAF8452D787}"/>
                </a:ext>
              </a:extLst>
            </p:cNvPr>
            <p:cNvSpPr txBox="1"/>
            <p:nvPr/>
          </p:nvSpPr>
          <p:spPr>
            <a:xfrm>
              <a:off x="4586621" y="3428293"/>
              <a:ext cx="2733460"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72D25670-C2E2-16F7-A90D-1FDD6C2E2BDF}"/>
              </a:ext>
            </a:extLst>
          </p:cNvPr>
          <p:cNvSpPr txBox="1"/>
          <p:nvPr/>
        </p:nvSpPr>
        <p:spPr>
          <a:xfrm>
            <a:off x="8553449" y="457200"/>
            <a:ext cx="2619375" cy="523220"/>
          </a:xfrm>
          <a:prstGeom prst="rect">
            <a:avLst/>
          </a:prstGeom>
          <a:noFill/>
        </p:spPr>
        <p:txBody>
          <a:bodyPr wrap="square" rtlCol="0">
            <a:spAutoFit/>
          </a:bodyPr>
          <a:lstStyle/>
          <a:p>
            <a:r>
              <a:rPr lang="en-US" sz="2800" dirty="0" err="1">
                <a:solidFill>
                  <a:srgbClr val="FF0000"/>
                </a:solidFill>
              </a:rPr>
              <a:t>vàng</a:t>
            </a:r>
            <a:r>
              <a:rPr lang="en-US" sz="2800" dirty="0">
                <a:solidFill>
                  <a:srgbClr val="FF0000"/>
                </a:solidFill>
              </a:rPr>
              <a:t> </a:t>
            </a:r>
            <a:r>
              <a:rPr lang="en-US" sz="2800" dirty="0" err="1">
                <a:solidFill>
                  <a:srgbClr val="FF0000"/>
                </a:solidFill>
              </a:rPr>
              <a:t>ruộm</a:t>
            </a:r>
            <a:endParaRPr lang="en-US" sz="2800" dirty="0">
              <a:solidFill>
                <a:srgbClr val="FF0000"/>
              </a:solidFill>
            </a:endParaRPr>
          </a:p>
        </p:txBody>
      </p:sp>
      <p:sp>
        <p:nvSpPr>
          <p:cNvPr id="12" name="TextBox 11">
            <a:extLst>
              <a:ext uri="{FF2B5EF4-FFF2-40B4-BE49-F238E27FC236}">
                <a16:creationId xmlns:a16="http://schemas.microsoft.com/office/drawing/2014/main" id="{CBCCE2EF-C33F-D44A-34E3-50D84A3123F9}"/>
              </a:ext>
            </a:extLst>
          </p:cNvPr>
          <p:cNvSpPr txBox="1"/>
          <p:nvPr/>
        </p:nvSpPr>
        <p:spPr>
          <a:xfrm>
            <a:off x="1552574" y="895350"/>
            <a:ext cx="2619375" cy="523220"/>
          </a:xfrm>
          <a:prstGeom prst="rect">
            <a:avLst/>
          </a:prstGeom>
          <a:noFill/>
        </p:spPr>
        <p:txBody>
          <a:bodyPr wrap="square" rtlCol="0">
            <a:spAutoFit/>
          </a:bodyPr>
          <a:lstStyle/>
          <a:p>
            <a:r>
              <a:rPr lang="en-US" sz="2800" dirty="0" err="1">
                <a:solidFill>
                  <a:srgbClr val="FF0000"/>
                </a:solidFill>
              </a:rPr>
              <a:t>thơm</a:t>
            </a:r>
            <a:r>
              <a:rPr lang="en-US" sz="2800" dirty="0">
                <a:solidFill>
                  <a:srgbClr val="FF0000"/>
                </a:solidFill>
              </a:rPr>
              <a:t> </a:t>
            </a:r>
            <a:r>
              <a:rPr lang="en-US" sz="2800" dirty="0" err="1">
                <a:solidFill>
                  <a:srgbClr val="FF0000"/>
                </a:solidFill>
              </a:rPr>
              <a:t>nồng</a:t>
            </a:r>
            <a:endParaRPr lang="en-US" sz="2800" dirty="0">
              <a:solidFill>
                <a:srgbClr val="FF0000"/>
              </a:solidFill>
            </a:endParaRPr>
          </a:p>
        </p:txBody>
      </p:sp>
      <p:sp>
        <p:nvSpPr>
          <p:cNvPr id="13" name="TextBox 12">
            <a:extLst>
              <a:ext uri="{FF2B5EF4-FFF2-40B4-BE49-F238E27FC236}">
                <a16:creationId xmlns:a16="http://schemas.microsoft.com/office/drawing/2014/main" id="{0D7E3291-E5F1-EF88-9061-6B9D5BDA06D7}"/>
              </a:ext>
            </a:extLst>
          </p:cNvPr>
          <p:cNvSpPr txBox="1"/>
          <p:nvPr/>
        </p:nvSpPr>
        <p:spPr>
          <a:xfrm>
            <a:off x="4591049" y="904875"/>
            <a:ext cx="2619375" cy="523220"/>
          </a:xfrm>
          <a:prstGeom prst="rect">
            <a:avLst/>
          </a:prstGeom>
          <a:noFill/>
        </p:spPr>
        <p:txBody>
          <a:bodyPr wrap="square" rtlCol="0">
            <a:spAutoFit/>
          </a:bodyPr>
          <a:lstStyle/>
          <a:p>
            <a:r>
              <a:rPr lang="en-US" sz="2800" dirty="0" err="1">
                <a:solidFill>
                  <a:srgbClr val="FF0000"/>
                </a:solidFill>
              </a:rPr>
              <a:t>nâu</a:t>
            </a:r>
            <a:r>
              <a:rPr lang="en-US" sz="2800" dirty="0">
                <a:solidFill>
                  <a:srgbClr val="FF0000"/>
                </a:solidFill>
              </a:rPr>
              <a:t> </a:t>
            </a:r>
            <a:r>
              <a:rPr lang="en-US" sz="2800" dirty="0" err="1">
                <a:solidFill>
                  <a:srgbClr val="FF0000"/>
                </a:solidFill>
              </a:rPr>
              <a:t>sẫm</a:t>
            </a:r>
            <a:endParaRPr lang="en-US" sz="2800" dirty="0">
              <a:solidFill>
                <a:srgbClr val="FF0000"/>
              </a:solidFill>
            </a:endParaRPr>
          </a:p>
        </p:txBody>
      </p:sp>
      <p:sp>
        <p:nvSpPr>
          <p:cNvPr id="14" name="TextBox 13">
            <a:extLst>
              <a:ext uri="{FF2B5EF4-FFF2-40B4-BE49-F238E27FC236}">
                <a16:creationId xmlns:a16="http://schemas.microsoft.com/office/drawing/2014/main" id="{C1A48B85-AFF7-DC46-C902-2EB16B7B98D4}"/>
              </a:ext>
            </a:extLst>
          </p:cNvPr>
          <p:cNvSpPr txBox="1"/>
          <p:nvPr/>
        </p:nvSpPr>
        <p:spPr>
          <a:xfrm>
            <a:off x="10020299" y="895350"/>
            <a:ext cx="2619375" cy="523220"/>
          </a:xfrm>
          <a:prstGeom prst="rect">
            <a:avLst/>
          </a:prstGeom>
          <a:noFill/>
        </p:spPr>
        <p:txBody>
          <a:bodyPr wrap="square" rtlCol="0">
            <a:spAutoFit/>
          </a:bodyPr>
          <a:lstStyle/>
          <a:p>
            <a:r>
              <a:rPr lang="en-US" sz="2800" dirty="0" err="1">
                <a:solidFill>
                  <a:srgbClr val="FF0000"/>
                </a:solidFill>
              </a:rPr>
              <a:t>đỏ</a:t>
            </a:r>
            <a:r>
              <a:rPr lang="en-US" sz="2800" dirty="0">
                <a:solidFill>
                  <a:srgbClr val="FF0000"/>
                </a:solidFill>
              </a:rPr>
              <a:t> </a:t>
            </a:r>
            <a:r>
              <a:rPr lang="en-US" sz="2800" dirty="0" err="1">
                <a:solidFill>
                  <a:srgbClr val="FF0000"/>
                </a:solidFill>
              </a:rPr>
              <a:t>rực</a:t>
            </a:r>
            <a:endParaRPr lang="en-US" sz="2800" dirty="0">
              <a:solidFill>
                <a:srgbClr val="FF0000"/>
              </a:solidFill>
            </a:endParaRPr>
          </a:p>
        </p:txBody>
      </p:sp>
      <p:sp>
        <p:nvSpPr>
          <p:cNvPr id="21" name="TextBox 20">
            <a:extLst>
              <a:ext uri="{FF2B5EF4-FFF2-40B4-BE49-F238E27FC236}">
                <a16:creationId xmlns:a16="http://schemas.microsoft.com/office/drawing/2014/main" id="{0BE2E373-C31C-5526-9FBB-12C647799EC6}"/>
              </a:ext>
            </a:extLst>
          </p:cNvPr>
          <p:cNvSpPr txBox="1"/>
          <p:nvPr/>
        </p:nvSpPr>
        <p:spPr>
          <a:xfrm>
            <a:off x="2200274" y="1314450"/>
            <a:ext cx="2619375" cy="523220"/>
          </a:xfrm>
          <a:prstGeom prst="rect">
            <a:avLst/>
          </a:prstGeom>
          <a:noFill/>
        </p:spPr>
        <p:txBody>
          <a:bodyPr wrap="square" rtlCol="0">
            <a:spAutoFit/>
          </a:bodyPr>
          <a:lstStyle/>
          <a:p>
            <a:r>
              <a:rPr lang="en-US" sz="2800" dirty="0" err="1">
                <a:solidFill>
                  <a:srgbClr val="FF0000"/>
                </a:solidFill>
              </a:rPr>
              <a:t>xanh</a:t>
            </a:r>
            <a:r>
              <a:rPr lang="en-US" sz="2800" dirty="0">
                <a:solidFill>
                  <a:srgbClr val="FF0000"/>
                </a:solidFill>
              </a:rPr>
              <a:t> </a:t>
            </a:r>
            <a:r>
              <a:rPr lang="en-US" sz="2800" dirty="0" err="1">
                <a:solidFill>
                  <a:srgbClr val="FF0000"/>
                </a:solidFill>
              </a:rPr>
              <a:t>mướt</a:t>
            </a:r>
            <a:endParaRPr lang="en-US" sz="2800" dirty="0">
              <a:solidFill>
                <a:srgbClr val="FF0000"/>
              </a:solidFill>
            </a:endParaRPr>
          </a:p>
        </p:txBody>
      </p:sp>
      <p:sp>
        <p:nvSpPr>
          <p:cNvPr id="32" name="TextBox 31">
            <a:extLst>
              <a:ext uri="{FF2B5EF4-FFF2-40B4-BE49-F238E27FC236}">
                <a16:creationId xmlns:a16="http://schemas.microsoft.com/office/drawing/2014/main" id="{5307027A-CBAC-874D-E913-B820F4F5AEF7}"/>
              </a:ext>
            </a:extLst>
          </p:cNvPr>
          <p:cNvSpPr txBox="1"/>
          <p:nvPr/>
        </p:nvSpPr>
        <p:spPr>
          <a:xfrm>
            <a:off x="7124699" y="1323975"/>
            <a:ext cx="2619375" cy="523220"/>
          </a:xfrm>
          <a:prstGeom prst="rect">
            <a:avLst/>
          </a:prstGeom>
          <a:noFill/>
        </p:spPr>
        <p:txBody>
          <a:bodyPr wrap="square" rtlCol="0">
            <a:spAutoFit/>
          </a:bodyPr>
          <a:lstStyle/>
          <a:p>
            <a:r>
              <a:rPr lang="en-US" sz="2800" dirty="0">
                <a:solidFill>
                  <a:srgbClr val="FF0000"/>
                </a:solidFill>
              </a:rPr>
              <a:t>um </a:t>
            </a:r>
            <a:r>
              <a:rPr lang="en-US" sz="2800" dirty="0" err="1">
                <a:solidFill>
                  <a:srgbClr val="FF0000"/>
                </a:solidFill>
              </a:rPr>
              <a:t>tùm</a:t>
            </a:r>
            <a:endParaRPr lang="en-US" sz="2800" dirty="0">
              <a:solidFill>
                <a:srgbClr val="FF0000"/>
              </a:solidFill>
            </a:endParaRPr>
          </a:p>
        </p:txBody>
      </p:sp>
      <p:sp>
        <p:nvSpPr>
          <p:cNvPr id="34" name="TextBox 33">
            <a:extLst>
              <a:ext uri="{FF2B5EF4-FFF2-40B4-BE49-F238E27FC236}">
                <a16:creationId xmlns:a16="http://schemas.microsoft.com/office/drawing/2014/main" id="{8377A642-2265-7706-0716-B5635A79BAB8}"/>
              </a:ext>
            </a:extLst>
          </p:cNvPr>
          <p:cNvSpPr txBox="1"/>
          <p:nvPr/>
        </p:nvSpPr>
        <p:spPr>
          <a:xfrm>
            <a:off x="4076699" y="1743075"/>
            <a:ext cx="2619375" cy="523220"/>
          </a:xfrm>
          <a:prstGeom prst="rect">
            <a:avLst/>
          </a:prstGeom>
          <a:noFill/>
        </p:spPr>
        <p:txBody>
          <a:bodyPr wrap="square" rtlCol="0">
            <a:spAutoFit/>
          </a:bodyPr>
          <a:lstStyle/>
          <a:p>
            <a:r>
              <a:rPr lang="en-US" sz="2800" dirty="0">
                <a:solidFill>
                  <a:srgbClr val="FF0000"/>
                </a:solidFill>
              </a:rPr>
              <a:t>nhỏ </a:t>
            </a:r>
            <a:r>
              <a:rPr lang="en-US" sz="2800" dirty="0" err="1">
                <a:solidFill>
                  <a:srgbClr val="FF0000"/>
                </a:solidFill>
              </a:rPr>
              <a:t>xíu</a:t>
            </a:r>
            <a:endParaRPr lang="en-US" sz="2800" dirty="0">
              <a:solidFill>
                <a:srgbClr val="FF0000"/>
              </a:solidFill>
            </a:endParaRPr>
          </a:p>
        </p:txBody>
      </p:sp>
      <p:sp>
        <p:nvSpPr>
          <p:cNvPr id="35" name="TextBox 34">
            <a:extLst>
              <a:ext uri="{FF2B5EF4-FFF2-40B4-BE49-F238E27FC236}">
                <a16:creationId xmlns:a16="http://schemas.microsoft.com/office/drawing/2014/main" id="{ED941050-EC68-21C4-CAA3-10E883AA958D}"/>
              </a:ext>
            </a:extLst>
          </p:cNvPr>
          <p:cNvSpPr txBox="1"/>
          <p:nvPr/>
        </p:nvSpPr>
        <p:spPr>
          <a:xfrm>
            <a:off x="5419724" y="1752600"/>
            <a:ext cx="2619375" cy="523220"/>
          </a:xfrm>
          <a:prstGeom prst="rect">
            <a:avLst/>
          </a:prstGeom>
          <a:noFill/>
        </p:spPr>
        <p:txBody>
          <a:bodyPr wrap="square" rtlCol="0">
            <a:spAutoFit/>
          </a:bodyPr>
          <a:lstStyle/>
          <a:p>
            <a:r>
              <a:rPr lang="en-US" sz="2800" dirty="0" err="1">
                <a:solidFill>
                  <a:srgbClr val="FF0000"/>
                </a:solidFill>
              </a:rPr>
              <a:t>tròn</a:t>
            </a:r>
            <a:r>
              <a:rPr lang="en-US" sz="2800" dirty="0">
                <a:solidFill>
                  <a:srgbClr val="FF0000"/>
                </a:solidFill>
              </a:rPr>
              <a:t> </a:t>
            </a:r>
            <a:r>
              <a:rPr lang="en-US" sz="2800" dirty="0" err="1">
                <a:solidFill>
                  <a:srgbClr val="FF0000"/>
                </a:solidFill>
              </a:rPr>
              <a:t>xoe</a:t>
            </a:r>
            <a:endParaRPr lang="en-US" sz="2800" dirty="0">
              <a:solidFill>
                <a:srgbClr val="FF0000"/>
              </a:solidFill>
            </a:endParaRPr>
          </a:p>
        </p:txBody>
      </p:sp>
    </p:spTree>
    <p:extLst>
      <p:ext uri="{BB962C8B-B14F-4D97-AF65-F5344CB8AC3E}">
        <p14:creationId xmlns:p14="http://schemas.microsoft.com/office/powerpoint/2010/main" val="3216349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4.375E-6 -1.11111E-6 L -0.51132 0.83125 " pathEditMode="relative" rAng="0" ptsTypes="AA">
                                      <p:cBhvr>
                                        <p:cTn id="23" dur="2000" fill="hold"/>
                                        <p:tgtEl>
                                          <p:spTgt spid="10"/>
                                        </p:tgtEl>
                                        <p:attrNameLst>
                                          <p:attrName>ppt_x</p:attrName>
                                          <p:attrName>ppt_y</p:attrName>
                                        </p:attrNameLst>
                                      </p:cBhvr>
                                      <p:rCtr x="-25573" y="41551"/>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4.375E-6 2.77556E-17 L 0.04101 0.69931 " pathEditMode="relative" rAng="0" ptsTypes="AA">
                                      <p:cBhvr>
                                        <p:cTn id="32" dur="2000" fill="hold"/>
                                        <p:tgtEl>
                                          <p:spTgt spid="12"/>
                                        </p:tgtEl>
                                        <p:attrNameLst>
                                          <p:attrName>ppt_x</p:attrName>
                                          <p:attrName>ppt_y</p:attrName>
                                        </p:attrNameLst>
                                      </p:cBhvr>
                                      <p:rCtr x="2044" y="34954"/>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375E-6 1.11111E-6 L -0.1707 0.59653 " pathEditMode="relative" rAng="0" ptsTypes="AA">
                                      <p:cBhvr>
                                        <p:cTn id="41" dur="2000" fill="hold"/>
                                        <p:tgtEl>
                                          <p:spTgt spid="13"/>
                                        </p:tgtEl>
                                        <p:attrNameLst>
                                          <p:attrName>ppt_x</p:attrName>
                                          <p:attrName>ppt_y</p:attrName>
                                        </p:attrNameLst>
                                      </p:cBhvr>
                                      <p:rCtr x="-8542" y="29815"/>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3.125E-6 2.77556E-17 L -0.45508 0.57292 " pathEditMode="relative" rAng="0" ptsTypes="AA">
                                      <p:cBhvr>
                                        <p:cTn id="50" dur="2000" fill="hold"/>
                                        <p:tgtEl>
                                          <p:spTgt spid="14"/>
                                        </p:tgtEl>
                                        <p:attrNameLst>
                                          <p:attrName>ppt_x</p:attrName>
                                          <p:attrName>ppt_y</p:attrName>
                                        </p:attrNameLst>
                                      </p:cBhvr>
                                      <p:rCtr x="-22760" y="28634"/>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6.25E-7 -1.11111E-6 L 0.33945 0.4632 " pathEditMode="relative" rAng="0" ptsTypes="AA">
                                      <p:cBhvr>
                                        <p:cTn id="59" dur="2000" fill="hold"/>
                                        <p:tgtEl>
                                          <p:spTgt spid="21"/>
                                        </p:tgtEl>
                                        <p:attrNameLst>
                                          <p:attrName>ppt_x</p:attrName>
                                          <p:attrName>ppt_y</p:attrName>
                                        </p:attrNameLst>
                                      </p:cBhvr>
                                      <p:rCtr x="16966" y="2314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3.125E-6 0 L 0.02461 0.51875 " pathEditMode="relative" rAng="0" ptsTypes="AA">
                                      <p:cBhvr>
                                        <p:cTn id="68" dur="2000" fill="hold"/>
                                        <p:tgtEl>
                                          <p:spTgt spid="32"/>
                                        </p:tgtEl>
                                        <p:attrNameLst>
                                          <p:attrName>ppt_x</p:attrName>
                                          <p:attrName>ppt_y</p:attrName>
                                        </p:attrNameLst>
                                      </p:cBhvr>
                                      <p:rCtr x="1224" y="25926"/>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11111E-6 L 0.32304 0.55903 " pathEditMode="relative" rAng="0" ptsTypes="AA">
                                      <p:cBhvr>
                                        <p:cTn id="77" dur="2000" fill="hold"/>
                                        <p:tgtEl>
                                          <p:spTgt spid="34"/>
                                        </p:tgtEl>
                                        <p:attrNameLst>
                                          <p:attrName>ppt_x</p:attrName>
                                          <p:attrName>ppt_y</p:attrName>
                                        </p:attrNameLst>
                                      </p:cBhvr>
                                      <p:rCtr x="16146" y="27940"/>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3.125E-6 0 L 0.18399 0.63681 " pathEditMode="relative" rAng="0" ptsTypes="AA">
                                      <p:cBhvr>
                                        <p:cTn id="86" dur="2000" fill="hold"/>
                                        <p:tgtEl>
                                          <p:spTgt spid="35"/>
                                        </p:tgtEl>
                                        <p:attrNameLst>
                                          <p:attrName>ppt_x</p:attrName>
                                          <p:attrName>ppt_y</p:attrName>
                                        </p:attrNameLst>
                                      </p:cBhvr>
                                      <p:rCtr x="9193" y="3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0" grpId="1"/>
      <p:bldP spid="12" grpId="0"/>
      <p:bldP spid="12" grpId="1"/>
      <p:bldP spid="13" grpId="0"/>
      <p:bldP spid="13" grpId="1"/>
      <p:bldP spid="14" grpId="0"/>
      <p:bldP spid="14" grpId="1"/>
      <p:bldP spid="21" grpId="0"/>
      <p:bldP spid="21" grpId="1"/>
      <p:bldP spid="32" grpId="0"/>
      <p:bldP spid="32" grpId="1"/>
      <p:bldP spid="34" grpId="0"/>
      <p:bldP spid="34" grpId="1"/>
      <p:bldP spid="35" grpId="0"/>
      <p:bldP spid="3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D3CF00B9-B038-4EF2-940B-71A4E9EFDB50}"/>
              </a:ext>
            </a:extLst>
          </p:cNvPr>
          <p:cNvSpPr txBox="1"/>
          <p:nvPr/>
        </p:nvSpPr>
        <p:spPr>
          <a:xfrm>
            <a:off x="-910590" y="4485623"/>
            <a:ext cx="6096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Calibri" panose="020F0502020204030204"/>
                <a:ea typeface="+mn-ea"/>
                <a:cs typeface="+mn-cs"/>
              </a:rPr>
              <a:t>8</a:t>
            </a:r>
          </a:p>
        </p:txBody>
      </p:sp>
      <p:sp>
        <p:nvSpPr>
          <p:cNvPr id="2" name="TextBox 1">
            <a:extLst>
              <a:ext uri="{FF2B5EF4-FFF2-40B4-BE49-F238E27FC236}">
                <a16:creationId xmlns:a16="http://schemas.microsoft.com/office/drawing/2014/main" id="{961795F0-E296-D622-6864-D820984B15C4}"/>
              </a:ext>
            </a:extLst>
          </p:cNvPr>
          <p:cNvSpPr txBox="1"/>
          <p:nvPr/>
        </p:nvSpPr>
        <p:spPr>
          <a:xfrm>
            <a:off x="723900" y="447675"/>
            <a:ext cx="10820400"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Ánh nắng lướt đi rất nhanh, đổi màu thoăn thoắt: vàng ruộm trên cánh đồng thơm nồng mùa gặt, nâu sẫm trên luống đất vừa gieo hạt, đỏ rực trên mái ngói, xanh mướt trên những vườn cây um tùm,... Đi qua đồng cỏ, bất chợt nắng thấy cái gì nhỏ xíu, tròn xoe nấp kín đáo trong một ngọn cỏ. Nắng đậu xuống nhè nhẹ, chậm rãi. À, thì ra là một giọt sương bé nhỏ không chịu tan đi dù mặt trời đã lên cao.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Ngọc Minh)</a:t>
            </a:r>
          </a:p>
        </p:txBody>
      </p:sp>
      <p:grpSp>
        <p:nvGrpSpPr>
          <p:cNvPr id="11" name="Group 10">
            <a:extLst>
              <a:ext uri="{FF2B5EF4-FFF2-40B4-BE49-F238E27FC236}">
                <a16:creationId xmlns:a16="http://schemas.microsoft.com/office/drawing/2014/main" id="{46FB6ED6-140B-0669-0AB7-1A758F2DD33B}"/>
              </a:ext>
            </a:extLst>
          </p:cNvPr>
          <p:cNvGrpSpPr/>
          <p:nvPr/>
        </p:nvGrpSpPr>
        <p:grpSpPr>
          <a:xfrm>
            <a:off x="3880367" y="4451488"/>
            <a:ext cx="3951605" cy="1866900"/>
            <a:chOff x="4239491" y="2666650"/>
            <a:chExt cx="3333168" cy="1704808"/>
          </a:xfrm>
        </p:grpSpPr>
        <p:pic>
          <p:nvPicPr>
            <p:cNvPr id="12" name="Picture 11">
              <a:extLst>
                <a:ext uri="{FF2B5EF4-FFF2-40B4-BE49-F238E27FC236}">
                  <a16:creationId xmlns:a16="http://schemas.microsoft.com/office/drawing/2014/main" id="{CF57597D-E159-20CF-F221-E453995ED4C0}"/>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4" name="TextBox 13">
              <a:extLst>
                <a:ext uri="{FF2B5EF4-FFF2-40B4-BE49-F238E27FC236}">
                  <a16:creationId xmlns:a16="http://schemas.microsoft.com/office/drawing/2014/main" id="{FE459AC3-42BB-57CE-860F-E8707245C028}"/>
                </a:ext>
              </a:extLst>
            </p:cNvPr>
            <p:cNvSpPr txBox="1"/>
            <p:nvPr/>
          </p:nvSpPr>
          <p:spPr>
            <a:xfrm>
              <a:off x="4553086" y="3464599"/>
              <a:ext cx="3019573"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hoạt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 name="TextBox 3">
            <a:extLst>
              <a:ext uri="{FF2B5EF4-FFF2-40B4-BE49-F238E27FC236}">
                <a16:creationId xmlns:a16="http://schemas.microsoft.com/office/drawing/2014/main" id="{676BCD89-1757-C40E-0FCE-390695080FF0}"/>
              </a:ext>
            </a:extLst>
          </p:cNvPr>
          <p:cNvSpPr txBox="1"/>
          <p:nvPr/>
        </p:nvSpPr>
        <p:spPr>
          <a:xfrm>
            <a:off x="4019549" y="447675"/>
            <a:ext cx="2619375" cy="523220"/>
          </a:xfrm>
          <a:prstGeom prst="rect">
            <a:avLst/>
          </a:prstGeom>
          <a:noFill/>
        </p:spPr>
        <p:txBody>
          <a:bodyPr wrap="square" rtlCol="0">
            <a:spAutoFit/>
          </a:bodyPr>
          <a:lstStyle/>
          <a:p>
            <a:r>
              <a:rPr lang="en-US" sz="2800" dirty="0" err="1">
                <a:solidFill>
                  <a:srgbClr val="FF0000"/>
                </a:solidFill>
              </a:rPr>
              <a:t>nhanh</a:t>
            </a:r>
            <a:endParaRPr lang="en-US" sz="2800" dirty="0">
              <a:solidFill>
                <a:srgbClr val="FF0000"/>
              </a:solidFill>
            </a:endParaRPr>
          </a:p>
        </p:txBody>
      </p:sp>
      <p:sp>
        <p:nvSpPr>
          <p:cNvPr id="5" name="TextBox 4">
            <a:extLst>
              <a:ext uri="{FF2B5EF4-FFF2-40B4-BE49-F238E27FC236}">
                <a16:creationId xmlns:a16="http://schemas.microsoft.com/office/drawing/2014/main" id="{63BE6FBD-A5D1-929D-0384-B38200E48EB2}"/>
              </a:ext>
            </a:extLst>
          </p:cNvPr>
          <p:cNvSpPr txBox="1"/>
          <p:nvPr/>
        </p:nvSpPr>
        <p:spPr>
          <a:xfrm>
            <a:off x="6400799" y="457200"/>
            <a:ext cx="2619375" cy="523220"/>
          </a:xfrm>
          <a:prstGeom prst="rect">
            <a:avLst/>
          </a:prstGeom>
          <a:noFill/>
        </p:spPr>
        <p:txBody>
          <a:bodyPr wrap="square" rtlCol="0">
            <a:spAutoFit/>
          </a:bodyPr>
          <a:lstStyle/>
          <a:p>
            <a:r>
              <a:rPr lang="en-US" sz="2800" dirty="0" err="1">
                <a:solidFill>
                  <a:srgbClr val="FF0000"/>
                </a:solidFill>
              </a:rPr>
              <a:t>thoăn</a:t>
            </a:r>
            <a:r>
              <a:rPr lang="en-US" sz="2800" dirty="0">
                <a:solidFill>
                  <a:srgbClr val="FF0000"/>
                </a:solidFill>
              </a:rPr>
              <a:t> </a:t>
            </a:r>
            <a:r>
              <a:rPr lang="en-US" sz="2800" dirty="0" err="1">
                <a:solidFill>
                  <a:srgbClr val="FF0000"/>
                </a:solidFill>
              </a:rPr>
              <a:t>thoắt</a:t>
            </a:r>
            <a:endParaRPr lang="en-US" sz="2800" dirty="0">
              <a:solidFill>
                <a:srgbClr val="FF0000"/>
              </a:solidFill>
            </a:endParaRPr>
          </a:p>
        </p:txBody>
      </p:sp>
      <p:sp>
        <p:nvSpPr>
          <p:cNvPr id="6" name="TextBox 5">
            <a:extLst>
              <a:ext uri="{FF2B5EF4-FFF2-40B4-BE49-F238E27FC236}">
                <a16:creationId xmlns:a16="http://schemas.microsoft.com/office/drawing/2014/main" id="{2B444FC8-87E8-977A-512D-13D5F63B5720}"/>
              </a:ext>
            </a:extLst>
          </p:cNvPr>
          <p:cNvSpPr txBox="1"/>
          <p:nvPr/>
        </p:nvSpPr>
        <p:spPr>
          <a:xfrm>
            <a:off x="8629649" y="1733550"/>
            <a:ext cx="2619375" cy="523220"/>
          </a:xfrm>
          <a:prstGeom prst="rect">
            <a:avLst/>
          </a:prstGeom>
          <a:noFill/>
        </p:spPr>
        <p:txBody>
          <a:bodyPr wrap="square" rtlCol="0">
            <a:spAutoFit/>
          </a:bodyPr>
          <a:lstStyle/>
          <a:p>
            <a:r>
              <a:rPr lang="en-US" sz="2800" dirty="0" err="1">
                <a:solidFill>
                  <a:srgbClr val="FF0000"/>
                </a:solidFill>
              </a:rPr>
              <a:t>kín</a:t>
            </a:r>
            <a:r>
              <a:rPr lang="en-US" sz="2800" dirty="0">
                <a:solidFill>
                  <a:srgbClr val="FF0000"/>
                </a:solidFill>
              </a:rPr>
              <a:t> </a:t>
            </a:r>
            <a:r>
              <a:rPr lang="en-US" sz="2800" dirty="0" err="1">
                <a:solidFill>
                  <a:srgbClr val="FF0000"/>
                </a:solidFill>
              </a:rPr>
              <a:t>đáo</a:t>
            </a:r>
            <a:endParaRPr lang="en-US" sz="2800" dirty="0">
              <a:solidFill>
                <a:srgbClr val="FF0000"/>
              </a:solidFill>
            </a:endParaRPr>
          </a:p>
        </p:txBody>
      </p:sp>
      <p:sp>
        <p:nvSpPr>
          <p:cNvPr id="7" name="TextBox 6">
            <a:extLst>
              <a:ext uri="{FF2B5EF4-FFF2-40B4-BE49-F238E27FC236}">
                <a16:creationId xmlns:a16="http://schemas.microsoft.com/office/drawing/2014/main" id="{EA90E5B3-9048-2234-0E83-CA4152B43E45}"/>
              </a:ext>
            </a:extLst>
          </p:cNvPr>
          <p:cNvSpPr txBox="1"/>
          <p:nvPr/>
        </p:nvSpPr>
        <p:spPr>
          <a:xfrm>
            <a:off x="4591049" y="2162175"/>
            <a:ext cx="2619375" cy="523220"/>
          </a:xfrm>
          <a:prstGeom prst="rect">
            <a:avLst/>
          </a:prstGeom>
          <a:noFill/>
        </p:spPr>
        <p:txBody>
          <a:bodyPr wrap="square" rtlCol="0">
            <a:spAutoFit/>
          </a:bodyPr>
          <a:lstStyle/>
          <a:p>
            <a:r>
              <a:rPr lang="en-US" sz="2800" dirty="0" err="1">
                <a:solidFill>
                  <a:srgbClr val="FF0000"/>
                </a:solidFill>
              </a:rPr>
              <a:t>nhè</a:t>
            </a:r>
            <a:r>
              <a:rPr lang="en-US" sz="2800" dirty="0">
                <a:solidFill>
                  <a:srgbClr val="FF0000"/>
                </a:solidFill>
              </a:rPr>
              <a:t> </a:t>
            </a:r>
            <a:r>
              <a:rPr lang="en-US" sz="2800" dirty="0" err="1">
                <a:solidFill>
                  <a:srgbClr val="FF0000"/>
                </a:solidFill>
              </a:rPr>
              <a:t>nhẹ</a:t>
            </a:r>
            <a:endParaRPr lang="en-US" sz="2800" dirty="0">
              <a:solidFill>
                <a:srgbClr val="FF0000"/>
              </a:solidFill>
            </a:endParaRPr>
          </a:p>
        </p:txBody>
      </p:sp>
      <p:sp>
        <p:nvSpPr>
          <p:cNvPr id="9" name="TextBox 8">
            <a:extLst>
              <a:ext uri="{FF2B5EF4-FFF2-40B4-BE49-F238E27FC236}">
                <a16:creationId xmlns:a16="http://schemas.microsoft.com/office/drawing/2014/main" id="{A005C4AC-879A-245B-DD06-6803C376D18E}"/>
              </a:ext>
            </a:extLst>
          </p:cNvPr>
          <p:cNvSpPr txBox="1"/>
          <p:nvPr/>
        </p:nvSpPr>
        <p:spPr>
          <a:xfrm>
            <a:off x="6010274" y="2152650"/>
            <a:ext cx="2619375" cy="523220"/>
          </a:xfrm>
          <a:prstGeom prst="rect">
            <a:avLst/>
          </a:prstGeom>
          <a:noFill/>
        </p:spPr>
        <p:txBody>
          <a:bodyPr wrap="square" rtlCol="0">
            <a:spAutoFit/>
          </a:bodyPr>
          <a:lstStyle/>
          <a:p>
            <a:r>
              <a:rPr lang="en-US" sz="2800" dirty="0" err="1">
                <a:solidFill>
                  <a:srgbClr val="FF0000"/>
                </a:solidFill>
              </a:rPr>
              <a:t>chậm</a:t>
            </a:r>
            <a:r>
              <a:rPr lang="en-US" sz="2800" dirty="0">
                <a:solidFill>
                  <a:srgbClr val="FF0000"/>
                </a:solidFill>
              </a:rPr>
              <a:t> </a:t>
            </a:r>
            <a:r>
              <a:rPr lang="en-US" sz="2800" dirty="0" err="1">
                <a:solidFill>
                  <a:srgbClr val="FF0000"/>
                </a:solidFill>
              </a:rPr>
              <a:t>rãi</a:t>
            </a:r>
            <a:endParaRPr lang="en-US" sz="2800" dirty="0">
              <a:solidFill>
                <a:srgbClr val="FF0000"/>
              </a:solidFill>
            </a:endParaRPr>
          </a:p>
        </p:txBody>
      </p:sp>
      <p:sp>
        <p:nvSpPr>
          <p:cNvPr id="15" name="TextBox 14">
            <a:extLst>
              <a:ext uri="{FF2B5EF4-FFF2-40B4-BE49-F238E27FC236}">
                <a16:creationId xmlns:a16="http://schemas.microsoft.com/office/drawing/2014/main" id="{F6637C7E-AA8B-9168-3050-AADD290AC24B}"/>
              </a:ext>
            </a:extLst>
          </p:cNvPr>
          <p:cNvSpPr txBox="1"/>
          <p:nvPr/>
        </p:nvSpPr>
        <p:spPr>
          <a:xfrm>
            <a:off x="7096124" y="2581275"/>
            <a:ext cx="2619375" cy="523220"/>
          </a:xfrm>
          <a:prstGeom prst="rect">
            <a:avLst/>
          </a:prstGeom>
          <a:noFill/>
        </p:spPr>
        <p:txBody>
          <a:bodyPr wrap="square" rtlCol="0">
            <a:spAutoFit/>
          </a:bodyPr>
          <a:lstStyle/>
          <a:p>
            <a:r>
              <a:rPr lang="en-US" sz="2800" dirty="0" err="1">
                <a:solidFill>
                  <a:srgbClr val="FF0000"/>
                </a:solidFill>
              </a:rPr>
              <a:t>cao</a:t>
            </a:r>
            <a:endParaRPr lang="en-US" sz="2800" dirty="0">
              <a:solidFill>
                <a:srgbClr val="FF0000"/>
              </a:solidFill>
            </a:endParaRPr>
          </a:p>
        </p:txBody>
      </p:sp>
    </p:spTree>
    <p:extLst>
      <p:ext uri="{BB962C8B-B14F-4D97-AF65-F5344CB8AC3E}">
        <p14:creationId xmlns:p14="http://schemas.microsoft.com/office/powerpoint/2010/main" val="2978267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6.25E-7 -2.22222E-6 L -0.1168 0.79097 " pathEditMode="relative" rAng="0" ptsTypes="AA">
                                      <p:cBhvr>
                                        <p:cTn id="23" dur="2000" fill="hold"/>
                                        <p:tgtEl>
                                          <p:spTgt spid="4"/>
                                        </p:tgtEl>
                                        <p:attrNameLst>
                                          <p:attrName>ppt_x</p:attrName>
                                          <p:attrName>ppt_y</p:attrName>
                                        </p:attrNameLst>
                                      </p:cBhvr>
                                      <p:rCtr x="-5846" y="3953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1.875E-6 -1.11111E-6 L -0.32695 0.66042 " pathEditMode="relative" rAng="0" ptsTypes="AA">
                                      <p:cBhvr>
                                        <p:cTn id="32" dur="2000" fill="hold"/>
                                        <p:tgtEl>
                                          <p:spTgt spid="5"/>
                                        </p:tgtEl>
                                        <p:attrNameLst>
                                          <p:attrName>ppt_x</p:attrName>
                                          <p:attrName>ppt_y</p:attrName>
                                        </p:attrNameLst>
                                      </p:cBhvr>
                                      <p:rCtr x="-16354" y="33009"/>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375E-6 -2.22222E-6 L -0.35898 0.37847 " pathEditMode="relative" rAng="0" ptsTypes="AA">
                                      <p:cBhvr>
                                        <p:cTn id="41" dur="2000" fill="hold"/>
                                        <p:tgtEl>
                                          <p:spTgt spid="6"/>
                                        </p:tgtEl>
                                        <p:attrNameLst>
                                          <p:attrName>ppt_x</p:attrName>
                                          <p:attrName>ppt_y</p:attrName>
                                        </p:attrNameLst>
                                      </p:cBhvr>
                                      <p:rCtr x="-17956" y="18912"/>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2.22222E-6 L 0.19415 0.34792 " pathEditMode="relative" rAng="0" ptsTypes="AA">
                                      <p:cBhvr>
                                        <p:cTn id="50" dur="2000" fill="hold"/>
                                        <p:tgtEl>
                                          <p:spTgt spid="7"/>
                                        </p:tgtEl>
                                        <p:attrNameLst>
                                          <p:attrName>ppt_x</p:attrName>
                                          <p:attrName>ppt_y</p:attrName>
                                        </p:attrNameLst>
                                      </p:cBhvr>
                                      <p:rCtr x="9701" y="17384"/>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6.25E-7 -3.33333E-6 L 0.13555 0.43959 " pathEditMode="relative" rAng="0" ptsTypes="AA">
                                      <p:cBhvr>
                                        <p:cTn id="59" dur="2000" fill="hold"/>
                                        <p:tgtEl>
                                          <p:spTgt spid="9"/>
                                        </p:tgtEl>
                                        <p:attrNameLst>
                                          <p:attrName>ppt_x</p:attrName>
                                          <p:attrName>ppt_y</p:attrName>
                                        </p:attrNameLst>
                                      </p:cBhvr>
                                      <p:rCtr x="6771" y="2196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3.125E-6 -3.33333E-6 L 0.06055 0.46875 " pathEditMode="relative" rAng="0" ptsTypes="AA">
                                      <p:cBhvr>
                                        <p:cTn id="68" dur="2000" fill="hold"/>
                                        <p:tgtEl>
                                          <p:spTgt spid="15"/>
                                        </p:tgtEl>
                                        <p:attrNameLst>
                                          <p:attrName>ppt_x</p:attrName>
                                          <p:attrName>ppt_y</p:attrName>
                                        </p:attrNameLst>
                                      </p:cBhvr>
                                      <p:rCtr x="3021" y="2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9" grpId="0"/>
      <p:bldP spid="9" grpId="1"/>
      <p:bldP spid="15" grpId="0"/>
      <p:bldP spid="15" grpId="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744</Words>
  <Application>Microsoft Office PowerPoint</Application>
  <PresentationFormat>Widescreen</PresentationFormat>
  <Paragraphs>76</Paragraphs>
  <Slides>14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LNTH-LuoLuoNotangYuanTi 1</vt:lpstr>
      <vt:lpstr>Times New Roman</vt:lpstr>
      <vt:lpstr>UTM Showcard</vt:lpstr>
      <vt:lpstr>Wingdings</vt:lpstr>
      <vt:lpstr>字体视界-蓝瘦想哭体</vt:lpstr>
      <vt:lpstr>字魂156号-萌趣苏打饼</vt:lpstr>
      <vt:lpstr>思源黑体 CN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46</cp:revision>
  <dcterms:created xsi:type="dcterms:W3CDTF">2023-09-17T08:15:16Z</dcterms:created>
  <dcterms:modified xsi:type="dcterms:W3CDTF">2025-12-21T14:17:22Z</dcterms:modified>
</cp:coreProperties>
</file>