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notesMasterIdLst>
    <p:notesMasterId r:id="rId14"/>
  </p:notesMasterIdLst>
  <p:sldIdLst>
    <p:sldId id="11909" r:id="rId3"/>
    <p:sldId id="257" r:id="rId4"/>
    <p:sldId id="261" r:id="rId5"/>
    <p:sldId id="258" r:id="rId6"/>
    <p:sldId id="313" r:id="rId7"/>
    <p:sldId id="322" r:id="rId8"/>
    <p:sldId id="11912" r:id="rId9"/>
    <p:sldId id="11913" r:id="rId10"/>
    <p:sldId id="11914" r:id="rId11"/>
    <p:sldId id="263" r:id="rId12"/>
    <p:sldId id="119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60438-411C-450F-8EA3-5D1EB61B356B}"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A1934-A33E-4B1C-9292-5C87522CBBC0}" type="slidenum">
              <a:rPr lang="en-US" smtClean="0"/>
              <a:t>‹#›</a:t>
            </a:fld>
            <a:endParaRPr lang="en-US"/>
          </a:p>
        </p:txBody>
      </p:sp>
    </p:spTree>
    <p:extLst>
      <p:ext uri="{BB962C8B-B14F-4D97-AF65-F5344CB8AC3E}">
        <p14:creationId xmlns:p14="http://schemas.microsoft.com/office/powerpoint/2010/main" val="46264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a:t>Các em thân mến, bài học của lớp chúng mình đến đây là kết thúc. Bài học hôm nay đã giúp các em lập chương trình cụ thể cho buổi liên hoa văn nghệ chào mừng Ngày Nhà giáo Việt Nam 20/11. Để giúp các em hiểu rõ hơn, chúng ta sẽ lại gặp nhau trong tiết Lập chương trình hoạt động trang 32. Các em nhớ chuẩn bị bài nhé!</a:t>
            </a:r>
          </a:p>
          <a:p>
            <a:endParaRPr lang="en-US"/>
          </a:p>
        </p:txBody>
      </p:sp>
    </p:spTree>
    <p:extLst>
      <p:ext uri="{BB962C8B-B14F-4D97-AF65-F5344CB8AC3E}">
        <p14:creationId xmlns:p14="http://schemas.microsoft.com/office/powerpoint/2010/main" val="226532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Chắc hẳn các em đã được tham gia rất nhiều hoạt động ở trường, ở lớp rồi đúng ko?</a:t>
            </a:r>
          </a:p>
          <a:p>
            <a:r>
              <a:rPr lang="en-US"/>
              <a:t>Vậy em đã từng tham gia những sinh hoạt tập thể nào ? </a:t>
            </a:r>
          </a:p>
          <a:p>
            <a:endParaRPr lang="en-US"/>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86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lumMod val="50000"/>
          </a:scheme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413425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lumMod val="50000"/>
          </a:schemeClr>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1077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00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3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96461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5280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3041901348"/>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3849BE-15E4-4B3C-B0C2-AEF0359B26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7B8DA7-002E-4155-AE8E-B7569BFEA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F7CAAC-E3BE-47FA-B1A9-B66E68EBB475}"/>
              </a:ext>
            </a:extLst>
          </p:cNvPr>
          <p:cNvSpPr>
            <a:spLocks noGrp="1" noChangeArrowheads="1"/>
          </p:cNvSpPr>
          <p:nvPr>
            <p:ph type="sldNum" sz="quarter" idx="12"/>
          </p:nvPr>
        </p:nvSpPr>
        <p:spPr>
          <a:ln/>
        </p:spPr>
        <p:txBody>
          <a:bodyPr/>
          <a:lstStyle>
            <a:lvl1pPr>
              <a:defRPr/>
            </a:lvl1pPr>
          </a:lstStyle>
          <a:p>
            <a:fld id="{4B881A1A-AAC9-4B62-A64B-52286AA7287D}" type="slidenum">
              <a:rPr lang="en-US" altLang="en-US"/>
              <a:pPr/>
              <a:t>‹#›</a:t>
            </a:fld>
            <a:endParaRPr lang="en-US" altLang="en-US"/>
          </a:p>
        </p:txBody>
      </p:sp>
    </p:spTree>
    <p:extLst>
      <p:ext uri="{BB962C8B-B14F-4D97-AF65-F5344CB8AC3E}">
        <p14:creationId xmlns:p14="http://schemas.microsoft.com/office/powerpoint/2010/main" val="241997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lumMod val="50000"/>
          </a:schemeClr>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0129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lumMod val="50000"/>
          </a:schemeClr>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305800"/>
            <a:ext cx="11563200" cy="62464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960000" y="1649440"/>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4269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lumMod val="50000"/>
          </a:schemeClr>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75190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lumMod val="50000"/>
          </a:schemeClr>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8073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lumMod val="50000"/>
          </a:schemeClr>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9622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lumMod val="50000"/>
          </a:schemeClr>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1288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lumMod val="50000"/>
          </a:schemeClr>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14128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lumMod val="50000"/>
          </a:schemeClr>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35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A9A8E4F-9523-6045-90AE-2695EA5EFDE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2523381" y="239676"/>
            <a:ext cx="1206352" cy="1206352"/>
          </a:xfrm>
          <a:prstGeom prst="rect">
            <a:avLst/>
          </a:prstGeom>
        </p:spPr>
      </p:pic>
    </p:spTree>
    <p:extLst>
      <p:ext uri="{BB962C8B-B14F-4D97-AF65-F5344CB8AC3E}">
        <p14:creationId xmlns:p14="http://schemas.microsoft.com/office/powerpoint/2010/main" val="42065906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8" r:id="rId5"/>
    <p:sldLayoutId id="2147483669" r:id="rId6"/>
    <p:sldLayoutId id="2147483670"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61F76137-38F8-4214-BD08-4A3F8ABE796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7" name="Rectangle: Rounded Corners 6">
            <a:extLst>
              <a:ext uri="{FF2B5EF4-FFF2-40B4-BE49-F238E27FC236}">
                <a16:creationId xmlns:a16="http://schemas.microsoft.com/office/drawing/2014/main" id="{FF9C8E43-8874-4783-9F5F-F37983267BBC}"/>
              </a:ext>
            </a:extLst>
          </p:cNvPr>
          <p:cNvSpPr/>
          <p:nvPr userDrawn="1"/>
        </p:nvSpPr>
        <p:spPr>
          <a:xfrm>
            <a:off x="457200" y="272096"/>
            <a:ext cx="11277600" cy="6313805"/>
          </a:xfrm>
          <a:custGeom>
            <a:avLst/>
            <a:gdLst>
              <a:gd name="connsiteX0" fmla="*/ 0 w 11277600"/>
              <a:gd name="connsiteY0" fmla="*/ 1052322 h 6313805"/>
              <a:gd name="connsiteX1" fmla="*/ 1052322 w 11277600"/>
              <a:gd name="connsiteY1" fmla="*/ 0 h 6313805"/>
              <a:gd name="connsiteX2" fmla="*/ 10225278 w 11277600"/>
              <a:gd name="connsiteY2" fmla="*/ 0 h 6313805"/>
              <a:gd name="connsiteX3" fmla="*/ 11277600 w 11277600"/>
              <a:gd name="connsiteY3" fmla="*/ 1052322 h 6313805"/>
              <a:gd name="connsiteX4" fmla="*/ 11277600 w 11277600"/>
              <a:gd name="connsiteY4" fmla="*/ 5261483 h 6313805"/>
              <a:gd name="connsiteX5" fmla="*/ 10225278 w 11277600"/>
              <a:gd name="connsiteY5" fmla="*/ 6313805 h 6313805"/>
              <a:gd name="connsiteX6" fmla="*/ 1052322 w 11277600"/>
              <a:gd name="connsiteY6" fmla="*/ 6313805 h 6313805"/>
              <a:gd name="connsiteX7" fmla="*/ 0 w 11277600"/>
              <a:gd name="connsiteY7" fmla="*/ 5261483 h 6313805"/>
              <a:gd name="connsiteX8" fmla="*/ 0 w 11277600"/>
              <a:gd name="connsiteY8" fmla="*/ 1052322 h 63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7600" h="6313805" fill="none" extrusionOk="0">
                <a:moveTo>
                  <a:pt x="0" y="1052322"/>
                </a:moveTo>
                <a:cubicBezTo>
                  <a:pt x="-44338" y="463970"/>
                  <a:pt x="557689" y="70780"/>
                  <a:pt x="1052322" y="0"/>
                </a:cubicBezTo>
                <a:cubicBezTo>
                  <a:pt x="4662225" y="130954"/>
                  <a:pt x="8697738" y="43574"/>
                  <a:pt x="10225278" y="0"/>
                </a:cubicBezTo>
                <a:cubicBezTo>
                  <a:pt x="10864462" y="89344"/>
                  <a:pt x="11291193" y="487791"/>
                  <a:pt x="11277600" y="1052322"/>
                </a:cubicBezTo>
                <a:cubicBezTo>
                  <a:pt x="11127161" y="2630918"/>
                  <a:pt x="11363479" y="3842934"/>
                  <a:pt x="11277600" y="5261483"/>
                </a:cubicBezTo>
                <a:cubicBezTo>
                  <a:pt x="11188022" y="5857374"/>
                  <a:pt x="10775721" y="6292596"/>
                  <a:pt x="10225278" y="6313805"/>
                </a:cubicBezTo>
                <a:cubicBezTo>
                  <a:pt x="6513873" y="6469002"/>
                  <a:pt x="2252189" y="6476825"/>
                  <a:pt x="1052322" y="6313805"/>
                </a:cubicBezTo>
                <a:cubicBezTo>
                  <a:pt x="476636" y="6239480"/>
                  <a:pt x="-97167" y="5899400"/>
                  <a:pt x="0" y="5261483"/>
                </a:cubicBezTo>
                <a:cubicBezTo>
                  <a:pt x="64656" y="3314395"/>
                  <a:pt x="-17807" y="1579780"/>
                  <a:pt x="0" y="1052322"/>
                </a:cubicBezTo>
                <a:close/>
              </a:path>
              <a:path w="11277600" h="6313805" stroke="0" extrusionOk="0">
                <a:moveTo>
                  <a:pt x="0" y="1052322"/>
                </a:moveTo>
                <a:cubicBezTo>
                  <a:pt x="-80773" y="421318"/>
                  <a:pt x="367077" y="39057"/>
                  <a:pt x="1052322" y="0"/>
                </a:cubicBezTo>
                <a:cubicBezTo>
                  <a:pt x="5015976" y="132882"/>
                  <a:pt x="6974418" y="-84951"/>
                  <a:pt x="10225278" y="0"/>
                </a:cubicBezTo>
                <a:cubicBezTo>
                  <a:pt x="10730071" y="74597"/>
                  <a:pt x="11267325" y="527935"/>
                  <a:pt x="11277600" y="1052322"/>
                </a:cubicBezTo>
                <a:cubicBezTo>
                  <a:pt x="11297787" y="2673318"/>
                  <a:pt x="11430080" y="3933931"/>
                  <a:pt x="11277600" y="5261483"/>
                </a:cubicBezTo>
                <a:cubicBezTo>
                  <a:pt x="11327926" y="5848634"/>
                  <a:pt x="10836995" y="6250962"/>
                  <a:pt x="10225278" y="6313805"/>
                </a:cubicBezTo>
                <a:cubicBezTo>
                  <a:pt x="9262943" y="6401444"/>
                  <a:pt x="4931395" y="6241126"/>
                  <a:pt x="1052322" y="6313805"/>
                </a:cubicBezTo>
                <a:cubicBezTo>
                  <a:pt x="460592" y="6213203"/>
                  <a:pt x="-58663" y="5924189"/>
                  <a:pt x="0" y="5261483"/>
                </a:cubicBezTo>
                <a:cubicBezTo>
                  <a:pt x="-38581" y="4834734"/>
                  <a:pt x="63341" y="1782718"/>
                  <a:pt x="0" y="1052322"/>
                </a:cubicBezTo>
                <a:close/>
              </a:path>
            </a:pathLst>
          </a:custGeom>
          <a:solidFill>
            <a:schemeClr val="bg1">
              <a:alpha val="98000"/>
            </a:schemeClr>
          </a:solidFill>
          <a:ln w="66675" cap="flat">
            <a:solidFill>
              <a:srgbClr val="C00000"/>
            </a:solidFill>
            <a:prstDash val="sysDot"/>
            <a:miter lim="800000"/>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6485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8.png"/><Relationship Id="rId18"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6.sv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8.svg"/><Relationship Id="rId1" Type="http://schemas.openxmlformats.org/officeDocument/2006/relationships/slideLayout" Target="../slideLayouts/slideLayout5.xml"/><Relationship Id="rId6" Type="http://schemas.openxmlformats.org/officeDocument/2006/relationships/image" Target="../media/image10.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14.svg"/><Relationship Id="rId19" Type="http://schemas.openxmlformats.org/officeDocument/2006/relationships/image" Target="../media/image12.png"/><Relationship Id="rId4" Type="http://schemas.openxmlformats.org/officeDocument/2006/relationships/image" Target="../media/image8.svg"/><Relationship Id="rId9" Type="http://schemas.openxmlformats.org/officeDocument/2006/relationships/image" Target="../media/image6.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25.png"/><Relationship Id="rId1" Type="http://schemas.openxmlformats.org/officeDocument/2006/relationships/slideLayout" Target="../slideLayouts/slideLayout16.xml"/><Relationship Id="rId5" Type="http://schemas.openxmlformats.org/officeDocument/2006/relationships/image" Target="../media/image53.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18.png"/><Relationship Id="rId4" Type="http://schemas.openxmlformats.org/officeDocument/2006/relationships/image" Target="../media/image37.sv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21.png"/><Relationship Id="rId4" Type="http://schemas.openxmlformats.org/officeDocument/2006/relationships/image" Target="../media/image4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656" t="69612" r="12451"/>
          <a:stretch>
            <a:fillRect/>
          </a:stretch>
        </p:blipFill>
        <p:spPr>
          <a:xfrm flipV="1">
            <a:off x="-1913368" y="5821553"/>
            <a:ext cx="14485903" cy="149266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133632" y="234186"/>
            <a:ext cx="4580736" cy="6560951"/>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333818">
            <a:off x="4159458" y="-1228867"/>
            <a:ext cx="3030628" cy="7686339"/>
          </a:xfrm>
          <a:prstGeom prst="rect">
            <a:avLst/>
          </a:prstGeom>
        </p:spPr>
      </p:pic>
      <p:pic>
        <p:nvPicPr>
          <p:cNvPr id="7" name="Picture 7"/>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78720" y="5638680"/>
            <a:ext cx="2083547" cy="973587"/>
          </a:xfrm>
          <a:prstGeom prst="rect">
            <a:avLst/>
          </a:prstGeom>
        </p:spPr>
      </p:pic>
      <p:pic>
        <p:nvPicPr>
          <p:cNvPr id="8" name="Picture 8"/>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445198" y="318973"/>
            <a:ext cx="1499879" cy="687217"/>
          </a:xfrm>
          <a:prstGeom prst="rect">
            <a:avLst/>
          </a:prstGeom>
        </p:spPr>
      </p:pic>
      <p:pic>
        <p:nvPicPr>
          <p:cNvPr id="9" name="Picture 9"/>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812725" y="235583"/>
            <a:ext cx="1165467" cy="533995"/>
          </a:xfrm>
          <a:prstGeom prst="rect">
            <a:avLst/>
          </a:prstGeom>
        </p:spPr>
      </p:pic>
      <p:pic>
        <p:nvPicPr>
          <p:cNvPr id="10" name="Picture 10"/>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405037" y="78969"/>
            <a:ext cx="1849091" cy="847219"/>
          </a:xfrm>
          <a:prstGeom prst="rect">
            <a:avLst/>
          </a:prstGeom>
        </p:spPr>
      </p:pic>
      <p:pic>
        <p:nvPicPr>
          <p:cNvPr id="11" name="Picture 11"/>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28598" y="662580"/>
            <a:ext cx="1849091" cy="847219"/>
          </a:xfrm>
          <a:prstGeom prst="rect">
            <a:avLst/>
          </a:prstGeom>
        </p:spPr>
      </p:pic>
      <p:pic>
        <p:nvPicPr>
          <p:cNvPr id="12" name="Picture 12"/>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1162" y="10374"/>
            <a:ext cx="1535817" cy="1510863"/>
          </a:xfrm>
          <a:prstGeom prst="rect">
            <a:avLst/>
          </a:prstGeom>
        </p:spPr>
      </p:pic>
      <p:pic>
        <p:nvPicPr>
          <p:cNvPr id="15" name="Picture 2">
            <a:extLst>
              <a:ext uri="{FF2B5EF4-FFF2-40B4-BE49-F238E27FC236}">
                <a16:creationId xmlns:a16="http://schemas.microsoft.com/office/drawing/2014/main" id="{D94B3816-9A22-45E3-A902-8E12A911068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46683" y="2694304"/>
            <a:ext cx="6600008" cy="4417880"/>
          </a:xfrm>
          <a:prstGeom prst="rect">
            <a:avLst/>
          </a:prstGeom>
        </p:spPr>
      </p:pic>
      <p:pic>
        <p:nvPicPr>
          <p:cNvPr id="5" name="Picture 4">
            <a:extLst>
              <a:ext uri="{FF2B5EF4-FFF2-40B4-BE49-F238E27FC236}">
                <a16:creationId xmlns:a16="http://schemas.microsoft.com/office/drawing/2014/main" id="{8588C61E-A8D3-4C21-1D6F-A6F3D58B8611}"/>
              </a:ext>
            </a:extLst>
          </p:cNvPr>
          <p:cNvPicPr>
            <a:picLocks noChangeAspect="1"/>
          </p:cNvPicPr>
          <p:nvPr/>
        </p:nvPicPr>
        <p:blipFill>
          <a:blip r:embed="rId19"/>
          <a:stretch>
            <a:fillRect/>
          </a:stretch>
        </p:blipFill>
        <p:spPr>
          <a:xfrm>
            <a:off x="2160343" y="1869828"/>
            <a:ext cx="6718374" cy="1249788"/>
          </a:xfrm>
          <a:prstGeom prst="rect">
            <a:avLst/>
          </a:prstGeom>
        </p:spPr>
      </p:pic>
    </p:spTree>
    <p:extLst>
      <p:ext uri="{BB962C8B-B14F-4D97-AF65-F5344CB8AC3E}">
        <p14:creationId xmlns:p14="http://schemas.microsoft.com/office/powerpoint/2010/main" val="333191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888818B5-D181-49CB-B3C3-E5AFB9D3C07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10400" y="609600"/>
            <a:ext cx="4331474" cy="3222407"/>
          </a:xfrm>
          <a:prstGeom prst="rect">
            <a:avLst/>
          </a:prstGeom>
        </p:spPr>
      </p:pic>
      <p:sp>
        <p:nvSpPr>
          <p:cNvPr id="15362" name="Rectangle 2">
            <a:extLst>
              <a:ext uri="{FF2B5EF4-FFF2-40B4-BE49-F238E27FC236}">
                <a16:creationId xmlns:a16="http://schemas.microsoft.com/office/drawing/2014/main" id="{777AC12A-352C-4CC6-98E8-E697AFE76F56}"/>
              </a:ext>
            </a:extLst>
          </p:cNvPr>
          <p:cNvSpPr>
            <a:spLocks noGrp="1" noChangeArrowheads="1"/>
          </p:cNvSpPr>
          <p:nvPr>
            <p:ph type="title"/>
          </p:nvPr>
        </p:nvSpPr>
        <p:spPr>
          <a:xfrm>
            <a:off x="7543800" y="1447800"/>
            <a:ext cx="3535268" cy="1981200"/>
          </a:xfrm>
        </p:spPr>
        <p:txBody>
          <a:bodyPr/>
          <a:lstStyle/>
          <a:p>
            <a:pPr eaLnBrk="1" hangingPunct="1"/>
            <a:r>
              <a:rPr lang="en-US" altLang="en-US" sz="6600" b="1" dirty="0" err="1">
                <a:solidFill>
                  <a:schemeClr val="bg1"/>
                </a:solidFill>
                <a:latin typeface="+mn-lt"/>
              </a:rPr>
              <a:t>Vận</a:t>
            </a:r>
            <a:r>
              <a:rPr lang="en-US" altLang="en-US" sz="6600" b="1" dirty="0">
                <a:solidFill>
                  <a:schemeClr val="bg1"/>
                </a:solidFill>
                <a:latin typeface="+mn-lt"/>
              </a:rPr>
              <a:t> </a:t>
            </a:r>
            <a:r>
              <a:rPr lang="en-US" altLang="en-US" sz="6600" b="1" dirty="0" err="1">
                <a:solidFill>
                  <a:schemeClr val="bg1"/>
                </a:solidFill>
                <a:latin typeface="+mn-lt"/>
              </a:rPr>
              <a:t>dụng</a:t>
            </a:r>
            <a:endParaRPr lang="en-US" altLang="en-US" sz="23900" dirty="0">
              <a:solidFill>
                <a:schemeClr val="bg1"/>
              </a:solidFill>
              <a:latin typeface="+mn-lt"/>
            </a:endParaRPr>
          </a:p>
        </p:txBody>
      </p:sp>
      <p:sp>
        <p:nvSpPr>
          <p:cNvPr id="8" name="Rectangle 2">
            <a:extLst>
              <a:ext uri="{FF2B5EF4-FFF2-40B4-BE49-F238E27FC236}">
                <a16:creationId xmlns:a16="http://schemas.microsoft.com/office/drawing/2014/main" id="{0BB9F0A7-1C1E-44B4-ACDF-1BBD225C279E}"/>
              </a:ext>
            </a:extLst>
          </p:cNvPr>
          <p:cNvSpPr txBox="1">
            <a:spLocks noChangeArrowheads="1"/>
          </p:cNvSpPr>
          <p:nvPr/>
        </p:nvSpPr>
        <p:spPr>
          <a:xfrm>
            <a:off x="1105786" y="1095153"/>
            <a:ext cx="5837274" cy="1910552"/>
          </a:xfrm>
        </p:spPr>
        <p:txBody>
          <a:bodyPr/>
          <a:lstStyle>
            <a:lvl1pPr algn="ctr" defTabSz="1662430" rtl="0" eaLnBrk="1" latinLnBrk="0" hangingPunct="1">
              <a:spcBef>
                <a:spcPct val="0"/>
              </a:spcBef>
              <a:buNone/>
              <a:defRPr sz="8000" kern="1200">
                <a:solidFill>
                  <a:schemeClr val="tx1"/>
                </a:solidFill>
                <a:latin typeface="+mj-lt"/>
                <a:ea typeface="+mj-ea"/>
                <a:cs typeface="+mj-cs"/>
              </a:defRPr>
            </a:lvl1pPr>
          </a:lstStyle>
          <a:p>
            <a:pPr lvl="0"/>
            <a:r>
              <a:rPr lang="en-US" altLang="en-US" sz="5400" b="1" dirty="0">
                <a:ln w="22225">
                  <a:solidFill>
                    <a:schemeClr val="accent2"/>
                  </a:solidFill>
                  <a:prstDash val="solid"/>
                </a:ln>
                <a:solidFill>
                  <a:schemeClr val="accent2">
                    <a:lumMod val="40000"/>
                    <a:lumOff val="60000"/>
                  </a:schemeClr>
                </a:solidFill>
                <a:latin typeface="Calibri"/>
              </a:rPr>
              <a:t>H</a:t>
            </a:r>
            <a:r>
              <a:rPr lang="vi-VN" altLang="en-US" sz="5400" b="1" dirty="0">
                <a:ln w="22225">
                  <a:solidFill>
                    <a:schemeClr val="accent2"/>
                  </a:solidFill>
                  <a:prstDash val="solid"/>
                </a:ln>
                <a:solidFill>
                  <a:schemeClr val="accent2">
                    <a:lumMod val="40000"/>
                    <a:lumOff val="60000"/>
                  </a:schemeClr>
                </a:solidFill>
                <a:latin typeface="Calibri"/>
              </a:rPr>
              <a:t>oàn thiện lại bài viết đơn của mình và kể lại cho người thân nghe</a:t>
            </a:r>
            <a:endParaRPr kumimoji="0" lang="en-US" altLang="en-US" sz="166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a:endParaRPr>
          </a:p>
        </p:txBody>
      </p:sp>
      <p:pic>
        <p:nvPicPr>
          <p:cNvPr id="12" name="Picture 2">
            <a:extLst>
              <a:ext uri="{FF2B5EF4-FFF2-40B4-BE49-F238E27FC236}">
                <a16:creationId xmlns:a16="http://schemas.microsoft.com/office/drawing/2014/main" id="{090C5F57-9F55-4FB2-9748-66733538AAE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95231" y="3046735"/>
            <a:ext cx="4134776" cy="356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458884D-7ADA-4EF8-8E80-43E150570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2229384"/>
            <a:ext cx="12192000" cy="4434840"/>
          </a:xfrm>
          <a:prstGeom prst="rect">
            <a:avLst/>
          </a:prstGeom>
        </p:spPr>
      </p:pic>
      <p:pic>
        <p:nvPicPr>
          <p:cNvPr id="2" name="Picture 1">
            <a:extLst>
              <a:ext uri="{FF2B5EF4-FFF2-40B4-BE49-F238E27FC236}">
                <a16:creationId xmlns:a16="http://schemas.microsoft.com/office/drawing/2014/main" id="{ACBFA07A-A659-C6A2-2474-9D39CB47D996}"/>
              </a:ext>
            </a:extLst>
          </p:cNvPr>
          <p:cNvPicPr>
            <a:picLocks noChangeAspect="1"/>
          </p:cNvPicPr>
          <p:nvPr/>
        </p:nvPicPr>
        <p:blipFill>
          <a:blip r:embed="rId4"/>
          <a:stretch>
            <a:fillRect/>
          </a:stretch>
        </p:blipFill>
        <p:spPr>
          <a:xfrm>
            <a:off x="1200197" y="668086"/>
            <a:ext cx="9961727" cy="1481456"/>
          </a:xfrm>
          <a:prstGeom prst="rect">
            <a:avLst/>
          </a:prstGeom>
        </p:spPr>
      </p:pic>
    </p:spTree>
    <p:extLst>
      <p:ext uri="{BB962C8B-B14F-4D97-AF65-F5344CB8AC3E}">
        <p14:creationId xmlns:p14="http://schemas.microsoft.com/office/powerpoint/2010/main" val="23180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98"/>
        <p:cNvGrpSpPr/>
        <p:nvPr/>
      </p:nvGrpSpPr>
      <p:grpSpPr>
        <a:xfrm>
          <a:off x="0" y="0"/>
          <a:ext cx="0" cy="0"/>
          <a:chOff x="0" y="0"/>
          <a:chExt cx="0" cy="0"/>
        </a:xfrm>
      </p:grpSpPr>
      <p:pic>
        <p:nvPicPr>
          <p:cNvPr id="3" name="Picture 2">
            <a:extLst>
              <a:ext uri="{FF2B5EF4-FFF2-40B4-BE49-F238E27FC236}">
                <a16:creationId xmlns:a16="http://schemas.microsoft.com/office/drawing/2014/main" id="{36F21F28-9CAB-41ED-95A6-E70A02ADEF76}"/>
              </a:ext>
            </a:extLst>
          </p:cNvPr>
          <p:cNvPicPr>
            <a:picLocks noChangeAspect="1"/>
          </p:cNvPicPr>
          <p:nvPr/>
        </p:nvPicPr>
        <p:blipFill>
          <a:blip r:embed="rId3"/>
          <a:srcRect/>
          <a:stretch/>
        </p:blipFill>
        <p:spPr>
          <a:xfrm>
            <a:off x="0" y="-53069"/>
            <a:ext cx="12189325" cy="6855377"/>
          </a:xfrm>
          <a:prstGeom prst="rect">
            <a:avLst/>
          </a:prstGeom>
        </p:spPr>
      </p:pic>
      <p:grpSp>
        <p:nvGrpSpPr>
          <p:cNvPr id="482" name="Google Shape;482;p29"/>
          <p:cNvGrpSpPr/>
          <p:nvPr/>
        </p:nvGrpSpPr>
        <p:grpSpPr>
          <a:xfrm>
            <a:off x="5519114" y="438901"/>
            <a:ext cx="1153772" cy="133496"/>
            <a:chOff x="11440935" y="3894601"/>
            <a:chExt cx="865329" cy="100122"/>
          </a:xfrm>
        </p:grpSpPr>
        <p:sp>
          <p:nvSpPr>
            <p:cNvPr id="483" name="Google Shape;483;p29"/>
            <p:cNvSpPr/>
            <p:nvPr/>
          </p:nvSpPr>
          <p:spPr>
            <a:xfrm rot="5400000">
              <a:off x="11760447" y="3587520"/>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29"/>
            <p:cNvSpPr/>
            <p:nvPr/>
          </p:nvSpPr>
          <p:spPr>
            <a:xfrm rot="5400000">
              <a:off x="12213272" y="3898402"/>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B14DA445-EF01-128C-D837-14F9BF199E5D}"/>
              </a:ext>
            </a:extLst>
          </p:cNvPr>
          <p:cNvPicPr>
            <a:picLocks noChangeAspect="1"/>
          </p:cNvPicPr>
          <p:nvPr/>
        </p:nvPicPr>
        <p:blipFill>
          <a:blip r:embed="rId4"/>
          <a:stretch>
            <a:fillRect/>
          </a:stretch>
        </p:blipFill>
        <p:spPr>
          <a:xfrm>
            <a:off x="4904405" y="881605"/>
            <a:ext cx="2085013" cy="1457070"/>
          </a:xfrm>
          <a:prstGeom prst="rect">
            <a:avLst/>
          </a:prstGeom>
        </p:spPr>
      </p:pic>
      <p:pic>
        <p:nvPicPr>
          <p:cNvPr id="7" name="Picture 6">
            <a:extLst>
              <a:ext uri="{FF2B5EF4-FFF2-40B4-BE49-F238E27FC236}">
                <a16:creationId xmlns:a16="http://schemas.microsoft.com/office/drawing/2014/main" id="{9253E583-0675-8355-BF08-C3772A1F898E}"/>
              </a:ext>
            </a:extLst>
          </p:cNvPr>
          <p:cNvPicPr>
            <a:picLocks noChangeAspect="1"/>
          </p:cNvPicPr>
          <p:nvPr/>
        </p:nvPicPr>
        <p:blipFill>
          <a:blip r:embed="rId5"/>
          <a:stretch>
            <a:fillRect/>
          </a:stretch>
        </p:blipFill>
        <p:spPr>
          <a:xfrm>
            <a:off x="1180033" y="1519068"/>
            <a:ext cx="10845724"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601"/>
        <p:cNvGrpSpPr/>
        <p:nvPr/>
      </p:nvGrpSpPr>
      <p:grpSpPr>
        <a:xfrm>
          <a:off x="0" y="0"/>
          <a:ext cx="0" cy="0"/>
          <a:chOff x="0" y="0"/>
          <a:chExt cx="0" cy="0"/>
        </a:xfrm>
      </p:grpSpPr>
      <p:sp>
        <p:nvSpPr>
          <p:cNvPr id="602" name="Google Shape;602;p34"/>
          <p:cNvSpPr/>
          <p:nvPr/>
        </p:nvSpPr>
        <p:spPr>
          <a:xfrm flipH="1">
            <a:off x="1789041" y="1391478"/>
            <a:ext cx="8120269" cy="2966423"/>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06" name="Google Shape;606;p34"/>
          <p:cNvGrpSpPr/>
          <p:nvPr/>
        </p:nvGrpSpPr>
        <p:grpSpPr>
          <a:xfrm rot="10800000" flipH="1">
            <a:off x="10372730" y="1053118"/>
            <a:ext cx="859372" cy="86167"/>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9" name="Google Shape;609;p34"/>
          <p:cNvGrpSpPr/>
          <p:nvPr/>
        </p:nvGrpSpPr>
        <p:grpSpPr>
          <a:xfrm rot="10800000" flipH="1">
            <a:off x="2054399" y="1053149"/>
            <a:ext cx="86167" cy="859372"/>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2" name="Google Shape;612;p34"/>
          <p:cNvGrpSpPr/>
          <p:nvPr/>
        </p:nvGrpSpPr>
        <p:grpSpPr>
          <a:xfrm rot="10800000" flipH="1">
            <a:off x="2054397" y="6051818"/>
            <a:ext cx="859372" cy="86167"/>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5" name="Google Shape;615;p34"/>
          <p:cNvGrpSpPr/>
          <p:nvPr/>
        </p:nvGrpSpPr>
        <p:grpSpPr>
          <a:xfrm rot="10800000" flipH="1">
            <a:off x="11145833" y="5278615"/>
            <a:ext cx="86167" cy="859372"/>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 name="Rectangle 7">
            <a:extLst>
              <a:ext uri="{FF2B5EF4-FFF2-40B4-BE49-F238E27FC236}">
                <a16:creationId xmlns:a16="http://schemas.microsoft.com/office/drawing/2014/main" id="{083AB8DE-89B1-49CA-B3F6-740300A42C43}"/>
              </a:ext>
            </a:extLst>
          </p:cNvPr>
          <p:cNvSpPr/>
          <p:nvPr/>
        </p:nvSpPr>
        <p:spPr>
          <a:xfrm>
            <a:off x="2163725" y="1651619"/>
            <a:ext cx="7377840" cy="2339102"/>
          </a:xfrm>
          <a:prstGeom prst="rect">
            <a:avLst/>
          </a:prstGeom>
          <a:noFill/>
        </p:spPr>
        <p:txBody>
          <a:bodyPr wrap="square" lIns="121920" tIns="60960" rIns="121920" bIns="60960">
            <a:spAutoFit/>
          </a:bodyPr>
          <a:lstStyle/>
          <a:p>
            <a:pPr algn="ctr"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Chọn 1 trong 2 đề dưới đây:</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1: Viết đơn xin tham gia câu lạc bộ em thích.</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2: Viết đơn xin nghỉ một buổi học</a:t>
            </a:r>
            <a:endParaRPr lang="en-US" sz="9600" b="1" kern="0" spc="67" dirty="0">
              <a:ln w="0"/>
              <a:solidFill>
                <a:srgbClr val="FFFFFF"/>
              </a:solidFill>
              <a:effectLst>
                <a:innerShdw blurRad="63500" dist="50800" dir="13500000">
                  <a:srgbClr val="000000">
                    <a:alpha val="50000"/>
                  </a:srgbClr>
                </a:innerShdw>
              </a:effectLst>
              <a:latin typeface="Calibri" panose="020F0502020204030204" pitchFamily="34" charset="0"/>
              <a:cs typeface="Calibri" panose="020F0502020204030204" pitchFamily="34" charset="0"/>
              <a:sym typeface="Arial"/>
            </a:endParaRPr>
          </a:p>
        </p:txBody>
      </p:sp>
      <p:pic>
        <p:nvPicPr>
          <p:cNvPr id="70" name="Picture 6">
            <a:extLst>
              <a:ext uri="{FF2B5EF4-FFF2-40B4-BE49-F238E27FC236}">
                <a16:creationId xmlns:a16="http://schemas.microsoft.com/office/drawing/2014/main" id="{AF4CFD34-B44D-4F73-B472-250E9E46F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620107" y="2216425"/>
            <a:ext cx="2691362" cy="45043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fade">
                                      <p:cBhvr>
                                        <p:cTn id="12" dur="1000"/>
                                        <p:tgtEl>
                                          <p:spTgt spid="602"/>
                                        </p:tgtEl>
                                      </p:cBhvr>
                                    </p:animEffect>
                                    <p:anim calcmode="lin" valueType="num">
                                      <p:cBhvr>
                                        <p:cTn id="13" dur="1000" fill="hold"/>
                                        <p:tgtEl>
                                          <p:spTgt spid="602"/>
                                        </p:tgtEl>
                                        <p:attrNameLst>
                                          <p:attrName>ppt_x</p:attrName>
                                        </p:attrNameLst>
                                      </p:cBhvr>
                                      <p:tavLst>
                                        <p:tav tm="0">
                                          <p:val>
                                            <p:strVal val="#ppt_x"/>
                                          </p:val>
                                        </p:tav>
                                        <p:tav tm="100000">
                                          <p:val>
                                            <p:strVal val="#ppt_x"/>
                                          </p:val>
                                        </p:tav>
                                      </p:tavLst>
                                    </p:anim>
                                    <p:anim calcmode="lin" valueType="num">
                                      <p:cBhvr>
                                        <p:cTn id="14"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sp>
        <p:nvSpPr>
          <p:cNvPr id="10" name="Google Shape;540;p32">
            <a:extLst>
              <a:ext uri="{FF2B5EF4-FFF2-40B4-BE49-F238E27FC236}">
                <a16:creationId xmlns:a16="http://schemas.microsoft.com/office/drawing/2014/main" id="{25EDEA26-175A-405A-BD72-026218FF1ED2}"/>
              </a:ext>
            </a:extLst>
          </p:cNvPr>
          <p:cNvSpPr/>
          <p:nvPr/>
        </p:nvSpPr>
        <p:spPr>
          <a:xfrm flipH="1">
            <a:off x="1918250" y="573064"/>
            <a:ext cx="9640958" cy="868109"/>
          </a:xfrm>
          <a:prstGeom prst="roundRect">
            <a:avLst>
              <a:gd name="adj" fmla="val 16667"/>
            </a:avLst>
          </a:prstGeom>
          <a:solidFill>
            <a:srgbClr val="EFEFEF"/>
          </a:solidFill>
          <a:ln>
            <a:noFill/>
          </a:ln>
        </p:spPr>
        <p:txBody>
          <a:bodyPr spcFirstLastPara="1" wrap="square" lIns="121900" tIns="121900" rIns="121900" bIns="121900" anchor="ctr" anchorCtr="0">
            <a:noAutofit/>
          </a:bodyPr>
          <a:lstStyle/>
          <a:p>
            <a:pPr algn="just" defTabSz="1219170">
              <a:buClr>
                <a:srgbClr val="000000"/>
              </a:buClr>
            </a:pPr>
            <a:r>
              <a:rPr lang="vi-VN" sz="2667" b="1" kern="0" dirty="0">
                <a:solidFill>
                  <a:srgbClr val="002060"/>
                </a:solidFill>
                <a:latin typeface="Arial"/>
                <a:cs typeface="Arial"/>
                <a:sym typeface="Arial"/>
              </a:rPr>
              <a:t>Dựa vào mẫu đơn trong hoạt động Viết ở Bài 23, viết đơn theo yêu cầu em đã chọn.</a:t>
            </a:r>
            <a:endParaRPr sz="2667" b="1" kern="0" dirty="0">
              <a:solidFill>
                <a:srgbClr val="002060"/>
              </a:solidFill>
              <a:latin typeface="Arial"/>
              <a:cs typeface="Arial"/>
              <a:sym typeface="Arial"/>
            </a:endParaRPr>
          </a:p>
        </p:txBody>
      </p:sp>
      <p:pic>
        <p:nvPicPr>
          <p:cNvPr id="147" name="Picture 2">
            <a:extLst>
              <a:ext uri="{FF2B5EF4-FFF2-40B4-BE49-F238E27FC236}">
                <a16:creationId xmlns:a16="http://schemas.microsoft.com/office/drawing/2014/main" id="{789C2052-BFC0-4F2F-A05A-43B8D3F5CC1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189649">
            <a:off x="635884" y="450630"/>
            <a:ext cx="1124020" cy="1326342"/>
          </a:xfrm>
          <a:prstGeom prst="rect">
            <a:avLst/>
          </a:prstGeom>
        </p:spPr>
      </p:pic>
      <p:sp>
        <p:nvSpPr>
          <p:cNvPr id="5" name="Rectangle 4">
            <a:extLst>
              <a:ext uri="{FF2B5EF4-FFF2-40B4-BE49-F238E27FC236}">
                <a16:creationId xmlns:a16="http://schemas.microsoft.com/office/drawing/2014/main" id="{6852CDA0-2EBA-4C90-8C8B-7690FC072750}"/>
              </a:ext>
            </a:extLst>
          </p:cNvPr>
          <p:cNvSpPr/>
          <p:nvPr/>
        </p:nvSpPr>
        <p:spPr>
          <a:xfrm>
            <a:off x="878882" y="423979"/>
            <a:ext cx="767774" cy="1231106"/>
          </a:xfrm>
          <a:prstGeom prst="rect">
            <a:avLst/>
          </a:prstGeom>
          <a:noFill/>
        </p:spPr>
        <p:txBody>
          <a:bodyPr wrap="none" lIns="121920" tIns="60960" rIns="121920" bIns="60960">
            <a:spAutoFit/>
          </a:bodyPr>
          <a:lstStyle/>
          <a:p>
            <a:pPr algn="ctr" defTabSz="1219170">
              <a:buClr>
                <a:srgbClr val="000000"/>
              </a:buClr>
            </a:pPr>
            <a:r>
              <a:rPr lang="en-US" sz="7200" b="1" kern="0" spc="67" dirty="0">
                <a:ln w="0"/>
                <a:solidFill>
                  <a:srgbClr val="6B4C6D"/>
                </a:solidFill>
                <a:effectLst>
                  <a:innerShdw blurRad="63500" dist="50800" dir="13500000">
                    <a:srgbClr val="000000">
                      <a:alpha val="50000"/>
                    </a:srgbClr>
                  </a:innerShdw>
                </a:effectLst>
                <a:latin typeface="Arial"/>
                <a:cs typeface="Arial"/>
                <a:sym typeface="Arial"/>
              </a:rPr>
              <a:t>1</a:t>
            </a:r>
          </a:p>
        </p:txBody>
      </p:sp>
      <p:grpSp>
        <p:nvGrpSpPr>
          <p:cNvPr id="2" name="Group 1">
            <a:extLst>
              <a:ext uri="{FF2B5EF4-FFF2-40B4-BE49-F238E27FC236}">
                <a16:creationId xmlns:a16="http://schemas.microsoft.com/office/drawing/2014/main" id="{8BC73A7F-DB13-F381-C874-7BC5FF22A746}"/>
              </a:ext>
            </a:extLst>
          </p:cNvPr>
          <p:cNvGrpSpPr/>
          <p:nvPr/>
        </p:nvGrpSpPr>
        <p:grpSpPr>
          <a:xfrm>
            <a:off x="2216425" y="1687114"/>
            <a:ext cx="7880585" cy="1314504"/>
            <a:chOff x="1209557" y="3516548"/>
            <a:chExt cx="6929732" cy="1229511"/>
          </a:xfrm>
        </p:grpSpPr>
        <p:pic>
          <p:nvPicPr>
            <p:cNvPr id="4" name="Picture 5">
              <a:extLst>
                <a:ext uri="{FF2B5EF4-FFF2-40B4-BE49-F238E27FC236}">
                  <a16:creationId xmlns:a16="http://schemas.microsoft.com/office/drawing/2014/main" id="{6A00EF26-A827-83FA-196C-A8FEE7FD3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09557" y="3516548"/>
              <a:ext cx="6929732" cy="1229511"/>
            </a:xfrm>
            <a:prstGeom prst="rect">
              <a:avLst/>
            </a:prstGeom>
          </p:spPr>
        </p:pic>
        <p:sp>
          <p:nvSpPr>
            <p:cNvPr id="6" name="Rectangle 5">
              <a:extLst>
                <a:ext uri="{FF2B5EF4-FFF2-40B4-BE49-F238E27FC236}">
                  <a16:creationId xmlns:a16="http://schemas.microsoft.com/office/drawing/2014/main" id="{3D9DE8B8-9132-E0F2-6A87-F98F500956A6}"/>
                </a:ext>
              </a:extLst>
            </p:cNvPr>
            <p:cNvSpPr/>
            <p:nvPr/>
          </p:nvSpPr>
          <p:spPr>
            <a:xfrm>
              <a:off x="2275456" y="3777360"/>
              <a:ext cx="4797948" cy="600164"/>
            </a:xfrm>
            <a:prstGeom prst="rect">
              <a:avLst/>
            </a:prstGeom>
            <a:noFill/>
          </p:spPr>
          <p:txBody>
            <a:bodyPr wrap="none" lIns="121920" tIns="60960" rIns="121920" bIns="60960">
              <a:spAutoFit/>
            </a:bodyPr>
            <a:lstStyle/>
            <a:p>
              <a:pPr algn="ctr" defTabSz="1219170">
                <a:buClr>
                  <a:srgbClr val="000000"/>
                </a:buClr>
              </a:pP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gửi</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cho</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ai?</a:t>
              </a:r>
            </a:p>
          </p:txBody>
        </p:sp>
      </p:grpSp>
      <p:grpSp>
        <p:nvGrpSpPr>
          <p:cNvPr id="11" name="Group 10">
            <a:extLst>
              <a:ext uri="{FF2B5EF4-FFF2-40B4-BE49-F238E27FC236}">
                <a16:creationId xmlns:a16="http://schemas.microsoft.com/office/drawing/2014/main" id="{89FC78A3-5A8A-882E-AF88-F42C78062050}"/>
              </a:ext>
            </a:extLst>
          </p:cNvPr>
          <p:cNvGrpSpPr/>
          <p:nvPr/>
        </p:nvGrpSpPr>
        <p:grpSpPr>
          <a:xfrm>
            <a:off x="2196546" y="3078592"/>
            <a:ext cx="7880585" cy="1314504"/>
            <a:chOff x="1209557" y="3516548"/>
            <a:chExt cx="6929732" cy="1229511"/>
          </a:xfrm>
        </p:grpSpPr>
        <p:pic>
          <p:nvPicPr>
            <p:cNvPr id="12" name="Picture 5">
              <a:extLst>
                <a:ext uri="{FF2B5EF4-FFF2-40B4-BE49-F238E27FC236}">
                  <a16:creationId xmlns:a16="http://schemas.microsoft.com/office/drawing/2014/main" id="{543D4973-FDC1-9D0A-64A4-9C4D76CF0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09557" y="3516548"/>
              <a:ext cx="6929732" cy="1229511"/>
            </a:xfrm>
            <a:prstGeom prst="rect">
              <a:avLst/>
            </a:prstGeom>
          </p:spPr>
        </p:pic>
        <p:sp>
          <p:nvSpPr>
            <p:cNvPr id="13" name="Rectangle 12">
              <a:extLst>
                <a:ext uri="{FF2B5EF4-FFF2-40B4-BE49-F238E27FC236}">
                  <a16:creationId xmlns:a16="http://schemas.microsoft.com/office/drawing/2014/main" id="{CDCD99F7-3557-BF1F-7D6A-9754025B14AB}"/>
                </a:ext>
              </a:extLst>
            </p:cNvPr>
            <p:cNvSpPr/>
            <p:nvPr/>
          </p:nvSpPr>
          <p:spPr>
            <a:xfrm>
              <a:off x="2062356" y="3777360"/>
              <a:ext cx="5224160" cy="748479"/>
            </a:xfrm>
            <a:prstGeom prst="rect">
              <a:avLst/>
            </a:prstGeom>
            <a:noFill/>
          </p:spPr>
          <p:txBody>
            <a:bodyPr wrap="none" lIns="121920" tIns="60960" rIns="121920" bIns="60960">
              <a:spAutoFit/>
            </a:bodyPr>
            <a:lstStyle/>
            <a:p>
              <a:pPr algn="ctr" defTabSz="1219170">
                <a:buClr>
                  <a:srgbClr val="000000"/>
                </a:buClr>
              </a:pP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Lý do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viết</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là</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gì</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grpSp>
        <p:nvGrpSpPr>
          <p:cNvPr id="14" name="Group 13">
            <a:extLst>
              <a:ext uri="{FF2B5EF4-FFF2-40B4-BE49-F238E27FC236}">
                <a16:creationId xmlns:a16="http://schemas.microsoft.com/office/drawing/2014/main" id="{BBA3C923-8833-AB4F-2E0F-A0E13024991F}"/>
              </a:ext>
            </a:extLst>
          </p:cNvPr>
          <p:cNvGrpSpPr/>
          <p:nvPr/>
        </p:nvGrpSpPr>
        <p:grpSpPr>
          <a:xfrm>
            <a:off x="2236301" y="4609218"/>
            <a:ext cx="7978452" cy="1751825"/>
            <a:chOff x="1209557" y="3516547"/>
            <a:chExt cx="7015790" cy="1638556"/>
          </a:xfrm>
        </p:grpSpPr>
        <p:pic>
          <p:nvPicPr>
            <p:cNvPr id="15" name="Picture 5">
              <a:extLst>
                <a:ext uri="{FF2B5EF4-FFF2-40B4-BE49-F238E27FC236}">
                  <a16:creationId xmlns:a16="http://schemas.microsoft.com/office/drawing/2014/main" id="{7AF2957F-C473-B2F0-8C53-5112BA6B18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09557" y="3516547"/>
              <a:ext cx="6929732" cy="1638556"/>
            </a:xfrm>
            <a:prstGeom prst="rect">
              <a:avLst/>
            </a:prstGeom>
          </p:spPr>
        </p:pic>
        <p:sp>
          <p:nvSpPr>
            <p:cNvPr id="16" name="Rectangle 15">
              <a:extLst>
                <a:ext uri="{FF2B5EF4-FFF2-40B4-BE49-F238E27FC236}">
                  <a16:creationId xmlns:a16="http://schemas.microsoft.com/office/drawing/2014/main" id="{3F19BDB6-6051-5957-8B2B-614A6F9D4A67}"/>
                </a:ext>
              </a:extLst>
            </p:cNvPr>
            <p:cNvSpPr/>
            <p:nvPr/>
          </p:nvSpPr>
          <p:spPr>
            <a:xfrm>
              <a:off x="1340657" y="3721581"/>
              <a:ext cx="6884690" cy="1266656"/>
            </a:xfrm>
            <a:prstGeom prst="rect">
              <a:avLst/>
            </a:prstGeom>
            <a:noFill/>
          </p:spPr>
          <p:txBody>
            <a:bodyPr wrap="square" lIns="121920" tIns="60960" rIns="121920" bIns="60960">
              <a:spAutoFit/>
            </a:bodyPr>
            <a:lstStyle/>
            <a:p>
              <a:pPr algn="ctr" defTabSz="1219170">
                <a:buClr>
                  <a:srgbClr val="000000"/>
                </a:buClr>
              </a:pP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Các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mục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trong</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trình</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bày</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như</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thế</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nào</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Teaching-rafiki">
            <a:extLst>
              <a:ext uri="{FF2B5EF4-FFF2-40B4-BE49-F238E27FC236}">
                <a16:creationId xmlns:a16="http://schemas.microsoft.com/office/drawing/2014/main" id="{F00027C8-6006-0557-41B2-8BE168F609D7}"/>
              </a:ext>
            </a:extLst>
          </p:cNvPr>
          <p:cNvPicPr>
            <a:picLocks noChangeAspect="1"/>
          </p:cNvPicPr>
          <p:nvPr/>
        </p:nvPicPr>
        <p:blipFill>
          <a:blip r:embed="rId2"/>
          <a:stretch>
            <a:fillRect/>
          </a:stretch>
        </p:blipFill>
        <p:spPr>
          <a:xfrm>
            <a:off x="897006" y="1580928"/>
            <a:ext cx="6000751" cy="6000751"/>
          </a:xfrm>
          <a:prstGeom prst="rect">
            <a:avLst/>
          </a:prstGeom>
        </p:spPr>
      </p:pic>
      <p:sp>
        <p:nvSpPr>
          <p:cNvPr id="6" name="Cloud 5">
            <a:extLst>
              <a:ext uri="{FF2B5EF4-FFF2-40B4-BE49-F238E27FC236}">
                <a16:creationId xmlns:a16="http://schemas.microsoft.com/office/drawing/2014/main" id="{BE56DD7E-6129-0216-A444-E0C276025EDC}"/>
              </a:ext>
            </a:extLst>
          </p:cNvPr>
          <p:cNvSpPr/>
          <p:nvPr/>
        </p:nvSpPr>
        <p:spPr>
          <a:xfrm>
            <a:off x="3544238" y="705678"/>
            <a:ext cx="6086779" cy="2791350"/>
          </a:xfrm>
          <a:prstGeom prst="cloud">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2060"/>
                </a:solidFill>
              </a:rPr>
              <a:t>Các</a:t>
            </a:r>
            <a:r>
              <a:rPr lang="en-US" sz="3200" b="1" dirty="0">
                <a:solidFill>
                  <a:srgbClr val="002060"/>
                </a:solidFill>
              </a:rPr>
              <a:t> </a:t>
            </a:r>
            <a:r>
              <a:rPr lang="en-US" sz="3200" b="1" dirty="0" err="1">
                <a:solidFill>
                  <a:srgbClr val="002060"/>
                </a:solidFill>
              </a:rPr>
              <a:t>em</a:t>
            </a:r>
            <a:r>
              <a:rPr lang="en-US" sz="3200" b="1" dirty="0">
                <a:solidFill>
                  <a:srgbClr val="002060"/>
                </a:solidFill>
              </a:rPr>
              <a:t> </a:t>
            </a:r>
            <a:r>
              <a:rPr lang="en-US" sz="3200" b="1" dirty="0" err="1">
                <a:solidFill>
                  <a:srgbClr val="002060"/>
                </a:solidFill>
              </a:rPr>
              <a:t>làm</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khoảng</a:t>
            </a:r>
            <a:r>
              <a:rPr lang="en-US" sz="3200" b="1" dirty="0">
                <a:solidFill>
                  <a:srgbClr val="002060"/>
                </a:solidFill>
              </a:rPr>
              <a:t> 20-25 </a:t>
            </a:r>
            <a:r>
              <a:rPr lang="en-US" sz="3200" b="1" dirty="0" err="1">
                <a:solidFill>
                  <a:srgbClr val="002060"/>
                </a:solidFill>
              </a:rPr>
              <a:t>phút</a:t>
            </a:r>
            <a:r>
              <a:rPr lang="en-US" sz="3200" b="1" dirty="0">
                <a:solidFill>
                  <a:srgbClr val="002060"/>
                </a:solidFill>
              </a:rPr>
              <a:t> </a:t>
            </a:r>
            <a:r>
              <a:rPr lang="en-US" sz="3200" b="1" dirty="0" err="1">
                <a:solidFill>
                  <a:srgbClr val="002060"/>
                </a:solidFill>
              </a:rPr>
              <a:t>nhé</a:t>
            </a:r>
            <a:r>
              <a:rPr lang="en-US" sz="3200" b="1" dirty="0">
                <a:solidFill>
                  <a:srgbClr val="002060"/>
                </a:solidFill>
              </a:rPr>
              <a:t>! </a:t>
            </a:r>
          </a:p>
        </p:txBody>
      </p:sp>
    </p:spTree>
    <p:extLst>
      <p:ext uri="{BB962C8B-B14F-4D97-AF65-F5344CB8AC3E}">
        <p14:creationId xmlns:p14="http://schemas.microsoft.com/office/powerpoint/2010/main" val="4167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4572" y="1676400"/>
            <a:ext cx="5405320" cy="4114800"/>
          </a:xfrm>
          <a:prstGeom prst="rect">
            <a:avLst/>
          </a:prstGeom>
        </p:spPr>
      </p:pic>
      <p:sp>
        <p:nvSpPr>
          <p:cNvPr id="7" name="Rectangles 6"/>
          <p:cNvSpPr/>
          <p:nvPr/>
        </p:nvSpPr>
        <p:spPr>
          <a:xfrm>
            <a:off x="1951633" y="2627243"/>
            <a:ext cx="3793183" cy="2308324"/>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Em</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hãy</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soát</a:t>
            </a:r>
            <a:r>
              <a:rPr kumimoji="0" lang="en-GB" altLang="en-US" sz="48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lại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và</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sửa</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lỗi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nhé</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t>
            </a:r>
          </a:p>
        </p:txBody>
      </p:sp>
      <p:pic>
        <p:nvPicPr>
          <p:cNvPr id="6" name="Picture 2">
            <a:extLst>
              <a:ext uri="{FF2B5EF4-FFF2-40B4-BE49-F238E27FC236}">
                <a16:creationId xmlns:a16="http://schemas.microsoft.com/office/drawing/2014/main" id="{6BC55910-5BA3-4443-B1F6-0057647EF1B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569533" y="1371600"/>
            <a:ext cx="4817331" cy="4720985"/>
          </a:xfrm>
          <a:prstGeom prst="rect">
            <a:avLst/>
          </a:prstGeom>
        </p:spPr>
      </p:pic>
      <p:pic>
        <p:nvPicPr>
          <p:cNvPr id="2" name="Picture 1">
            <a:extLst>
              <a:ext uri="{FF2B5EF4-FFF2-40B4-BE49-F238E27FC236}">
                <a16:creationId xmlns:a16="http://schemas.microsoft.com/office/drawing/2014/main" id="{4C6C4E19-244D-9EA4-F1CB-B4C7A35784AE}"/>
              </a:ext>
            </a:extLst>
          </p:cNvPr>
          <p:cNvPicPr>
            <a:picLocks noChangeAspect="1"/>
          </p:cNvPicPr>
          <p:nvPr/>
        </p:nvPicPr>
        <p:blipFill>
          <a:blip r:embed="rId7"/>
          <a:stretch>
            <a:fillRect/>
          </a:stretch>
        </p:blipFill>
        <p:spPr>
          <a:xfrm>
            <a:off x="3094492" y="235560"/>
            <a:ext cx="6639119"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pic>
        <p:nvPicPr>
          <p:cNvPr id="7" name="Picture 4">
            <a:extLst>
              <a:ext uri="{FF2B5EF4-FFF2-40B4-BE49-F238E27FC236}">
                <a16:creationId xmlns:a16="http://schemas.microsoft.com/office/drawing/2014/main" id="{1C7A83E5-95DB-E35B-F5AA-9A9AA570CF3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621135">
            <a:off x="361497" y="1178140"/>
            <a:ext cx="3796887" cy="3707735"/>
          </a:xfrm>
          <a:prstGeom prst="rect">
            <a:avLst/>
          </a:prstGeom>
        </p:spPr>
      </p:pic>
      <p:sp>
        <p:nvSpPr>
          <p:cNvPr id="8" name="Rectangles 3">
            <a:extLst>
              <a:ext uri="{FF2B5EF4-FFF2-40B4-BE49-F238E27FC236}">
                <a16:creationId xmlns:a16="http://schemas.microsoft.com/office/drawing/2014/main" id="{1331B727-8BF6-2B36-FACE-D2E3DCBFEAE5}"/>
              </a:ext>
            </a:extLst>
          </p:cNvPr>
          <p:cNvSpPr/>
          <p:nvPr/>
        </p:nvSpPr>
        <p:spPr>
          <a:xfrm>
            <a:off x="487018" y="2191201"/>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Quốc</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hiệu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ngữ</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8" name="Picture 4">
            <a:extLst>
              <a:ext uri="{FF2B5EF4-FFF2-40B4-BE49-F238E27FC236}">
                <a16:creationId xmlns:a16="http://schemas.microsoft.com/office/drawing/2014/main" id="{913A8586-E611-275C-9E94-29240A2B05F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621135">
            <a:off x="4327209" y="1078750"/>
            <a:ext cx="3796887" cy="3707735"/>
          </a:xfrm>
          <a:prstGeom prst="rect">
            <a:avLst/>
          </a:prstGeom>
        </p:spPr>
      </p:pic>
      <p:sp>
        <p:nvSpPr>
          <p:cNvPr id="19" name="Rectangles 3">
            <a:extLst>
              <a:ext uri="{FF2B5EF4-FFF2-40B4-BE49-F238E27FC236}">
                <a16:creationId xmlns:a16="http://schemas.microsoft.com/office/drawing/2014/main" id="{3E6AC966-C0A8-7493-4E14-087AC5C9DA8C}"/>
              </a:ext>
            </a:extLst>
          </p:cNvPr>
          <p:cNvSpPr/>
          <p:nvPr/>
        </p:nvSpPr>
        <p:spPr>
          <a:xfrm>
            <a:off x="4502426" y="2280655"/>
            <a:ext cx="3647660" cy="923330"/>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Tên</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20" name="Picture 4">
            <a:extLst>
              <a:ext uri="{FF2B5EF4-FFF2-40B4-BE49-F238E27FC236}">
                <a16:creationId xmlns:a16="http://schemas.microsoft.com/office/drawing/2014/main" id="{1B6C8496-9EBB-CB39-67F5-88A3FBB3F44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621135">
            <a:off x="8114018" y="1178141"/>
            <a:ext cx="3796887" cy="3707735"/>
          </a:xfrm>
          <a:prstGeom prst="rect">
            <a:avLst/>
          </a:prstGeom>
        </p:spPr>
      </p:pic>
      <p:sp>
        <p:nvSpPr>
          <p:cNvPr id="21" name="Rectangles 3">
            <a:extLst>
              <a:ext uri="{FF2B5EF4-FFF2-40B4-BE49-F238E27FC236}">
                <a16:creationId xmlns:a16="http://schemas.microsoft.com/office/drawing/2014/main" id="{1774EA16-D224-C2FE-128D-AFEABD2B3E37}"/>
              </a:ext>
            </a:extLst>
          </p:cNvPr>
          <p:cNvSpPr/>
          <p:nvPr/>
        </p:nvSpPr>
        <p:spPr>
          <a:xfrm>
            <a:off x="8289235" y="2380046"/>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Nội</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dung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2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9" grpId="0"/>
      <p:bldP spid="19" grpId="1"/>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309516"/>
            <a:ext cx="11451265" cy="5355312"/>
          </a:xfrm>
          <a:prstGeom prst="rect">
            <a:avLst/>
          </a:prstGeom>
          <a:noFill/>
        </p:spPr>
        <p:txBody>
          <a:bodyPr wrap="square">
            <a:spAutoFit/>
          </a:bodyPr>
          <a:lstStyle/>
          <a:p>
            <a:pPr algn="ctr"/>
            <a:r>
              <a:rPr lang="vi-VN" b="1" dirty="0">
                <a:solidFill>
                  <a:srgbClr val="002060"/>
                </a:solidFill>
                <a:latin typeface="Calibri" panose="020F0502020204030204" pitchFamily="34" charset="0"/>
                <a:cs typeface="Calibri" panose="020F0502020204030204" pitchFamily="34" charset="0"/>
              </a:rPr>
              <a:t>CỘNG HÒA XÃ HỘI CHỦ NGHĨA VIỆT NAM</a:t>
            </a:r>
            <a:br>
              <a:rPr lang="vi-VN" b="1"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Độc lập - Tự do - Hạnh phúc</a:t>
            </a:r>
            <a:br>
              <a:rPr lang="vi-VN"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______________________</a:t>
            </a:r>
          </a:p>
          <a:p>
            <a:pPr algn="r"/>
            <a:r>
              <a:rPr lang="vi-VN" i="1" dirty="0">
                <a:solidFill>
                  <a:srgbClr val="002060"/>
                </a:solidFill>
                <a:latin typeface="Calibri" panose="020F0502020204030204" pitchFamily="34" charset="0"/>
                <a:cs typeface="Calibri" panose="020F0502020204030204" pitchFamily="34" charset="0"/>
              </a:rPr>
              <a:t>Hà Nội ngày 11 tháng 9 năm 2023</a:t>
            </a:r>
            <a:endParaRPr lang="vi-VN" dirty="0">
              <a:solidFill>
                <a:srgbClr val="002060"/>
              </a:solidFill>
              <a:latin typeface="Calibri" panose="020F0502020204030204" pitchFamily="34" charset="0"/>
              <a:cs typeface="Calibri" panose="020F0502020204030204" pitchFamily="34" charset="0"/>
            </a:endParaRPr>
          </a:p>
          <a:p>
            <a:pPr algn="ctr"/>
            <a:r>
              <a:rPr lang="vi-VN" b="1" dirty="0">
                <a:solidFill>
                  <a:srgbClr val="002060"/>
                </a:solidFill>
                <a:latin typeface="Calibri" panose="020F0502020204030204" pitchFamily="34" charset="0"/>
                <a:cs typeface="Calibri" panose="020F0502020204030204" pitchFamily="34" charset="0"/>
              </a:rPr>
              <a:t>ĐƠN XIN THAM GIA CÂU LẠC BỘ BÓNG ĐÁ</a:t>
            </a:r>
            <a:endParaRPr lang="vi-VN" dirty="0">
              <a:solidFill>
                <a:srgbClr val="002060"/>
              </a:solidFill>
              <a:latin typeface="Calibri" panose="020F0502020204030204" pitchFamily="34" charset="0"/>
              <a:cs typeface="Calibri" panose="020F0502020204030204" pitchFamily="34" charset="0"/>
            </a:endParaRPr>
          </a:p>
          <a:p>
            <a:r>
              <a:rPr lang="vi-VN" dirty="0">
                <a:solidFill>
                  <a:srgbClr val="002060"/>
                </a:solidFill>
                <a:latin typeface="Calibri" panose="020F0502020204030204" pitchFamily="34" charset="0"/>
                <a:cs typeface="Calibri" panose="020F0502020204030204" pitchFamily="34" charset="0"/>
              </a:rPr>
              <a:t>Kính gửi: Ban chủ nhiệm Câu lạc bộ Bóng đá Trường Tiểu học Dịch Vọng A</a:t>
            </a:r>
          </a:p>
          <a:p>
            <a:r>
              <a:rPr lang="vi-VN" dirty="0">
                <a:solidFill>
                  <a:srgbClr val="002060"/>
                </a:solidFill>
                <a:latin typeface="Calibri" panose="020F0502020204030204" pitchFamily="34" charset="0"/>
                <a:cs typeface="Calibri" panose="020F0502020204030204" pitchFamily="34" charset="0"/>
              </a:rPr>
              <a:t>Em tên là: Nguyễn Tiến Đạt</a:t>
            </a:r>
          </a:p>
          <a:p>
            <a:pPr algn="just"/>
            <a:r>
              <a:rPr lang="vi-VN" dirty="0">
                <a:solidFill>
                  <a:srgbClr val="002060"/>
                </a:solidFill>
                <a:latin typeface="Calibri" panose="020F0502020204030204" pitchFamily="34" charset="0"/>
                <a:cs typeface="Calibri" panose="020F0502020204030204" pitchFamily="34" charset="0"/>
              </a:rPr>
              <a:t>Sinh ngày 29 tháng 5 năm 2014. Nam (nữ): Nam</a:t>
            </a:r>
          </a:p>
          <a:p>
            <a:pPr algn="just"/>
            <a:r>
              <a:rPr lang="vi-VN" dirty="0">
                <a:solidFill>
                  <a:srgbClr val="002060"/>
                </a:solidFill>
                <a:latin typeface="Calibri" panose="020F0502020204030204" pitchFamily="34" charset="0"/>
                <a:cs typeface="Calibri" panose="020F0502020204030204" pitchFamily="34" charset="0"/>
              </a:rPr>
              <a:t>Nơi ở: Ngõ 130 Xuân Thủy, Cầu Giấy, Hà Nội</a:t>
            </a:r>
          </a:p>
          <a:p>
            <a:pPr algn="just"/>
            <a:r>
              <a:rPr lang="vi-VN" dirty="0">
                <a:solidFill>
                  <a:srgbClr val="002060"/>
                </a:solidFill>
                <a:latin typeface="Calibri" panose="020F0502020204030204" pitchFamily="34" charset="0"/>
                <a:cs typeface="Calibri" panose="020F0502020204030204" pitchFamily="34" charset="0"/>
              </a:rPr>
              <a:t>Học sinh lớp: 4B Trường Tiểu học Dịch Vọng A</a:t>
            </a:r>
          </a:p>
          <a:p>
            <a:pPr algn="just"/>
            <a:r>
              <a:rPr lang="vi-VN" dirty="0">
                <a:solidFill>
                  <a:srgbClr val="002060"/>
                </a:solidFill>
                <a:latin typeface="Calibri" panose="020F0502020204030204" pitchFamily="34" charset="0"/>
                <a:cs typeface="Calibri" panose="020F0502020204030204" pitchFamily="34" charset="0"/>
              </a:rPr>
              <a:t>Sau khi tìm hiểu các thông tin về hoạt động của Câu lạc bộ Bóng đá. Đồng thời được trực tiếp đến sân và quan sát các buổi tập luyện, thì đấu của câu lạc bộ. Em đã rất yêu thích và mong muốn được trở thành thành viên của câu lạc bộ.</a:t>
            </a:r>
          </a:p>
          <a:p>
            <a:pPr algn="just"/>
            <a:r>
              <a:rPr lang="vi-VN" dirty="0">
                <a:solidFill>
                  <a:srgbClr val="002060"/>
                </a:solidFill>
                <a:latin typeface="Calibri" panose="020F0502020204030204" pitchFamily="34" charset="0"/>
                <a:cs typeface="Calibri" panose="020F0502020204030204" pitchFamily="34" charset="0"/>
              </a:rPr>
              <a:t>Được bố mẹ đồng ý, em viết đơn này xin tham gia Câu lạc bộ Bóng đá của nhà trường để được trau dồi thêm kĩ năng đá bóng và được làm quen với các anh chị có cùng đam mê.</a:t>
            </a:r>
          </a:p>
          <a:p>
            <a:pPr algn="just"/>
            <a:r>
              <a:rPr lang="vi-VN" dirty="0">
                <a:solidFill>
                  <a:srgbClr val="002060"/>
                </a:solidFill>
                <a:latin typeface="Calibri" panose="020F0502020204030204" pitchFamily="34" charset="0"/>
                <a:cs typeface="Calibri" panose="020F0502020204030204" pitchFamily="34" charset="0"/>
              </a:rPr>
              <a:t>Em xin hứa thực hiện đúng mọi quy định của Câu lạc bộ.</a:t>
            </a:r>
          </a:p>
          <a:p>
            <a:pPr algn="just"/>
            <a:r>
              <a:rPr lang="vi-VN" dirty="0">
                <a:solidFill>
                  <a:srgbClr val="002060"/>
                </a:solidFill>
                <a:latin typeface="Calibri" panose="020F0502020204030204" pitchFamily="34" charset="0"/>
                <a:cs typeface="Calibri" panose="020F0502020204030204" pitchFamily="34" charset="0"/>
              </a:rPr>
              <a:t>Em xin trân trọng cảm ơn</a:t>
            </a:r>
            <a:r>
              <a:rPr lang="en-US" dirty="0">
                <a:solidFill>
                  <a:srgbClr val="002060"/>
                </a:solidFill>
                <a:latin typeface="Calibri" panose="020F0502020204030204" pitchFamily="34" charset="0"/>
                <a:cs typeface="Calibri" panose="020F0502020204030204" pitchFamily="34" charset="0"/>
              </a:rPr>
              <a:t>!</a:t>
            </a:r>
            <a:endParaRPr lang="vi-VN" dirty="0">
              <a:solidFill>
                <a:srgbClr val="002060"/>
              </a:solidFill>
              <a:latin typeface="Calibri" panose="020F0502020204030204" pitchFamily="34" charset="0"/>
              <a:cs typeface="Calibri" panose="020F0502020204030204" pitchFamily="34" charset="0"/>
            </a:endParaRP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Người làm đơn</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Đạt</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Nguyễn Tiến Đạt</a:t>
            </a: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Viết</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đơn</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tham</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gia</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CLB</a:t>
            </a:r>
          </a:p>
        </p:txBody>
      </p:sp>
    </p:spTree>
    <p:extLst>
      <p:ext uri="{BB962C8B-B14F-4D97-AF65-F5344CB8AC3E}">
        <p14:creationId xmlns:p14="http://schemas.microsoft.com/office/powerpoint/2010/main" val="10532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500903"/>
            <a:ext cx="11355572" cy="4401205"/>
          </a:xfrm>
          <a:prstGeom prst="rect">
            <a:avLst/>
          </a:prstGeom>
          <a:noFill/>
        </p:spPr>
        <p:txBody>
          <a:bodyPr wrap="square">
            <a:spAutoFit/>
          </a:bodyPr>
          <a:lstStyle/>
          <a:p>
            <a:pPr algn="ctr"/>
            <a:r>
              <a:rPr lang="vi-VN" sz="2000" b="1" dirty="0">
                <a:solidFill>
                  <a:srgbClr val="002060"/>
                </a:solidFill>
                <a:latin typeface="Calibri" panose="020F0502020204030204" pitchFamily="34" charset="0"/>
                <a:cs typeface="Calibri" panose="020F0502020204030204" pitchFamily="34" charset="0"/>
              </a:rPr>
              <a:t>CỘNG HÒA XÃ HỘI CHỦ NGHĨA VIỆT NAM</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Độc lập – Tự do – Hạnh phúc</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____________________</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ĐƠN XIN PHÉP NGHỈ HỌC</a:t>
            </a:r>
            <a:endParaRPr lang="vi-VN" sz="2000" dirty="0">
              <a:solidFill>
                <a:srgbClr val="002060"/>
              </a:solidFill>
              <a:latin typeface="Calibri" panose="020F0502020204030204" pitchFamily="34" charset="0"/>
              <a:cs typeface="Calibri" panose="020F0502020204030204" pitchFamily="34" charset="0"/>
            </a:endParaRPr>
          </a:p>
          <a:p>
            <a:pPr algn="just"/>
            <a:r>
              <a:rPr lang="vi-VN" sz="2000" dirty="0">
                <a:solidFill>
                  <a:srgbClr val="002060"/>
                </a:solidFill>
                <a:latin typeface="Calibri" panose="020F0502020204030204" pitchFamily="34" charset="0"/>
                <a:cs typeface="Calibri" panose="020F0502020204030204" pitchFamily="34" charset="0"/>
              </a:rPr>
              <a:t>Kính gửi: Cô giáo chủ nhiệm lớp 4A</a:t>
            </a:r>
          </a:p>
          <a:p>
            <a:pPr algn="just"/>
            <a:r>
              <a:rPr lang="vi-VN" sz="2000" dirty="0">
                <a:solidFill>
                  <a:srgbClr val="002060"/>
                </a:solidFill>
                <a:latin typeface="Calibri" panose="020F0502020204030204" pitchFamily="34" charset="0"/>
                <a:cs typeface="Calibri" panose="020F0502020204030204" pitchFamily="34" charset="0"/>
              </a:rPr>
              <a:t>                Các thầy, cô giáo bộ môn Trường Tiểu học Trung Yên</a:t>
            </a:r>
          </a:p>
          <a:p>
            <a:pPr algn="just"/>
            <a:r>
              <a:rPr lang="vi-VN" sz="2000" dirty="0">
                <a:solidFill>
                  <a:srgbClr val="002060"/>
                </a:solidFill>
                <a:latin typeface="Calibri" panose="020F0502020204030204" pitchFamily="34" charset="0"/>
                <a:cs typeface="Calibri" panose="020F0502020204030204" pitchFamily="34" charset="0"/>
              </a:rPr>
              <a:t>Em tên là: Hoàng Văn Minh – Học sinh lớp: 4A</a:t>
            </a:r>
          </a:p>
          <a:p>
            <a:pPr algn="just"/>
            <a:r>
              <a:rPr lang="vi-VN" sz="2000" dirty="0">
                <a:solidFill>
                  <a:srgbClr val="002060"/>
                </a:solidFill>
                <a:latin typeface="Calibri" panose="020F0502020204030204" pitchFamily="34" charset="0"/>
                <a:cs typeface="Calibri" panose="020F0502020204030204" pitchFamily="34" charset="0"/>
              </a:rPr>
              <a:t>Em viết đơn này xin được trình bày với cô giáo chủ nhiệm và các thầy cô giáo bộ môn như sau:</a:t>
            </a:r>
          </a:p>
          <a:p>
            <a:pPr algn="just"/>
            <a:r>
              <a:rPr lang="vi-VN" sz="2000" dirty="0">
                <a:solidFill>
                  <a:srgbClr val="002060"/>
                </a:solidFill>
                <a:latin typeface="Calibri" panose="020F0502020204030204" pitchFamily="34" charset="0"/>
                <a:cs typeface="Calibri" panose="020F0502020204030204" pitchFamily="34" charset="0"/>
              </a:rPr>
              <a:t>Hôm qua, trên đường đi học về em bị ngã xe. Bố mẹ em đã đưa em đi khám và bôi thuốc. Hôm nay, người em vẫn còn đau nên em chưa thể đến trường được . Vì vậy, em viết đơn này mong các thầy cô xem xét cho em được nghỉ buổi học hôm nay.</a:t>
            </a:r>
          </a:p>
          <a:p>
            <a:pPr algn="just"/>
            <a:r>
              <a:rPr lang="vi-VN" sz="2000" dirty="0">
                <a:solidFill>
                  <a:srgbClr val="002060"/>
                </a:solidFill>
                <a:latin typeface="Calibri" panose="020F0502020204030204" pitchFamily="34" charset="0"/>
                <a:cs typeface="Calibri" panose="020F0502020204030204" pitchFamily="34" charset="0"/>
              </a:rPr>
              <a:t>Em xin hứa sẽ chép bài đầy đủ khi đến lớp.</a:t>
            </a:r>
          </a:p>
          <a:p>
            <a:pPr algn="just"/>
            <a:r>
              <a:rPr lang="vi-VN" sz="2000" dirty="0">
                <a:solidFill>
                  <a:srgbClr val="002060"/>
                </a:solidFill>
                <a:latin typeface="Calibri" panose="020F0502020204030204" pitchFamily="34" charset="0"/>
                <a:cs typeface="Calibri" panose="020F0502020204030204" pitchFamily="34" charset="0"/>
              </a:rPr>
              <a:t>Em xin chân thành cảm ơn!</a:t>
            </a:r>
            <a:endParaRPr lang="en-US" sz="2000" dirty="0">
              <a:solidFill>
                <a:srgbClr val="002060"/>
              </a:solidFill>
              <a:latin typeface="Calibri" panose="020F0502020204030204" pitchFamily="34" charset="0"/>
              <a:cs typeface="Calibri" panose="020F0502020204030204" pitchFamily="34" charset="0"/>
            </a:endParaRPr>
          </a:p>
          <a:p>
            <a:pPr algn="just"/>
            <a:endParaRPr lang="vi-VN" sz="2000" dirty="0">
              <a:solidFill>
                <a:srgbClr val="002060"/>
              </a:solidFill>
              <a:latin typeface="Calibri" panose="020F0502020204030204" pitchFamily="34" charset="0"/>
              <a:cs typeface="Calibri" panose="020F0502020204030204" pitchFamily="34" charset="0"/>
            </a:endParaRP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Viết</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đơn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xin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nghỉ</a:t>
            </a:r>
            <a:r>
              <a:rPr kumimoji="0" lang="en-US" sz="4800" b="1" i="0" u="none" strike="noStrike" kern="1200" cap="none" spc="0" normalizeH="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học</a:t>
            </a:r>
            <a:endPar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B8DD6927-1463-FA49-0CF0-A873F94483CF}"/>
              </a:ext>
            </a:extLst>
          </p:cNvPr>
          <p:cNvGraphicFramePr>
            <a:graphicFrameLocks noGrp="1"/>
          </p:cNvGraphicFramePr>
          <p:nvPr>
            <p:extLst>
              <p:ext uri="{D42A27DB-BD31-4B8C-83A1-F6EECF244321}">
                <p14:modId xmlns:p14="http://schemas.microsoft.com/office/powerpoint/2010/main" val="2717524168"/>
              </p:ext>
            </p:extLst>
          </p:nvPr>
        </p:nvGraphicFramePr>
        <p:xfrm>
          <a:off x="780460" y="5548086"/>
          <a:ext cx="10798396" cy="853631"/>
        </p:xfrm>
        <a:graphic>
          <a:graphicData uri="http://schemas.openxmlformats.org/drawingml/2006/table">
            <a:tbl>
              <a:tblPr/>
              <a:tblGrid>
                <a:gridCol w="5399198">
                  <a:extLst>
                    <a:ext uri="{9D8B030D-6E8A-4147-A177-3AD203B41FA5}">
                      <a16:colId xmlns:a16="http://schemas.microsoft.com/office/drawing/2014/main" val="3228563339"/>
                    </a:ext>
                  </a:extLst>
                </a:gridCol>
                <a:gridCol w="5399198">
                  <a:extLst>
                    <a:ext uri="{9D8B030D-6E8A-4147-A177-3AD203B41FA5}">
                      <a16:colId xmlns:a16="http://schemas.microsoft.com/office/drawing/2014/main" val="2097216500"/>
                    </a:ext>
                  </a:extLst>
                </a:gridCol>
              </a:tblGrid>
              <a:tr h="0">
                <a:tc>
                  <a:txBody>
                    <a:bodyPr/>
                    <a:lstStyle/>
                    <a:p>
                      <a:pPr algn="ctr"/>
                      <a:r>
                        <a:rPr lang="en-US" dirty="0">
                          <a:solidFill>
                            <a:srgbClr val="002060"/>
                          </a:solidFill>
                          <a:effectLst/>
                        </a:rPr>
                        <a:t>Ý </a:t>
                      </a:r>
                      <a:r>
                        <a:rPr lang="en-US" dirty="0" err="1">
                          <a:solidFill>
                            <a:srgbClr val="002060"/>
                          </a:solidFill>
                          <a:effectLst/>
                        </a:rPr>
                        <a:t>kiến</a:t>
                      </a:r>
                      <a:r>
                        <a:rPr lang="en-US" dirty="0">
                          <a:solidFill>
                            <a:srgbClr val="002060"/>
                          </a:solidFill>
                          <a:effectLst/>
                        </a:rPr>
                        <a:t> </a:t>
                      </a:r>
                      <a:r>
                        <a:rPr lang="en-US" dirty="0" err="1">
                          <a:solidFill>
                            <a:srgbClr val="002060"/>
                          </a:solidFill>
                          <a:effectLst/>
                        </a:rPr>
                        <a:t>của</a:t>
                      </a:r>
                      <a:r>
                        <a:rPr lang="en-US" dirty="0">
                          <a:solidFill>
                            <a:srgbClr val="002060"/>
                          </a:solidFill>
                          <a:effectLst/>
                        </a:rPr>
                        <a:t> </a:t>
                      </a:r>
                      <a:r>
                        <a:rPr lang="en-US" dirty="0" err="1">
                          <a:solidFill>
                            <a:srgbClr val="002060"/>
                          </a:solidFill>
                          <a:effectLst/>
                        </a:rPr>
                        <a:t>phụ</a:t>
                      </a:r>
                      <a:r>
                        <a:rPr lang="en-US" dirty="0">
                          <a:solidFill>
                            <a:srgbClr val="002060"/>
                          </a:solidFill>
                          <a:effectLst/>
                        </a:rPr>
                        <a:t> </a:t>
                      </a:r>
                      <a:r>
                        <a:rPr lang="en-US" dirty="0" err="1">
                          <a:solidFill>
                            <a:srgbClr val="002060"/>
                          </a:solidFill>
                          <a:effectLst/>
                        </a:rPr>
                        <a:t>huynh</a:t>
                      </a:r>
                      <a:endParaRPr lang="en-US" dirty="0">
                        <a:solidFill>
                          <a:srgbClr val="002060"/>
                        </a:solidFill>
                        <a:effectLst/>
                      </a:endParaRPr>
                    </a:p>
                  </a:txBody>
                  <a:tcPr marL="0" marR="0" marT="0" marB="0">
                    <a:lnL>
                      <a:noFill/>
                    </a:lnL>
                    <a:lnR>
                      <a:noFill/>
                    </a:lnR>
                    <a:lnT>
                      <a:noFill/>
                    </a:lnT>
                    <a:lnB>
                      <a:noFill/>
                    </a:lnB>
                  </a:tcPr>
                </a:tc>
                <a:tc>
                  <a:txBody>
                    <a:bodyPr/>
                    <a:lstStyle/>
                    <a:p>
                      <a:pPr algn="ctr"/>
                      <a:r>
                        <a:rPr lang="en-US" i="1" dirty="0">
                          <a:solidFill>
                            <a:srgbClr val="002060"/>
                          </a:solidFill>
                          <a:effectLst/>
                        </a:rPr>
                        <a:t>Hà </a:t>
                      </a:r>
                      <a:r>
                        <a:rPr lang="en-US" i="1" dirty="0" err="1">
                          <a:solidFill>
                            <a:srgbClr val="002060"/>
                          </a:solidFill>
                          <a:effectLst/>
                        </a:rPr>
                        <a:t>Nội</a:t>
                      </a:r>
                      <a:r>
                        <a:rPr lang="en-US" i="1" dirty="0">
                          <a:solidFill>
                            <a:srgbClr val="002060"/>
                          </a:solidFill>
                          <a:effectLst/>
                        </a:rPr>
                        <a:t>, </a:t>
                      </a:r>
                      <a:r>
                        <a:rPr lang="en-US" i="1" dirty="0" err="1">
                          <a:solidFill>
                            <a:srgbClr val="002060"/>
                          </a:solidFill>
                          <a:effectLst/>
                        </a:rPr>
                        <a:t>ngày</a:t>
                      </a:r>
                      <a:r>
                        <a:rPr lang="en-US" i="1" dirty="0">
                          <a:solidFill>
                            <a:srgbClr val="002060"/>
                          </a:solidFill>
                          <a:effectLst/>
                        </a:rPr>
                        <a:t> 10 </a:t>
                      </a:r>
                      <a:r>
                        <a:rPr lang="en-US" i="1" dirty="0" err="1">
                          <a:solidFill>
                            <a:srgbClr val="002060"/>
                          </a:solidFill>
                          <a:effectLst/>
                        </a:rPr>
                        <a:t>tháng</a:t>
                      </a:r>
                      <a:r>
                        <a:rPr lang="en-US" i="1" dirty="0">
                          <a:solidFill>
                            <a:srgbClr val="002060"/>
                          </a:solidFill>
                          <a:effectLst/>
                        </a:rPr>
                        <a:t> 3 </a:t>
                      </a:r>
                      <a:r>
                        <a:rPr lang="en-US" i="1" dirty="0" err="1">
                          <a:solidFill>
                            <a:srgbClr val="002060"/>
                          </a:solidFill>
                          <a:effectLst/>
                        </a:rPr>
                        <a:t>năm</a:t>
                      </a:r>
                      <a:r>
                        <a:rPr lang="en-US" i="1" dirty="0">
                          <a:solidFill>
                            <a:srgbClr val="002060"/>
                          </a:solidFill>
                          <a:effectLst/>
                        </a:rPr>
                        <a:t> 2023</a:t>
                      </a:r>
                      <a:endParaRPr lang="en-US" dirty="0">
                        <a:solidFill>
                          <a:srgbClr val="002060"/>
                        </a:solidFill>
                        <a:effectLst/>
                      </a:endParaRPr>
                    </a:p>
                    <a:p>
                      <a:pPr algn="ctr"/>
                      <a:r>
                        <a:rPr lang="en-US" dirty="0">
                          <a:solidFill>
                            <a:srgbClr val="002060"/>
                          </a:solidFill>
                          <a:effectLst/>
                        </a:rPr>
                        <a:t>Minh</a:t>
                      </a:r>
                    </a:p>
                    <a:p>
                      <a:pPr algn="ctr"/>
                      <a:r>
                        <a:rPr lang="en-US" dirty="0">
                          <a:solidFill>
                            <a:srgbClr val="002060"/>
                          </a:solidFill>
                          <a:effectLst/>
                        </a:rPr>
                        <a:t>Hoàng Văn Minh</a:t>
                      </a:r>
                    </a:p>
                  </a:txBody>
                  <a:tcPr marL="0" marR="0" marT="0" marB="0">
                    <a:lnL>
                      <a:noFill/>
                    </a:lnL>
                    <a:lnR>
                      <a:noFill/>
                    </a:lnR>
                    <a:lnT>
                      <a:noFill/>
                    </a:lnT>
                    <a:lnB>
                      <a:noFill/>
                    </a:lnB>
                  </a:tcPr>
                </a:tc>
                <a:extLst>
                  <a:ext uri="{0D108BD9-81ED-4DB2-BD59-A6C34878D82A}">
                    <a16:rowId xmlns:a16="http://schemas.microsoft.com/office/drawing/2014/main" val="3568096356"/>
                  </a:ext>
                </a:extLst>
              </a:tr>
            </a:tbl>
          </a:graphicData>
        </a:graphic>
      </p:graphicFrame>
    </p:spTree>
    <p:extLst>
      <p:ext uri="{BB962C8B-B14F-4D97-AF65-F5344CB8AC3E}">
        <p14:creationId xmlns:p14="http://schemas.microsoft.com/office/powerpoint/2010/main" val="38275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300</Words>
  <Application>Microsoft Office PowerPoint</Application>
  <PresentationFormat>Widescreen</PresentationFormat>
  <Paragraphs>50</Paragraphs>
  <Slides>11</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Times New Roman</vt:lpstr>
      <vt:lpstr>Printable Number Sense Activities for Pre-K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19</cp:revision>
  <dcterms:created xsi:type="dcterms:W3CDTF">2023-09-26T00:49:33Z</dcterms:created>
  <dcterms:modified xsi:type="dcterms:W3CDTF">2025-12-21T14:30:57Z</dcterms:modified>
</cp:coreProperties>
</file>