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752" r:id="rId4"/>
    <p:sldId id="2754" r:id="rId5"/>
    <p:sldId id="2755" r:id="rId6"/>
    <p:sldId id="2756" r:id="rId7"/>
    <p:sldId id="2757" r:id="rId8"/>
    <p:sldId id="2758" r:id="rId9"/>
    <p:sldId id="277" r:id="rId10"/>
    <p:sldId id="2759" r:id="rId11"/>
    <p:sldId id="2760" r:id="rId12"/>
    <p:sldId id="2761" r:id="rId13"/>
    <p:sldId id="2762" r:id="rId14"/>
    <p:sldId id="27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F3DD0-A954-4DE9-BAF6-3832B1E99E7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41886-5A01-4E83-8ADB-FF21E25AD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0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101CA-5329-4C40-9754-31374C3D4D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6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1886-5A01-4E83-8ADB-FF21E25ADB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8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1886-5A01-4E83-8ADB-FF21E25ADB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9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B9661A-21B5-401E-A55E-953CC37F6E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566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B9661A-21B5-401E-A55E-953CC37F6E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0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B9661A-21B5-401E-A55E-953CC37F6E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19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3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43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14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75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28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23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17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B9661A-21B5-401E-A55E-953CC37F6E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881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00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92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2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B9661A-21B5-401E-A55E-953CC37F6E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183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B9661A-21B5-401E-A55E-953CC37F6E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81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B9661A-21B5-401E-A55E-953CC37F6E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818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B9661A-21B5-401E-A55E-953CC37F6E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6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B9661A-21B5-401E-A55E-953CC37F6E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55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B9661A-21B5-401E-A55E-953CC37F6E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16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B9661A-21B5-401E-A55E-953CC37F6E6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64C58-0095-4186-A08F-4A6DD0DA5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07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D414E939-54C3-42FA-A9E7-B0D329008DC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4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332B44EF-F700-CED3-2C1A-3EE4674DEF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376" y="158496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12" Type="http://schemas.microsoft.com/office/2007/relationships/hdphoto" Target="../media/hdphoto1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F33B7-9241-5D36-32B2-A9B9764AA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076" y="-229800"/>
            <a:ext cx="2280102" cy="1316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98F4DC-B1D5-F78D-16B9-57F7A048A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259" y="141181"/>
            <a:ext cx="7334124" cy="2773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C3A65-6EDF-B0B6-BB2E-17787A033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18" y="1532197"/>
            <a:ext cx="11857748" cy="2353260"/>
          </a:xfrm>
          <a:prstGeom prst="rect">
            <a:avLst/>
          </a:prstGeom>
        </p:spPr>
      </p:pic>
      <p:pic>
        <p:nvPicPr>
          <p:cNvPr id="7" name="Picture 6" descr="A cartoon of a person holding a beaker&#10;&#10;Description automatically generated">
            <a:extLst>
              <a:ext uri="{FF2B5EF4-FFF2-40B4-BE49-F238E27FC236}">
                <a16:creationId xmlns:a16="http://schemas.microsoft.com/office/drawing/2014/main" id="{12985AAB-A602-67AE-C107-149C3C111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3064675"/>
            <a:ext cx="3011805" cy="3911435"/>
          </a:xfrm>
          <a:prstGeom prst="rect">
            <a:avLst/>
          </a:prstGeom>
        </p:spPr>
      </p:pic>
      <p:pic>
        <p:nvPicPr>
          <p:cNvPr id="14" name="Picture 13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id="{3546145D-520A-468A-FD79-2C405925D5E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5" y="2563495"/>
            <a:ext cx="4826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651ADD-66EF-E6AB-7A79-F1E7C3E3B30B}"/>
              </a:ext>
            </a:extLst>
          </p:cNvPr>
          <p:cNvSpPr/>
          <p:nvPr/>
        </p:nvSpPr>
        <p:spPr>
          <a:xfrm>
            <a:off x="209550" y="342900"/>
            <a:ext cx="11630025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BC007-5DB1-9E45-3010-D2C4B6FB1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31" y="231975"/>
            <a:ext cx="10821338" cy="1603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75F62D-20A6-4965-667A-95CCA652B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77725" y="1612965"/>
            <a:ext cx="6097595" cy="5469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A729C-B066-E47F-4F51-0B5338258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674" y="1778289"/>
            <a:ext cx="4810125" cy="465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6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651ADD-66EF-E6AB-7A79-F1E7C3E3B30B}"/>
              </a:ext>
            </a:extLst>
          </p:cNvPr>
          <p:cNvSpPr/>
          <p:nvPr/>
        </p:nvSpPr>
        <p:spPr>
          <a:xfrm>
            <a:off x="209550" y="342900"/>
            <a:ext cx="11630025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A273-9DF3-35ED-674A-5E87F77C4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11" b="91751" l="9994" r="89942">
                        <a14:foregroundMark x1="46831" y1="8411" x2="45181" y2="12212"/>
                        <a14:foregroundMark x1="52167" y1="91751" x2="51391" y2="8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2427297"/>
            <a:ext cx="5048456" cy="403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F1E8BF1-539F-D324-5780-3173C2075D63}"/>
              </a:ext>
            </a:extLst>
          </p:cNvPr>
          <p:cNvGrpSpPr/>
          <p:nvPr/>
        </p:nvGrpSpPr>
        <p:grpSpPr>
          <a:xfrm>
            <a:off x="2077596" y="634315"/>
            <a:ext cx="7876029" cy="2013635"/>
            <a:chOff x="6319428" y="2635537"/>
            <a:chExt cx="4567646" cy="2565113"/>
          </a:xfrm>
        </p:grpSpPr>
        <p:grpSp>
          <p:nvGrpSpPr>
            <p:cNvPr id="8" name="Nhóm 31">
              <a:extLst>
                <a:ext uri="{FF2B5EF4-FFF2-40B4-BE49-F238E27FC236}">
                  <a16:creationId xmlns:a16="http://schemas.microsoft.com/office/drawing/2014/main" id="{7A454D16-A7B1-362C-9D9E-F554AF77D7BB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12" name="Freeform: Shape 34">
                <a:extLst>
                  <a:ext uri="{FF2B5EF4-FFF2-40B4-BE49-F238E27FC236}">
                    <a16:creationId xmlns:a16="http://schemas.microsoft.com/office/drawing/2014/main" id="{9F4184B6-2473-54DC-D18C-867FF94B7990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35">
                <a:extLst>
                  <a:ext uri="{FF2B5EF4-FFF2-40B4-BE49-F238E27FC236}">
                    <a16:creationId xmlns:a16="http://schemas.microsoft.com/office/drawing/2014/main" id="{3A5D9CDC-541B-6021-A71D-FE083656A53C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4" descr="Colourful ribbons">
              <a:extLst>
                <a:ext uri="{FF2B5EF4-FFF2-40B4-BE49-F238E27FC236}">
                  <a16:creationId xmlns:a16="http://schemas.microsoft.com/office/drawing/2014/main" id="{5143923B-3E31-17B3-0D47-ED9440585B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19428" y="2635537"/>
              <a:ext cx="585223" cy="989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64D75D-955A-042D-F39C-DE43417DDF92}"/>
                </a:ext>
              </a:extLst>
            </p:cNvPr>
            <p:cNvSpPr txBox="1"/>
            <p:nvPr/>
          </p:nvSpPr>
          <p:spPr>
            <a:xfrm>
              <a:off x="6825132" y="3312574"/>
              <a:ext cx="3785744" cy="1372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 em ấn tượng nhất về nhà phát minh Ê -đi- sơn là gì? Vì sao?</a:t>
              </a:r>
              <a:endPara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328706F8-8A59-AA71-06FC-9924FF868CDF}"/>
              </a:ext>
            </a:extLst>
          </p:cNvPr>
          <p:cNvSpPr/>
          <p:nvPr/>
        </p:nvSpPr>
        <p:spPr>
          <a:xfrm>
            <a:off x="3980901" y="2977597"/>
            <a:ext cx="7477674" cy="237545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em ấn tượng nhất về nhà phát minh Ê – đi - xơn là ông rất yêu khoa học</a:t>
            </a:r>
          </a:p>
        </p:txBody>
      </p:sp>
    </p:spTree>
    <p:extLst>
      <p:ext uri="{BB962C8B-B14F-4D97-AF65-F5344CB8AC3E}">
        <p14:creationId xmlns:p14="http://schemas.microsoft.com/office/powerpoint/2010/main" val="148643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58F71E-B642-26B8-73F0-46A8471BB3C6}"/>
              </a:ext>
            </a:extLst>
          </p:cNvPr>
          <p:cNvSpPr txBox="1"/>
          <p:nvPr/>
        </p:nvSpPr>
        <p:spPr>
          <a:xfrm>
            <a:off x="2638426" y="1742228"/>
            <a:ext cx="7115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9600" b="1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DỤNG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596" y="-115201"/>
            <a:ext cx="714606" cy="714607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22"/>
          <a:stretch/>
        </p:blipFill>
        <p:spPr>
          <a:xfrm>
            <a:off x="10331355" y="2718333"/>
            <a:ext cx="1860645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22"/>
          <a:stretch/>
        </p:blipFill>
        <p:spPr>
          <a:xfrm>
            <a:off x="0" y="2718333"/>
            <a:ext cx="1860645" cy="17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480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651ADD-66EF-E6AB-7A79-F1E7C3E3B30B}"/>
              </a:ext>
            </a:extLst>
          </p:cNvPr>
          <p:cNvSpPr/>
          <p:nvPr/>
        </p:nvSpPr>
        <p:spPr>
          <a:xfrm>
            <a:off x="209550" y="342900"/>
            <a:ext cx="11630025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8DBA05A-5E56-E44B-4F92-2C2D8B7A8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304531" y="5858022"/>
            <a:ext cx="4696094" cy="999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3AC461-B383-4EB7-0D98-4A7FAF071A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204840" y="3857625"/>
            <a:ext cx="5157331" cy="25612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9DF9757-4912-2A9B-F7DF-9DBBE46E4A9D}"/>
              </a:ext>
            </a:extLst>
          </p:cNvPr>
          <p:cNvGrpSpPr/>
          <p:nvPr/>
        </p:nvGrpSpPr>
        <p:grpSpPr>
          <a:xfrm>
            <a:off x="2373715" y="483835"/>
            <a:ext cx="9018187" cy="1506891"/>
            <a:chOff x="6405057" y="2606040"/>
            <a:chExt cx="4482017" cy="2594610"/>
          </a:xfrm>
        </p:grpSpPr>
        <p:grpSp>
          <p:nvGrpSpPr>
            <p:cNvPr id="6" name="Nhóm 31">
              <a:extLst>
                <a:ext uri="{FF2B5EF4-FFF2-40B4-BE49-F238E27FC236}">
                  <a16:creationId xmlns:a16="http://schemas.microsoft.com/office/drawing/2014/main" id="{95211345-B3A4-2F88-4FCD-6F9294E98026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11" name="Freeform: Shape 34">
                <a:extLst>
                  <a:ext uri="{FF2B5EF4-FFF2-40B4-BE49-F238E27FC236}">
                    <a16:creationId xmlns:a16="http://schemas.microsoft.com/office/drawing/2014/main" id="{AB57EFA9-2F9D-97B5-6119-162AF8E14CED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35">
                <a:extLst>
                  <a:ext uri="{FF2B5EF4-FFF2-40B4-BE49-F238E27FC236}">
                    <a16:creationId xmlns:a16="http://schemas.microsoft.com/office/drawing/2014/main" id="{57289CD8-524C-967B-4125-C04D295B38A0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4" descr="Colourful ribbons">
              <a:extLst>
                <a:ext uri="{FF2B5EF4-FFF2-40B4-BE49-F238E27FC236}">
                  <a16:creationId xmlns:a16="http://schemas.microsoft.com/office/drawing/2014/main" id="{43379E01-7F6B-96E1-B7A5-C4BA50A73E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405057" y="2606040"/>
              <a:ext cx="507014" cy="1277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935711-B28A-C65E-E871-532630E10FDB}"/>
                </a:ext>
              </a:extLst>
            </p:cNvPr>
            <p:cNvSpPr txBox="1"/>
            <p:nvPr/>
          </p:nvSpPr>
          <p:spPr>
            <a:xfrm>
              <a:off x="6825132" y="3312574"/>
              <a:ext cx="3785744" cy="823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endPara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F77E19-8679-7A93-8A9F-0DE3898A4D36}"/>
              </a:ext>
            </a:extLst>
          </p:cNvPr>
          <p:cNvGrpSpPr/>
          <p:nvPr/>
        </p:nvGrpSpPr>
        <p:grpSpPr>
          <a:xfrm>
            <a:off x="3601596" y="1939240"/>
            <a:ext cx="7876029" cy="2013636"/>
            <a:chOff x="6319428" y="2635537"/>
            <a:chExt cx="4567646" cy="2565113"/>
          </a:xfrm>
        </p:grpSpPr>
        <p:grpSp>
          <p:nvGrpSpPr>
            <p:cNvPr id="15" name="Nhóm 31">
              <a:extLst>
                <a:ext uri="{FF2B5EF4-FFF2-40B4-BE49-F238E27FC236}">
                  <a16:creationId xmlns:a16="http://schemas.microsoft.com/office/drawing/2014/main" id="{C20ACA74-CF28-3E2D-DD1C-405B1947BB51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18" name="Freeform: Shape 34">
                <a:extLst>
                  <a:ext uri="{FF2B5EF4-FFF2-40B4-BE49-F238E27FC236}">
                    <a16:creationId xmlns:a16="http://schemas.microsoft.com/office/drawing/2014/main" id="{DA509E6A-1D90-EDEE-E1DF-42D1846B340F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5">
                <a:extLst>
                  <a:ext uri="{FF2B5EF4-FFF2-40B4-BE49-F238E27FC236}">
                    <a16:creationId xmlns:a16="http://schemas.microsoft.com/office/drawing/2014/main" id="{7343C253-A88B-A94A-DAC9-A6B1BD6F251A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" name="Picture 4" descr="Colourful ribbons">
              <a:extLst>
                <a:ext uri="{FF2B5EF4-FFF2-40B4-BE49-F238E27FC236}">
                  <a16:creationId xmlns:a16="http://schemas.microsoft.com/office/drawing/2014/main" id="{FDA8B5DB-6A01-FE13-88BB-0B458092F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19428" y="2635537"/>
              <a:ext cx="585223" cy="989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14AC64-92A3-F24E-0FE9-A5923472054F}"/>
                </a:ext>
              </a:extLst>
            </p:cNvPr>
            <p:cNvSpPr txBox="1"/>
            <p:nvPr/>
          </p:nvSpPr>
          <p:spPr>
            <a:xfrm>
              <a:off x="6825132" y="3312574"/>
              <a:ext cx="3929367" cy="14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hiện </a:t>
              </a:r>
              <a:r>
                <a:rPr lang="nl-NL" sz="3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lại cho người thân nghe câu chuyện nhà phát minh và bà cụ </a:t>
              </a:r>
              <a:endPara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3A2E8A-11D5-1527-1DBE-671D1DE73DDD}"/>
              </a:ext>
            </a:extLst>
          </p:cNvPr>
          <p:cNvGrpSpPr/>
          <p:nvPr/>
        </p:nvGrpSpPr>
        <p:grpSpPr>
          <a:xfrm>
            <a:off x="4887472" y="4053789"/>
            <a:ext cx="7180704" cy="2013636"/>
            <a:chOff x="6319428" y="2635537"/>
            <a:chExt cx="4567646" cy="2565113"/>
          </a:xfrm>
        </p:grpSpPr>
        <p:grpSp>
          <p:nvGrpSpPr>
            <p:cNvPr id="23" name="Nhóm 31">
              <a:extLst>
                <a:ext uri="{FF2B5EF4-FFF2-40B4-BE49-F238E27FC236}">
                  <a16:creationId xmlns:a16="http://schemas.microsoft.com/office/drawing/2014/main" id="{93848099-EE16-331B-DAEF-454E3A427672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26" name="Freeform: Shape 34">
                <a:extLst>
                  <a:ext uri="{FF2B5EF4-FFF2-40B4-BE49-F238E27FC236}">
                    <a16:creationId xmlns:a16="http://schemas.microsoft.com/office/drawing/2014/main" id="{77C3ED26-E01D-7599-9DC1-17BF0EC29862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35">
                <a:extLst>
                  <a:ext uri="{FF2B5EF4-FFF2-40B4-BE49-F238E27FC236}">
                    <a16:creationId xmlns:a16="http://schemas.microsoft.com/office/drawing/2014/main" id="{48089EB5-E781-0754-31B4-5255DBB14DD0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4" descr="Colourful ribbons">
              <a:extLst>
                <a:ext uri="{FF2B5EF4-FFF2-40B4-BE49-F238E27FC236}">
                  <a16:creationId xmlns:a16="http://schemas.microsoft.com/office/drawing/2014/main" id="{17743525-8A5F-CCA1-7FFF-CCFED28F41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19428" y="2635537"/>
              <a:ext cx="585223" cy="989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351BA6-317A-AACA-59D4-B6C3C4CCDC03}"/>
                </a:ext>
              </a:extLst>
            </p:cNvPr>
            <p:cNvSpPr txBox="1"/>
            <p:nvPr/>
          </p:nvSpPr>
          <p:spPr>
            <a:xfrm>
              <a:off x="6825132" y="3312574"/>
              <a:ext cx="3929367" cy="14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đọc một câu chuyện về nhà khoa học </a:t>
              </a:r>
              <a:endPara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20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68966">
            <a:off x="314161" y="1564053"/>
            <a:ext cx="4660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1. Nghe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20768966">
            <a:off x="367638" y="1552427"/>
            <a:ext cx="4660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1. Nghe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/>
        </p:blipFill>
        <p:spPr>
          <a:xfrm rot="160934">
            <a:off x="17109" y="4232861"/>
            <a:ext cx="1314005" cy="761975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/>
        </p:blipFill>
        <p:spPr>
          <a:xfrm rot="1043609">
            <a:off x="1132324" y="4442327"/>
            <a:ext cx="1314005" cy="761975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/>
        </p:blipFill>
        <p:spPr>
          <a:xfrm rot="492908">
            <a:off x="2310227" y="4677052"/>
            <a:ext cx="836637" cy="761975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31827"/>
          <a:stretch/>
        </p:blipFill>
        <p:spPr>
          <a:xfrm rot="21174200">
            <a:off x="3409666" y="4669329"/>
            <a:ext cx="1058173" cy="761975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/>
        </p:blipFill>
        <p:spPr>
          <a:xfrm rot="21167406">
            <a:off x="4350694" y="4541861"/>
            <a:ext cx="1314005" cy="761975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/>
        </p:blipFill>
        <p:spPr>
          <a:xfrm rot="21358396">
            <a:off x="5651978" y="4397141"/>
            <a:ext cx="1314005" cy="761975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/>
        </p:blipFill>
        <p:spPr>
          <a:xfrm rot="693601">
            <a:off x="6808041" y="4497375"/>
            <a:ext cx="1314005" cy="761975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/>
        </p:blipFill>
        <p:spPr>
          <a:xfrm rot="160934">
            <a:off x="7983237" y="4682028"/>
            <a:ext cx="1314005" cy="761975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/>
        </p:blipFill>
        <p:spPr>
          <a:xfrm rot="20959450">
            <a:off x="9162247" y="4627753"/>
            <a:ext cx="1314005" cy="761975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/>
        </p:blipFill>
        <p:spPr>
          <a:xfrm rot="21076278">
            <a:off x="10339573" y="4442327"/>
            <a:ext cx="1314005" cy="761975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6231" r="26522"/>
          <a:stretch/>
        </p:blipFill>
        <p:spPr>
          <a:xfrm rot="160934">
            <a:off x="11600798" y="4361706"/>
            <a:ext cx="603573" cy="761975"/>
          </a:xfrm>
          <a:prstGeom prst="rect">
            <a:avLst/>
          </a:prstGeom>
        </p:spPr>
      </p:pic>
      <p:pic>
        <p:nvPicPr>
          <p:cNvPr id="23" name="Picture 2" descr="Large set of colorful flowers on rocks and wood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3" b="50028"/>
          <a:stretch/>
        </p:blipFill>
        <p:spPr bwMode="auto">
          <a:xfrm>
            <a:off x="2220801" y="4752768"/>
            <a:ext cx="2219905" cy="14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pring elements collection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8" b="75994"/>
          <a:stretch/>
        </p:blipFill>
        <p:spPr bwMode="auto">
          <a:xfrm rot="19828604">
            <a:off x="3072471" y="4319206"/>
            <a:ext cx="994537" cy="7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31" y="1437094"/>
            <a:ext cx="714606" cy="714607"/>
          </a:xfrm>
          <a:prstGeom prst="rect">
            <a:avLst/>
          </a:prstGeom>
        </p:spPr>
      </p:pic>
      <p:pic>
        <p:nvPicPr>
          <p:cNvPr id="25" name="Picture 2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5859170" y="5904323"/>
            <a:ext cx="6362700" cy="9999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5759479" y="3039413"/>
            <a:ext cx="6898101" cy="34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3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651ADD-66EF-E6AB-7A79-F1E7C3E3B30B}"/>
              </a:ext>
            </a:extLst>
          </p:cNvPr>
          <p:cNvSpPr/>
          <p:nvPr/>
        </p:nvSpPr>
        <p:spPr>
          <a:xfrm>
            <a:off x="209550" y="342900"/>
            <a:ext cx="11630025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4D6CAA-10B8-903C-B25F-9BEE5D3C41A4}"/>
              </a:ext>
            </a:extLst>
          </p:cNvPr>
          <p:cNvSpPr/>
          <p:nvPr/>
        </p:nvSpPr>
        <p:spPr>
          <a:xfrm>
            <a:off x="1889676" y="1788044"/>
            <a:ext cx="8448676" cy="1869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C3D9F223-6814-E246-4B69-0F12E0566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401050" y="3596064"/>
            <a:ext cx="3414336" cy="275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651ADD-66EF-E6AB-7A79-F1E7C3E3B30B}"/>
              </a:ext>
            </a:extLst>
          </p:cNvPr>
          <p:cNvSpPr/>
          <p:nvPr/>
        </p:nvSpPr>
        <p:spPr>
          <a:xfrm>
            <a:off x="209550" y="342900"/>
            <a:ext cx="11630025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2D0BB-10D4-5020-4212-00455A539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1533524"/>
            <a:ext cx="4015780" cy="39338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5DEF04D-BBA6-D73D-582F-25C553AE0275}"/>
              </a:ext>
            </a:extLst>
          </p:cNvPr>
          <p:cNvGrpSpPr/>
          <p:nvPr/>
        </p:nvGrpSpPr>
        <p:grpSpPr>
          <a:xfrm>
            <a:off x="4912185" y="2149785"/>
            <a:ext cx="6536865" cy="2907989"/>
            <a:chOff x="6488431" y="3071819"/>
            <a:chExt cx="4398643" cy="2128831"/>
          </a:xfrm>
        </p:grpSpPr>
        <p:grpSp>
          <p:nvGrpSpPr>
            <p:cNvPr id="8" name="Nhóm 31">
              <a:extLst>
                <a:ext uri="{FF2B5EF4-FFF2-40B4-BE49-F238E27FC236}">
                  <a16:creationId xmlns:a16="http://schemas.microsoft.com/office/drawing/2014/main" id="{0137B771-41A5-181F-57C3-C1977465F8CF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11" name="Freeform: Shape 34">
                <a:extLst>
                  <a:ext uri="{FF2B5EF4-FFF2-40B4-BE49-F238E27FC236}">
                    <a16:creationId xmlns:a16="http://schemas.microsoft.com/office/drawing/2014/main" id="{D37221BC-FD92-EAB0-3F47-3269677838D0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35">
                <a:extLst>
                  <a:ext uri="{FF2B5EF4-FFF2-40B4-BE49-F238E27FC236}">
                    <a16:creationId xmlns:a16="http://schemas.microsoft.com/office/drawing/2014/main" id="{721A305A-7B7E-BB86-F5B4-B73BBA8881BE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274BB4-439D-DB9C-87A5-DA839E9B9E77}"/>
                </a:ext>
              </a:extLst>
            </p:cNvPr>
            <p:cNvSpPr txBox="1"/>
            <p:nvPr/>
          </p:nvSpPr>
          <p:spPr>
            <a:xfrm>
              <a:off x="6825132" y="3312575"/>
              <a:ext cx="3785744" cy="141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Sự việc 1: Mọi người đến xem đèn điện do Ê -đi -xơn chế tạo ra</a:t>
              </a:r>
              <a:endParaRPr lang="vi-VN" sz="6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8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651ADD-66EF-E6AB-7A79-F1E7C3E3B30B}"/>
              </a:ext>
            </a:extLst>
          </p:cNvPr>
          <p:cNvSpPr/>
          <p:nvPr/>
        </p:nvSpPr>
        <p:spPr>
          <a:xfrm>
            <a:off x="209550" y="342900"/>
            <a:ext cx="11630025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DEF04D-BBA6-D73D-582F-25C553AE0275}"/>
              </a:ext>
            </a:extLst>
          </p:cNvPr>
          <p:cNvGrpSpPr/>
          <p:nvPr/>
        </p:nvGrpSpPr>
        <p:grpSpPr>
          <a:xfrm>
            <a:off x="4912185" y="2149785"/>
            <a:ext cx="6536865" cy="2907989"/>
            <a:chOff x="6488431" y="3071819"/>
            <a:chExt cx="4398643" cy="2128831"/>
          </a:xfrm>
        </p:grpSpPr>
        <p:grpSp>
          <p:nvGrpSpPr>
            <p:cNvPr id="8" name="Nhóm 31">
              <a:extLst>
                <a:ext uri="{FF2B5EF4-FFF2-40B4-BE49-F238E27FC236}">
                  <a16:creationId xmlns:a16="http://schemas.microsoft.com/office/drawing/2014/main" id="{0137B771-41A5-181F-57C3-C1977465F8CF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11" name="Freeform: Shape 34">
                <a:extLst>
                  <a:ext uri="{FF2B5EF4-FFF2-40B4-BE49-F238E27FC236}">
                    <a16:creationId xmlns:a16="http://schemas.microsoft.com/office/drawing/2014/main" id="{D37221BC-FD92-EAB0-3F47-3269677838D0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35">
                <a:extLst>
                  <a:ext uri="{FF2B5EF4-FFF2-40B4-BE49-F238E27FC236}">
                    <a16:creationId xmlns:a16="http://schemas.microsoft.com/office/drawing/2014/main" id="{721A305A-7B7E-BB86-F5B4-B73BBA8881BE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274BB4-439D-DB9C-87A5-DA839E9B9E77}"/>
                </a:ext>
              </a:extLst>
            </p:cNvPr>
            <p:cNvSpPr txBox="1"/>
            <p:nvPr/>
          </p:nvSpPr>
          <p:spPr>
            <a:xfrm>
              <a:off x="6825132" y="3312575"/>
              <a:ext cx="3785744" cy="168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 việc 2: Ê -đi -xơn nói chuyện với bà cụ và nảy ra ý định làm một cái xe chạy bằng dòng điện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EDB950F-8271-525D-2A18-6361AA8ED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390650"/>
            <a:ext cx="3965656" cy="39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651ADD-66EF-E6AB-7A79-F1E7C3E3B30B}"/>
              </a:ext>
            </a:extLst>
          </p:cNvPr>
          <p:cNvSpPr/>
          <p:nvPr/>
        </p:nvSpPr>
        <p:spPr>
          <a:xfrm>
            <a:off x="209550" y="342900"/>
            <a:ext cx="11630025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DEF04D-BBA6-D73D-582F-25C553AE0275}"/>
              </a:ext>
            </a:extLst>
          </p:cNvPr>
          <p:cNvGrpSpPr/>
          <p:nvPr/>
        </p:nvGrpSpPr>
        <p:grpSpPr>
          <a:xfrm>
            <a:off x="4912185" y="2149785"/>
            <a:ext cx="6536865" cy="2907989"/>
            <a:chOff x="6488431" y="3071819"/>
            <a:chExt cx="4398643" cy="2128831"/>
          </a:xfrm>
        </p:grpSpPr>
        <p:grpSp>
          <p:nvGrpSpPr>
            <p:cNvPr id="8" name="Nhóm 31">
              <a:extLst>
                <a:ext uri="{FF2B5EF4-FFF2-40B4-BE49-F238E27FC236}">
                  <a16:creationId xmlns:a16="http://schemas.microsoft.com/office/drawing/2014/main" id="{0137B771-41A5-181F-57C3-C1977465F8CF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11" name="Freeform: Shape 34">
                <a:extLst>
                  <a:ext uri="{FF2B5EF4-FFF2-40B4-BE49-F238E27FC236}">
                    <a16:creationId xmlns:a16="http://schemas.microsoft.com/office/drawing/2014/main" id="{D37221BC-FD92-EAB0-3F47-3269677838D0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35">
                <a:extLst>
                  <a:ext uri="{FF2B5EF4-FFF2-40B4-BE49-F238E27FC236}">
                    <a16:creationId xmlns:a16="http://schemas.microsoft.com/office/drawing/2014/main" id="{721A305A-7B7E-BB86-F5B4-B73BBA8881BE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274BB4-439D-DB9C-87A5-DA839E9B9E77}"/>
                </a:ext>
              </a:extLst>
            </p:cNvPr>
            <p:cNvSpPr txBox="1"/>
            <p:nvPr/>
          </p:nvSpPr>
          <p:spPr>
            <a:xfrm>
              <a:off x="6825132" y="3312575"/>
              <a:ext cx="3785744" cy="1554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 việc 3: Ê -đi -xơn đang chế tạo lắp ráp xe điện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4BE6E5-D5BB-CBF7-C63A-43337B29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1619250"/>
            <a:ext cx="4003921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651ADD-66EF-E6AB-7A79-F1E7C3E3B30B}"/>
              </a:ext>
            </a:extLst>
          </p:cNvPr>
          <p:cNvSpPr/>
          <p:nvPr/>
        </p:nvSpPr>
        <p:spPr>
          <a:xfrm>
            <a:off x="209550" y="342900"/>
            <a:ext cx="11630025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DEF04D-BBA6-D73D-582F-25C553AE0275}"/>
              </a:ext>
            </a:extLst>
          </p:cNvPr>
          <p:cNvGrpSpPr/>
          <p:nvPr/>
        </p:nvGrpSpPr>
        <p:grpSpPr>
          <a:xfrm>
            <a:off x="4921710" y="1949760"/>
            <a:ext cx="6536865" cy="3269940"/>
            <a:chOff x="6488431" y="3071819"/>
            <a:chExt cx="4398643" cy="2128831"/>
          </a:xfrm>
        </p:grpSpPr>
        <p:grpSp>
          <p:nvGrpSpPr>
            <p:cNvPr id="8" name="Nhóm 31">
              <a:extLst>
                <a:ext uri="{FF2B5EF4-FFF2-40B4-BE49-F238E27FC236}">
                  <a16:creationId xmlns:a16="http://schemas.microsoft.com/office/drawing/2014/main" id="{0137B771-41A5-181F-57C3-C1977465F8CF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11" name="Freeform: Shape 34">
                <a:extLst>
                  <a:ext uri="{FF2B5EF4-FFF2-40B4-BE49-F238E27FC236}">
                    <a16:creationId xmlns:a16="http://schemas.microsoft.com/office/drawing/2014/main" id="{D37221BC-FD92-EAB0-3F47-3269677838D0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35">
                <a:extLst>
                  <a:ext uri="{FF2B5EF4-FFF2-40B4-BE49-F238E27FC236}">
                    <a16:creationId xmlns:a16="http://schemas.microsoft.com/office/drawing/2014/main" id="{721A305A-7B7E-BB86-F5B4-B73BBA8881BE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274BB4-439D-DB9C-87A5-DA839E9B9E77}"/>
                </a:ext>
              </a:extLst>
            </p:cNvPr>
            <p:cNvSpPr txBox="1"/>
            <p:nvPr/>
          </p:nvSpPr>
          <p:spPr>
            <a:xfrm>
              <a:off x="6825132" y="3312575"/>
              <a:ext cx="3785744" cy="1870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 việc 4: Ê -đi -xơn và bà cụ đang ngồi trên xe điện khuôn mặt bà cụ rất vui tươi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5AB5968-F661-547E-C871-4137EF95D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685925"/>
            <a:ext cx="3845166" cy="372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4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58F71E-B642-26B8-73F0-46A8471BB3C6}"/>
              </a:ext>
            </a:extLst>
          </p:cNvPr>
          <p:cNvSpPr txBox="1"/>
          <p:nvPr/>
        </p:nvSpPr>
        <p:spPr>
          <a:xfrm>
            <a:off x="2638426" y="1742228"/>
            <a:ext cx="7115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80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8000" b="1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8000" b="1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8000" b="1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596" y="-115201"/>
            <a:ext cx="714606" cy="714607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22"/>
          <a:stretch/>
        </p:blipFill>
        <p:spPr>
          <a:xfrm>
            <a:off x="10331355" y="2718333"/>
            <a:ext cx="1860645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22"/>
          <a:stretch/>
        </p:blipFill>
        <p:spPr>
          <a:xfrm>
            <a:off x="0" y="2718333"/>
            <a:ext cx="1860645" cy="17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3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651ADD-66EF-E6AB-7A79-F1E7C3E3B30B}"/>
              </a:ext>
            </a:extLst>
          </p:cNvPr>
          <p:cNvSpPr/>
          <p:nvPr/>
        </p:nvSpPr>
        <p:spPr>
          <a:xfrm>
            <a:off x="209550" y="342900"/>
            <a:ext cx="11630025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8DBA05A-5E56-E44B-4F92-2C2D8B7A8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304531" y="5858022"/>
            <a:ext cx="4696094" cy="999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3AC461-B383-4EB7-0D98-4A7FAF071A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204840" y="3857625"/>
            <a:ext cx="5157331" cy="2561268"/>
          </a:xfrm>
          <a:prstGeom prst="rect">
            <a:avLst/>
          </a:prstGeom>
        </p:spPr>
      </p:pic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B6B4B0D2-E8A9-617B-99D4-7D0B626E06CD}"/>
              </a:ext>
            </a:extLst>
          </p:cNvPr>
          <p:cNvSpPr/>
          <p:nvPr/>
        </p:nvSpPr>
        <p:spPr>
          <a:xfrm>
            <a:off x="3126001" y="1096332"/>
            <a:ext cx="6919415" cy="1637344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0E365-287D-C1B4-49E5-18B2FA2054E0}"/>
              </a:ext>
            </a:extLst>
          </p:cNvPr>
          <p:cNvSpPr txBox="1"/>
          <p:nvPr/>
        </p:nvSpPr>
        <p:spPr>
          <a:xfrm>
            <a:off x="3484762" y="1218140"/>
            <a:ext cx="6163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Nhìn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từng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đoạn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chuyện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67ACF2-5F86-A1F2-7737-667C84202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425" y="2997489"/>
            <a:ext cx="3676650" cy="35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2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244</Words>
  <Application>Microsoft Office PowerPoint</Application>
  <PresentationFormat>Widescreen</PresentationFormat>
  <Paragraphs>21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等线</vt:lpstr>
      <vt:lpstr>等线 Light</vt:lpstr>
      <vt:lpstr>LNTH-LuoLuoNotangYuanTi 1</vt:lpstr>
      <vt:lpstr>Tahoma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22</cp:revision>
  <dcterms:created xsi:type="dcterms:W3CDTF">2023-09-18T05:43:10Z</dcterms:created>
  <dcterms:modified xsi:type="dcterms:W3CDTF">2025-12-21T14:19:14Z</dcterms:modified>
</cp:coreProperties>
</file>