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7"/>
  </p:notesMasterIdLst>
  <p:sldIdLst>
    <p:sldId id="357" r:id="rId3"/>
    <p:sldId id="359" r:id="rId4"/>
    <p:sldId id="360" r:id="rId5"/>
    <p:sldId id="340" r:id="rId6"/>
    <p:sldId id="366" r:id="rId7"/>
    <p:sldId id="365" r:id="rId8"/>
    <p:sldId id="263" r:id="rId9"/>
    <p:sldId id="367" r:id="rId10"/>
    <p:sldId id="375" r:id="rId11"/>
    <p:sldId id="376" r:id="rId12"/>
    <p:sldId id="377" r:id="rId13"/>
    <p:sldId id="378" r:id="rId14"/>
    <p:sldId id="379" r:id="rId15"/>
    <p:sldId id="3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0C1"/>
    <a:srgbClr val="F4C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6CCC6-006B-4F0B-A4B2-2FBC9B3DB68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ACAA-6A60-4FBD-9DA4-32FB12A9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5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10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247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1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0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84682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6">
            <a:extLst>
              <a:ext uri="{FF2B5EF4-FFF2-40B4-BE49-F238E27FC236}">
                <a16:creationId xmlns:a16="http://schemas.microsoft.com/office/drawing/2014/main" id="{37222E41-4B38-46D2-84BB-1F05C3849F6C}"/>
              </a:ext>
            </a:extLst>
          </p:cNvPr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BA3D50F-CC80-4F5B-B51E-7D1884D2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7A1D87E-969D-4B0E-AD89-70060ABB2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373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7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2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图文框 6">
            <a:extLst>
              <a:ext uri="{FF2B5EF4-FFF2-40B4-BE49-F238E27FC236}">
                <a16:creationId xmlns:a16="http://schemas.microsoft.com/office/drawing/2014/main" id="{89CC1AFE-07C7-4EE1-B4B2-69116D841501}"/>
              </a:ext>
            </a:extLst>
          </p:cNvPr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8541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4C47E4C6-B78F-439C-BBDD-EEFAE8E88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5CD13D1B-F8EF-4988-9001-B90002E3B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1026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5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9836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516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6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73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28261-940E-418E-9D7E-87AEE8FBC64B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2FC11-E6C3-42FB-BE0F-EA92CB58407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7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220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591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743E52-4CFC-F2F9-3822-3A64B1D40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8A8DBA1-50E8-5702-98AC-9AEFA2301544}"/>
              </a:ext>
            </a:extLst>
          </p:cNvPr>
          <p:cNvSpPr/>
          <p:nvPr userDrawn="1"/>
        </p:nvSpPr>
        <p:spPr>
          <a:xfrm>
            <a:off x="298174" y="188843"/>
            <a:ext cx="11459438" cy="632810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88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1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40850" t="7222" r="7067" b="14722"/>
          <a:stretch/>
        </p:blipFill>
        <p:spPr>
          <a:xfrm rot="14540938">
            <a:off x="8766024" y="11724"/>
            <a:ext cx="1982188" cy="1881739"/>
          </a:xfrm>
          <a:prstGeom prst="teardrop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0692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19"/>
            <a:ext cx="6096000" cy="5787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7485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6">
            <a:extLst>
              <a:ext uri="{FF2B5EF4-FFF2-40B4-BE49-F238E27FC236}">
                <a16:creationId xmlns:a16="http://schemas.microsoft.com/office/drawing/2014/main" id="{EB860E48-C92F-4211-BC95-B79D308CF20D}"/>
              </a:ext>
            </a:extLst>
          </p:cNvPr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78874060-8E29-45EC-A816-4B5547A4F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21135172">
            <a:off x="-148158" y="-201943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C94A973E-C8AE-421A-BD0A-4F821A6CD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03419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5592DAD-D856-48DB-823B-B67FA884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2159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8B36F-D5B9-4013-A64E-E76B4E42DB4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1E1E12E-EDE8-4573-9F28-B2E519691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9B10F-5259-4CB6-9E4D-72F9574EA31F}"/>
                </a:ext>
              </a:extLst>
            </p:cNvPr>
            <p:cNvSpPr/>
            <p:nvPr userDrawn="1"/>
          </p:nvSpPr>
          <p:spPr>
            <a:xfrm>
              <a:off x="5410200" y="6083300"/>
              <a:ext cx="1498600" cy="584200"/>
            </a:xfrm>
            <a:prstGeom prst="rect">
              <a:avLst/>
            </a:prstGeom>
            <a:solidFill>
              <a:srgbClr val="F0A3C3"/>
            </a:solidFill>
            <a:ln>
              <a:solidFill>
                <a:srgbClr val="F0A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1375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75BF2E6-8C10-3339-42DE-B721B84025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0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16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9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0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4181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6AAD07A-F75B-6B59-18BD-13DC7547E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62" y="-933595"/>
            <a:ext cx="4513611" cy="45136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4839120-64DA-3CB7-7266-B7DD45CAA8BC}"/>
              </a:ext>
            </a:extLst>
          </p:cNvPr>
          <p:cNvGrpSpPr/>
          <p:nvPr/>
        </p:nvGrpSpPr>
        <p:grpSpPr>
          <a:xfrm>
            <a:off x="1823463" y="705455"/>
            <a:ext cx="9652351" cy="4702766"/>
            <a:chOff x="1055370" y="960120"/>
            <a:chExt cx="10211753" cy="46939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055370" y="2133600"/>
              <a:ext cx="10211753" cy="35204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614379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Vogue-ExtraBold" panose="020B0500000000000000" pitchFamily="34" charset="0"/>
                    <a:cs typeface="Calibri" panose="020F0502020204030204" pitchFamily="34" charset="0"/>
                  </a:rPr>
                  <a:t>TIẾNG VIỆT</a:t>
                </a: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FDFF2CD9-6DD3-9D9E-93F6-CA3BEC667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3" y="1710587"/>
            <a:ext cx="3799305" cy="37993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72264A0-9DBF-10FA-C1FB-01238ECAF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60" y="4236428"/>
            <a:ext cx="2996613" cy="254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41AB2-3366-D44A-1C81-26A1D920F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5" y="-82817"/>
            <a:ext cx="1406027" cy="1406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7CB38-01EF-B438-C154-6ACCEDF007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3783" y="2405530"/>
            <a:ext cx="6437934" cy="2389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6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014DED-3AAE-F218-5874-AC5BF519473C}"/>
              </a:ext>
            </a:extLst>
          </p:cNvPr>
          <p:cNvSpPr txBox="1"/>
          <p:nvPr/>
        </p:nvSpPr>
        <p:spPr>
          <a:xfrm>
            <a:off x="1762125" y="323850"/>
            <a:ext cx="999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Từ ngữ nào có thể thay thế cho từ ngữ in đậm trong đoạn văn dưới đây?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CEDE3D-9E6C-2B2F-FA8B-44EC962D491B}"/>
              </a:ext>
            </a:extLst>
          </p:cNvPr>
          <p:cNvSpPr/>
          <p:nvPr/>
        </p:nvSpPr>
        <p:spPr>
          <a:xfrm>
            <a:off x="466725" y="466725"/>
            <a:ext cx="1400175" cy="5238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1E7F4-4182-3B6D-CFD3-656D22F5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614487"/>
            <a:ext cx="7423036" cy="1100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8556A-364C-0702-5097-D70B83DC65A3}"/>
              </a:ext>
            </a:extLst>
          </p:cNvPr>
          <p:cNvSpPr txBox="1"/>
          <p:nvPr/>
        </p:nvSpPr>
        <p:spPr>
          <a:xfrm>
            <a:off x="717478" y="3085530"/>
            <a:ext cx="108336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Mặt trời vừa hé những tia nắng đầu ngày. Thoáng chốc, nắng đã bừng lên toả khắp nơi, khiến vạn vật đều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rất vàng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 theo màu nắng. Những đám mây trôi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rất chậm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 trên nền trời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hơi xanh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 như dùng dằng chờ gió đến đẩy đi. Chờ mãi gió không tới, mây lại đứng soi mình xuống mặt hồ nước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rất trong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, phẳng lặng.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46A0B27-3C88-0E99-EEA8-391D1C4B38B9}"/>
              </a:ext>
            </a:extLst>
          </p:cNvPr>
          <p:cNvSpPr/>
          <p:nvPr/>
        </p:nvSpPr>
        <p:spPr>
          <a:xfrm>
            <a:off x="6353174" y="3552825"/>
            <a:ext cx="1476375" cy="4857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4C528AF-11B9-AB1A-D6A8-ABD08EE2D52E}"/>
              </a:ext>
            </a:extLst>
          </p:cNvPr>
          <p:cNvSpPr/>
          <p:nvPr/>
        </p:nvSpPr>
        <p:spPr>
          <a:xfrm>
            <a:off x="2876549" y="3962400"/>
            <a:ext cx="1476375" cy="4857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rãi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32A81D5-6938-013B-0439-8D3A504464A8}"/>
              </a:ext>
            </a:extLst>
          </p:cNvPr>
          <p:cNvSpPr/>
          <p:nvPr/>
        </p:nvSpPr>
        <p:spPr>
          <a:xfrm>
            <a:off x="6343649" y="3971925"/>
            <a:ext cx="1609725" cy="4857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en-US" sz="23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BF8E6F6-CC2C-DD63-085A-25D14B9FBC31}"/>
              </a:ext>
            </a:extLst>
          </p:cNvPr>
          <p:cNvSpPr/>
          <p:nvPr/>
        </p:nvSpPr>
        <p:spPr>
          <a:xfrm>
            <a:off x="2143125" y="4810125"/>
            <a:ext cx="1562100" cy="4857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veo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02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60215D5D-F92C-3DF3-5DE8-B5314088E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91" y="0"/>
            <a:ext cx="7651109" cy="5774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3AD19-B78D-107B-1CC1-524E82DE985E}"/>
              </a:ext>
            </a:extLst>
          </p:cNvPr>
          <p:cNvSpPr txBox="1"/>
          <p:nvPr/>
        </p:nvSpPr>
        <p:spPr>
          <a:xfrm>
            <a:off x="4529884" y="1534986"/>
            <a:ext cx="64619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Các từ ngữ được in đậm và các từ ngữ thay thế để thể hiện mức độ của đặc điểm.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1A7A793-11B5-1968-8E98-273755CB4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7239" r="36108" b="5142"/>
          <a:stretch/>
        </p:blipFill>
        <p:spPr>
          <a:xfrm>
            <a:off x="1144474" y="1757276"/>
            <a:ext cx="3117670" cy="45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08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2AC064-59EE-89A9-7879-493D90D2AC13}"/>
              </a:ext>
            </a:extLst>
          </p:cNvPr>
          <p:cNvSpPr/>
          <p:nvPr/>
        </p:nvSpPr>
        <p:spPr>
          <a:xfrm>
            <a:off x="2324100" y="400050"/>
            <a:ext cx="7315200" cy="7143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6C8F8E-3ADC-2AAF-B2F1-F9A890041F41}"/>
              </a:ext>
            </a:extLst>
          </p:cNvPr>
          <p:cNvCxnSpPr>
            <a:stCxn id="2" idx="2"/>
          </p:cNvCxnSpPr>
          <p:nvPr/>
        </p:nvCxnSpPr>
        <p:spPr>
          <a:xfrm flipH="1">
            <a:off x="2743200" y="1114425"/>
            <a:ext cx="3238500" cy="7524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E45006-3299-52AB-7797-45718C32082F}"/>
              </a:ext>
            </a:extLst>
          </p:cNvPr>
          <p:cNvSpPr/>
          <p:nvPr/>
        </p:nvSpPr>
        <p:spPr>
          <a:xfrm>
            <a:off x="657225" y="1876425"/>
            <a:ext cx="4029075" cy="2076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ết hợp tính từ với </a:t>
            </a:r>
            <a:r>
              <a:rPr lang="vi-VN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hơi, khá, rất, quá,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endParaRPr lang="en-US" sz="40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68982D-63FE-2DFA-91ED-EA474CBDF4FC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981700" y="1114425"/>
            <a:ext cx="3409950" cy="781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07471E-541C-A944-C994-46549100B5DD}"/>
              </a:ext>
            </a:extLst>
          </p:cNvPr>
          <p:cNvSpPr/>
          <p:nvPr/>
        </p:nvSpPr>
        <p:spPr>
          <a:xfrm>
            <a:off x="5838825" y="1905000"/>
            <a:ext cx="5495925" cy="292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ùng các tính từ thể hiện mức độ (như </a:t>
            </a:r>
            <a:r>
              <a:rPr lang="vi-VN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veo, trắng tinh, vàng rực, xanh xanh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các kết hợp từ tạo ra dựa trên một từ chỉ mức độ tiêu chuẩn (</a:t>
            </a:r>
            <a:r>
              <a:rPr lang="vi-VN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 thẫm, đỏ đậm, đỏ nhạt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02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2AC064-59EE-89A9-7879-493D90D2AC13}"/>
              </a:ext>
            </a:extLst>
          </p:cNvPr>
          <p:cNvSpPr/>
          <p:nvPr/>
        </p:nvSpPr>
        <p:spPr>
          <a:xfrm>
            <a:off x="1657350" y="314326"/>
            <a:ext cx="8705850" cy="1409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3E554-64E8-6CBF-083D-D451FB5AC1B7}"/>
              </a:ext>
            </a:extLst>
          </p:cNvPr>
          <p:cNvSpPr txBox="1"/>
          <p:nvPr/>
        </p:nvSpPr>
        <p:spPr>
          <a:xfrm>
            <a:off x="2095500" y="2333625"/>
            <a:ext cx="8934450" cy="224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VD:</a:t>
            </a:r>
            <a:endParaRPr lang="en-US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Tờ giấy này trắng hơn.</a:t>
            </a:r>
            <a:endParaRPr lang="en-US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Tờ giấy này trắng nhất.</a:t>
            </a:r>
            <a:endParaRPr lang="en-US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65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F128EA7-A07B-D5F5-A5C9-2F9706B837F6}"/>
              </a:ext>
            </a:extLst>
          </p:cNvPr>
          <p:cNvGrpSpPr/>
          <p:nvPr/>
        </p:nvGrpSpPr>
        <p:grpSpPr>
          <a:xfrm>
            <a:off x="1924329" y="960120"/>
            <a:ext cx="8404300" cy="4922520"/>
            <a:chOff x="1924329" y="960120"/>
            <a:chExt cx="8404300" cy="49225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924329" y="2133600"/>
              <a:ext cx="8404300" cy="37490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522156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8AC07EB-3ECC-6D49-AFC6-E39B2BEE7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98" y="2839400"/>
            <a:ext cx="5237573" cy="52375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C82A8-6C3C-3A46-1407-D6923232F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2" y="4411212"/>
            <a:ext cx="4139802" cy="2568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933AC6-3C36-A3FE-DAD9-656555182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25" y="1963946"/>
            <a:ext cx="9480102" cy="4432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892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F128EA7-A07B-D5F5-A5C9-2F9706B837F6}"/>
              </a:ext>
            </a:extLst>
          </p:cNvPr>
          <p:cNvGrpSpPr/>
          <p:nvPr/>
        </p:nvGrpSpPr>
        <p:grpSpPr>
          <a:xfrm>
            <a:off x="1924329" y="960120"/>
            <a:ext cx="8404300" cy="4922520"/>
            <a:chOff x="1924329" y="960120"/>
            <a:chExt cx="8404300" cy="49225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924329" y="2133600"/>
              <a:ext cx="8404300" cy="37490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522156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8AC07EB-3ECC-6D49-AFC6-E39B2BEE7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98" y="2839400"/>
            <a:ext cx="5237573" cy="52375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C82A8-6C3C-3A46-1407-D6923232F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2" y="4411212"/>
            <a:ext cx="4139802" cy="2568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0D99A4-F096-6F59-0912-A1215EF74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61" y="2107955"/>
            <a:ext cx="10120237" cy="4432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950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F128EA7-A07B-D5F5-A5C9-2F9706B837F6}"/>
              </a:ext>
            </a:extLst>
          </p:cNvPr>
          <p:cNvGrpSpPr/>
          <p:nvPr/>
        </p:nvGrpSpPr>
        <p:grpSpPr>
          <a:xfrm>
            <a:off x="1924329" y="960120"/>
            <a:ext cx="8404300" cy="4922520"/>
            <a:chOff x="1924329" y="960120"/>
            <a:chExt cx="8404300" cy="49225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924329" y="2133600"/>
              <a:ext cx="8404300" cy="37490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522156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8AC07EB-3ECC-6D49-AFC6-E39B2BEE7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98" y="2839400"/>
            <a:ext cx="5237573" cy="52375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C82A8-6C3C-3A46-1407-D6923232F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2" y="4411212"/>
            <a:ext cx="4139802" cy="2568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B6AB9-8827-2683-DB35-9DD4A5C80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95" y="1997851"/>
            <a:ext cx="9900762" cy="4432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860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2C6920-E4A3-5EA8-BE34-B14A53134CEE}"/>
              </a:ext>
            </a:extLst>
          </p:cNvPr>
          <p:cNvSpPr txBox="1"/>
          <p:nvPr/>
        </p:nvSpPr>
        <p:spPr>
          <a:xfrm>
            <a:off x="2477975" y="332148"/>
            <a:ext cx="8178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Tìm từ ngữ thích hợp để tả độ cao tăng dần của mỗi con vật trong tranh: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81CCF-F489-850F-F895-B6B2EF3CA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51" y="389131"/>
            <a:ext cx="1658256" cy="963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F660FE-4114-61ED-810F-BA9967A12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1881187"/>
            <a:ext cx="8520113" cy="2249900"/>
          </a:xfrm>
          <a:prstGeom prst="rect">
            <a:avLst/>
          </a:prstGeom>
        </p:spPr>
      </p:pic>
      <p:sp>
        <p:nvSpPr>
          <p:cNvPr id="18" name="Double Wave 17">
            <a:extLst>
              <a:ext uri="{FF2B5EF4-FFF2-40B4-BE49-F238E27FC236}">
                <a16:creationId xmlns:a16="http://schemas.microsoft.com/office/drawing/2014/main" id="{5CF5DF4D-45F0-3614-70A3-1D953BE01555}"/>
              </a:ext>
            </a:extLst>
          </p:cNvPr>
          <p:cNvSpPr/>
          <p:nvPr/>
        </p:nvSpPr>
        <p:spPr>
          <a:xfrm>
            <a:off x="2438400" y="4562475"/>
            <a:ext cx="1504950" cy="771525"/>
          </a:xfrm>
          <a:prstGeom prst="doubleWave">
            <a:avLst/>
          </a:prstGeom>
          <a:solidFill>
            <a:srgbClr val="F4C3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346D977B-825D-CCC8-7A89-5D58D728FA66}"/>
              </a:ext>
            </a:extLst>
          </p:cNvPr>
          <p:cNvSpPr/>
          <p:nvPr/>
        </p:nvSpPr>
        <p:spPr>
          <a:xfrm>
            <a:off x="4391025" y="4552950"/>
            <a:ext cx="1504950" cy="771525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Double Wave 33">
            <a:extLst>
              <a:ext uri="{FF2B5EF4-FFF2-40B4-BE49-F238E27FC236}">
                <a16:creationId xmlns:a16="http://schemas.microsoft.com/office/drawing/2014/main" id="{B26AC362-5CE7-1127-904D-76C0E46B1458}"/>
              </a:ext>
            </a:extLst>
          </p:cNvPr>
          <p:cNvSpPr/>
          <p:nvPr/>
        </p:nvSpPr>
        <p:spPr>
          <a:xfrm>
            <a:off x="6477000" y="4543425"/>
            <a:ext cx="1504950" cy="771525"/>
          </a:xfrm>
          <a:prstGeom prst="doubleWave">
            <a:avLst/>
          </a:prstGeom>
          <a:solidFill>
            <a:srgbClr val="F8C0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Double Wave 34">
            <a:extLst>
              <a:ext uri="{FF2B5EF4-FFF2-40B4-BE49-F238E27FC236}">
                <a16:creationId xmlns:a16="http://schemas.microsoft.com/office/drawing/2014/main" id="{ACABC93E-6246-0E8B-75B4-97AD4AC12623}"/>
              </a:ext>
            </a:extLst>
          </p:cNvPr>
          <p:cNvSpPr/>
          <p:nvPr/>
        </p:nvSpPr>
        <p:spPr>
          <a:xfrm>
            <a:off x="8639174" y="4514850"/>
            <a:ext cx="1590675" cy="771525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9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-0.32891 -0.38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543 -0.397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1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438 -0.442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57812 -0.5048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6" y="-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8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60215D5D-F92C-3DF3-5DE8-B5314088E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91" y="0"/>
            <a:ext cx="7651109" cy="5774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3AD19-B78D-107B-1CC1-524E82DE985E}"/>
              </a:ext>
            </a:extLst>
          </p:cNvPr>
          <p:cNvSpPr txBox="1"/>
          <p:nvPr/>
        </p:nvSpPr>
        <p:spPr>
          <a:xfrm>
            <a:off x="4529884" y="1534986"/>
            <a:ext cx="64619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Ngoài các từ này, các em còn có thể sử dụng các từ chỉ mức độ như </a:t>
            </a:r>
            <a:r>
              <a:rPr lang="vi-VN" sz="4400" b="1" i="1" dirty="0">
                <a:solidFill>
                  <a:srgbClr val="FF0000"/>
                </a:solidFill>
                <a:latin typeface="Cambria" panose="02040503050406030204" pitchFamily="18" charset="0"/>
              </a:rPr>
              <a:t>lắm, quá</a:t>
            </a: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(thường sử dụng khi nói).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1A7A793-11B5-1968-8E98-273755CB4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7239" r="36108" b="5142"/>
          <a:stretch/>
        </p:blipFill>
        <p:spPr>
          <a:xfrm>
            <a:off x="1144474" y="1757276"/>
            <a:ext cx="3117670" cy="45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7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C0CB29-849E-4E8F-ED15-F5E889A32AA5}"/>
              </a:ext>
            </a:extLst>
          </p:cNvPr>
          <p:cNvSpPr txBox="1"/>
          <p:nvPr/>
        </p:nvSpPr>
        <p:spPr>
          <a:xfrm>
            <a:off x="1800226" y="519651"/>
            <a:ext cx="9763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Đặt 3 câu có dùng từ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hơi, khá, rất, quá, lắm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kết hợp với từ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chậm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hoặc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nhanh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để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5D269-6723-63B1-DE78-ED1AADDB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86"/>
            <a:ext cx="1682642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EC801-AFD0-FCFA-00FD-40652A6A3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7" y="1843087"/>
            <a:ext cx="7214457" cy="1995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21D06-3B94-6BCC-3248-A35716B09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012" y="4133849"/>
            <a:ext cx="6923523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64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11D10C7-9856-7164-5297-5BD275B8D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3"/>
          <a:stretch/>
        </p:blipFill>
        <p:spPr>
          <a:xfrm>
            <a:off x="-2" y="2"/>
            <a:ext cx="12192002" cy="68866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5EEEB3F-E11F-9A47-FB5C-9BFCF416DE96}"/>
              </a:ext>
            </a:extLst>
          </p:cNvPr>
          <p:cNvGrpSpPr/>
          <p:nvPr/>
        </p:nvGrpSpPr>
        <p:grpSpPr>
          <a:xfrm>
            <a:off x="4167130" y="62079"/>
            <a:ext cx="7893428" cy="5420503"/>
            <a:chOff x="1047524" y="-365000"/>
            <a:chExt cx="7615645" cy="5512526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6D3B937-A6C1-EDB2-029A-9677FB300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5" t="1992" r="16215" b="9538"/>
            <a:stretch/>
          </p:blipFill>
          <p:spPr>
            <a:xfrm>
              <a:off x="1047524" y="-365000"/>
              <a:ext cx="7615645" cy="551252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5909E0-47E7-938C-F466-1DB14CF78037}"/>
                </a:ext>
              </a:extLst>
            </p:cNvPr>
            <p:cNvSpPr txBox="1"/>
            <p:nvPr/>
          </p:nvSpPr>
          <p:spPr>
            <a:xfrm>
              <a:off x="1945674" y="1924811"/>
              <a:ext cx="5955698" cy="1471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B94BFC-7C66-833F-9973-3B957A88F70E}"/>
              </a:ext>
            </a:extLst>
          </p:cNvPr>
          <p:cNvGrpSpPr/>
          <p:nvPr/>
        </p:nvGrpSpPr>
        <p:grpSpPr>
          <a:xfrm>
            <a:off x="441990" y="5798714"/>
            <a:ext cx="4160208" cy="1533324"/>
            <a:chOff x="713015" y="309923"/>
            <a:chExt cx="4001042" cy="1927275"/>
          </a:xfrm>
        </p:grpSpPr>
        <p:sp>
          <p:nvSpPr>
            <p:cNvPr id="19" name="Rectangle: Rounded Corners 69">
              <a:extLst>
                <a:ext uri="{FF2B5EF4-FFF2-40B4-BE49-F238E27FC236}">
                  <a16:creationId xmlns:a16="http://schemas.microsoft.com/office/drawing/2014/main" id="{ED03F842-A1C1-DA7A-21C5-C1D48C650EA9}"/>
                </a:ext>
              </a:extLst>
            </p:cNvPr>
            <p:cNvSpPr/>
            <p:nvPr/>
          </p:nvSpPr>
          <p:spPr>
            <a:xfrm>
              <a:off x="713015" y="309923"/>
              <a:ext cx="4001042" cy="1022488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29D8AE-E7D8-40BA-AC8D-EB118EFB2B52}"/>
                </a:ext>
              </a:extLst>
            </p:cNvPr>
            <p:cNvSpPr txBox="1"/>
            <p:nvPr/>
          </p:nvSpPr>
          <p:spPr>
            <a:xfrm>
              <a:off x="713015" y="418992"/>
              <a:ext cx="4001042" cy="1818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微软雅黑"/>
                  <a:cs typeface="+mn-cs"/>
                </a:rPr>
                <a:t>Thảo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微软雅黑"/>
                  <a:cs typeface="+mn-cs"/>
                </a:rPr>
                <a:t>luận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微软雅黑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微软雅黑"/>
                  <a:cs typeface="+mn-cs"/>
                </a:rPr>
                <a:t>nhóm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微软雅黑"/>
                  <a:cs typeface="+mn-cs"/>
                </a:rPr>
                <a:t> 4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Kitten" pitchFamily="50" charset="0"/>
                <a:ea typeface="微软雅黑"/>
                <a:cs typeface="+mn-cs"/>
              </a:endParaRPr>
            </a:p>
          </p:txBody>
        </p:sp>
      </p:grp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48A23C5D-6DEC-CBA1-F337-EC879018B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3143" r="50366" b="11809"/>
          <a:stretch/>
        </p:blipFill>
        <p:spPr>
          <a:xfrm>
            <a:off x="335344" y="1723080"/>
            <a:ext cx="4464522" cy="4190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/>
        </p:nvSpPr>
        <p:spPr>
          <a:xfrm>
            <a:off x="2865660" y="871045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7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/>
        </p:nvSpPr>
        <p:spPr>
          <a:xfrm>
            <a:off x="1429952" y="9310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2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-46563" y="-32552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26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11445240" y="6488668"/>
            <a:ext cx="130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4247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AFB57A-944E-B4C9-15BF-3B18F4B402DE}"/>
              </a:ext>
            </a:extLst>
          </p:cNvPr>
          <p:cNvGrpSpPr/>
          <p:nvPr/>
        </p:nvGrpSpPr>
        <p:grpSpPr>
          <a:xfrm>
            <a:off x="790575" y="454717"/>
            <a:ext cx="2981325" cy="1831283"/>
            <a:chOff x="4669971" y="1083367"/>
            <a:chExt cx="5774633" cy="577463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60215D5D-F92C-3DF3-5DE8-B5314088E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03AD19-B78D-107B-1CC1-524E82DE985E}"/>
                </a:ext>
              </a:extLst>
            </p:cNvPr>
            <p:cNvSpPr txBox="1"/>
            <p:nvPr/>
          </p:nvSpPr>
          <p:spPr>
            <a:xfrm>
              <a:off x="5344764" y="2618353"/>
              <a:ext cx="4229100" cy="2620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Chậm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51D24A0-4A82-4495-24EA-75BD9AE1C070}"/>
              </a:ext>
            </a:extLst>
          </p:cNvPr>
          <p:cNvSpPr txBox="1"/>
          <p:nvPr/>
        </p:nvSpPr>
        <p:spPr>
          <a:xfrm>
            <a:off x="4410074" y="496115"/>
            <a:ext cx="68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Rùa nhích từng bước khá chậm.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51CD4-EA09-CEA3-CC38-4516D460C196}"/>
              </a:ext>
            </a:extLst>
          </p:cNvPr>
          <p:cNvSpPr txBox="1"/>
          <p:nvPr/>
        </p:nvSpPr>
        <p:spPr>
          <a:xfrm>
            <a:off x="4381499" y="1356284"/>
            <a:ext cx="689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sên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di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chuyển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quá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chậm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A24E93-C5D6-50D2-5D7F-87BE3419E3B8}"/>
              </a:ext>
            </a:extLst>
          </p:cNvPr>
          <p:cNvGrpSpPr/>
          <p:nvPr/>
        </p:nvGrpSpPr>
        <p:grpSpPr>
          <a:xfrm>
            <a:off x="857250" y="3102667"/>
            <a:ext cx="2981325" cy="1831283"/>
            <a:chOff x="4669971" y="1083367"/>
            <a:chExt cx="5774633" cy="5774633"/>
          </a:xfrm>
        </p:grpSpPr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CA721D00-CDE5-C54B-04E9-B55C1DC89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F945D0-9981-C0AD-DD20-1944F98E240E}"/>
                </a:ext>
              </a:extLst>
            </p:cNvPr>
            <p:cNvSpPr txBox="1"/>
            <p:nvPr/>
          </p:nvSpPr>
          <p:spPr>
            <a:xfrm>
              <a:off x="5344764" y="2618353"/>
              <a:ext cx="4229100" cy="2620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N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hanh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4852EC4-75AF-42BF-2E02-53AFF1F5A9A5}"/>
              </a:ext>
            </a:extLst>
          </p:cNvPr>
          <p:cNvSpPr txBox="1"/>
          <p:nvPr/>
        </p:nvSpPr>
        <p:spPr>
          <a:xfrm>
            <a:off x="4495799" y="3029765"/>
            <a:ext cx="689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Con mèo chạy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khá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nhanh.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5FE376-4707-55CD-40B4-22591E347979}"/>
              </a:ext>
            </a:extLst>
          </p:cNvPr>
          <p:cNvSpPr txBox="1"/>
          <p:nvPr/>
        </p:nvSpPr>
        <p:spPr>
          <a:xfrm>
            <a:off x="4448174" y="4004234"/>
            <a:ext cx="689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Ngựa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phi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quá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!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F66E1-07A9-19C0-E4F2-19B9CD1BD535}"/>
              </a:ext>
            </a:extLst>
          </p:cNvPr>
          <p:cNvSpPr txBox="1"/>
          <p:nvPr/>
        </p:nvSpPr>
        <p:spPr>
          <a:xfrm>
            <a:off x="4495799" y="4937684"/>
            <a:ext cx="7267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Báo đang lao đi rất nhanh.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66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C256D-E77A-1F0A-7169-FE99E719D03D}"/>
              </a:ext>
            </a:extLst>
          </p:cNvPr>
          <p:cNvSpPr txBox="1"/>
          <p:nvPr/>
        </p:nvSpPr>
        <p:spPr>
          <a:xfrm>
            <a:off x="2233047" y="348476"/>
            <a:ext cx="8788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</a:rPr>
              <a:t>Tìm từ phù hợp thay cho mỗi ô vuông trong bảng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48195-7FD2-47B7-C1A9-CBEC9E259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1" y="462443"/>
            <a:ext cx="1676545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B8C729-6341-494C-C014-74DD7E304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36" y="1971674"/>
            <a:ext cx="10723793" cy="317182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CAC110-CE1E-9570-527D-CF21344C3B5D}"/>
              </a:ext>
            </a:extLst>
          </p:cNvPr>
          <p:cNvSpPr/>
          <p:nvPr/>
        </p:nvSpPr>
        <p:spPr>
          <a:xfrm>
            <a:off x="6858000" y="3114675"/>
            <a:ext cx="43624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ối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au,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chót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chói</a:t>
            </a:r>
            <a:r>
              <a:rPr lang="en-US" sz="2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426712-690B-B3B1-96C1-E66BD650A2B0}"/>
              </a:ext>
            </a:extLst>
          </p:cNvPr>
          <p:cNvSpPr/>
          <p:nvPr/>
        </p:nvSpPr>
        <p:spPr>
          <a:xfrm>
            <a:off x="1438275" y="3743325"/>
            <a:ext cx="1781175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4C24E5-B33F-6DBE-C289-48D9533ADCA0}"/>
              </a:ext>
            </a:extLst>
          </p:cNvPr>
          <p:cNvSpPr/>
          <p:nvPr/>
        </p:nvSpPr>
        <p:spPr>
          <a:xfrm>
            <a:off x="6838950" y="3810000"/>
            <a:ext cx="43624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241B2B-83F6-7B51-A11E-93736D2F851B}"/>
              </a:ext>
            </a:extLst>
          </p:cNvPr>
          <p:cNvSpPr/>
          <p:nvPr/>
        </p:nvSpPr>
        <p:spPr>
          <a:xfrm>
            <a:off x="1485900" y="4371975"/>
            <a:ext cx="19050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FC38F9-8FE6-546E-4D0F-973DDEA05005}"/>
              </a:ext>
            </a:extLst>
          </p:cNvPr>
          <p:cNvSpPr/>
          <p:nvPr/>
        </p:nvSpPr>
        <p:spPr>
          <a:xfrm>
            <a:off x="7010400" y="4400550"/>
            <a:ext cx="43624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 rì, xanh biếc, xanh ngắt, xanh lè, xanh lét…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42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384</Words>
  <Application>Microsoft Office PowerPoint</Application>
  <PresentationFormat>Widescreen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微软雅黑</vt:lpstr>
      <vt:lpstr>#9Slide07 HoneyCream</vt:lpstr>
      <vt:lpstr>Arial</vt:lpstr>
      <vt:lpstr>Calibri</vt:lpstr>
      <vt:lpstr>Cambria</vt:lpstr>
      <vt:lpstr>等线</vt:lpstr>
      <vt:lpstr>SVN-Kitten</vt:lpstr>
      <vt:lpstr>SVN-Newton</vt:lpstr>
      <vt:lpstr>Times New Roman</vt:lpstr>
      <vt:lpstr>UTM Candombe</vt:lpstr>
      <vt:lpstr>UTM Duepuntozero</vt:lpstr>
      <vt:lpstr>Vogue-ExtraBold</vt:lpstr>
      <vt:lpstr>字魂131号-酷乐潮玩体</vt:lpstr>
      <vt:lpstr>阿里妈妈刀隶体</vt:lpstr>
      <vt:lpstr>阿里巴巴普惠体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30</cp:revision>
  <dcterms:created xsi:type="dcterms:W3CDTF">2023-10-09T07:09:50Z</dcterms:created>
  <dcterms:modified xsi:type="dcterms:W3CDTF">2025-12-23T14:16:40Z</dcterms:modified>
</cp:coreProperties>
</file>