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0" r:id="rId2"/>
  </p:sldMasterIdLst>
  <p:notesMasterIdLst>
    <p:notesMasterId r:id="rId16"/>
  </p:notesMasterIdLst>
  <p:sldIdLst>
    <p:sldId id="336" r:id="rId3"/>
    <p:sldId id="29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281" r:id="rId14"/>
    <p:sldId id="2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11C49-9F60-4E38-9BF1-CB093329CC54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3FCD6-EDF0-4BE1-84F8-A93E894A4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21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236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170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147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820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776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516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717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443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180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949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21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9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2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4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0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6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7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0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59" y="207642"/>
            <a:ext cx="736768" cy="825688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1153886" y="420431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b="1" dirty="0">
                <a:latin typeface="汉仪帅线体简" panose="00020600040101010101" pitchFamily="18" charset="-122"/>
                <a:ea typeface="汉仪帅线体简" panose="00020600040101010101" pitchFamily="18" charset="-122"/>
              </a:rPr>
              <a:t>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2644200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09" y="212272"/>
            <a:ext cx="604520" cy="935568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153886" y="420431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b="1" dirty="0">
                <a:latin typeface="汉仪帅线体简" panose="00020600040101010101" pitchFamily="18" charset="-122"/>
                <a:ea typeface="汉仪帅线体简" panose="00020600040101010101" pitchFamily="18" charset="-122"/>
              </a:rPr>
              <a:t>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3297882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3" y="187464"/>
            <a:ext cx="609600" cy="964018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153886" y="420431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b="1" dirty="0">
                <a:latin typeface="汉仪帅线体简" panose="00020600040101010101" pitchFamily="18" charset="-122"/>
                <a:ea typeface="汉仪帅线体简" panose="00020600040101010101" pitchFamily="18" charset="-122"/>
              </a:rPr>
              <a:t>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206192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15" y="193622"/>
            <a:ext cx="642256" cy="992574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153886" y="420431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b="1" dirty="0">
                <a:latin typeface="汉仪帅线体简" panose="00020600040101010101" pitchFamily="18" charset="-122"/>
                <a:ea typeface="汉仪帅线体简" panose="00020600040101010101" pitchFamily="18" charset="-122"/>
              </a:rPr>
              <a:t>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155582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5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4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76712AA5-1737-5E9A-07A8-B4EF0170003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0" y="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4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2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33.png"/><Relationship Id="rId3" Type="http://schemas.openxmlformats.org/officeDocument/2006/relationships/image" Target="../media/image35.svg"/><Relationship Id="rId7" Type="http://schemas.openxmlformats.org/officeDocument/2006/relationships/image" Target="../media/image30.png"/><Relationship Id="rId12" Type="http://schemas.openxmlformats.org/officeDocument/2006/relationships/image" Target="../media/image43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image" Target="../media/image37.svg"/><Relationship Id="rId15" Type="http://schemas.openxmlformats.org/officeDocument/2006/relationships/image" Target="../media/image35.png"/><Relationship Id="rId10" Type="http://schemas.openxmlformats.org/officeDocument/2006/relationships/image" Target="../media/image41.svg"/><Relationship Id="rId4" Type="http://schemas.openxmlformats.org/officeDocument/2006/relationships/image" Target="../media/image28.png"/><Relationship Id="rId9" Type="http://schemas.openxmlformats.org/officeDocument/2006/relationships/image" Target="../media/image31.png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7.png"/><Relationship Id="rId7" Type="http://schemas.openxmlformats.org/officeDocument/2006/relationships/image" Target="../media/image32.png"/><Relationship Id="rId12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png"/><Relationship Id="rId11" Type="http://schemas.openxmlformats.org/officeDocument/2006/relationships/image" Target="../media/image51.svg"/><Relationship Id="rId5" Type="http://schemas.openxmlformats.org/officeDocument/2006/relationships/image" Target="../media/image38.png"/><Relationship Id="rId10" Type="http://schemas.openxmlformats.org/officeDocument/2006/relationships/image" Target="../media/image41.png"/><Relationship Id="rId4" Type="http://schemas.openxmlformats.org/officeDocument/2006/relationships/image" Target="../media/image49.sv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631991" y="5087828"/>
            <a:ext cx="1718993" cy="1313980"/>
            <a:chOff x="1631991" y="5087828"/>
            <a:chExt cx="1718993" cy="1313980"/>
          </a:xfrm>
        </p:grpSpPr>
        <p:pic>
          <p:nvPicPr>
            <p:cNvPr id="76" name="图片 7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77" name="图片 7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pic>
        <p:nvPicPr>
          <p:cNvPr id="82" name="图片 8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74427" y="29334"/>
            <a:ext cx="2731607" cy="896634"/>
          </a:xfrm>
          <a:prstGeom prst="rect">
            <a:avLst/>
          </a:prstGeom>
        </p:spPr>
      </p:pic>
      <p:grpSp>
        <p:nvGrpSpPr>
          <p:cNvPr id="84" name="组合 83"/>
          <p:cNvGrpSpPr/>
          <p:nvPr/>
        </p:nvGrpSpPr>
        <p:grpSpPr>
          <a:xfrm>
            <a:off x="-17585" y="5729324"/>
            <a:ext cx="12203723" cy="1123362"/>
            <a:chOff x="-17585" y="5729324"/>
            <a:chExt cx="12203723" cy="1123362"/>
          </a:xfrm>
        </p:grpSpPr>
        <p:pic>
          <p:nvPicPr>
            <p:cNvPr id="85" name="图片 8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86" name="图片 8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9" name="PA_库_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77614" y="185794"/>
            <a:ext cx="7323685" cy="5011074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678928" y="2207048"/>
            <a:ext cx="463953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pitchFamily="50" charset="0"/>
              </a:rPr>
              <a:t>KHỞI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pitchFamily="50" charset="0"/>
              </a:rPr>
              <a:t> ĐỘNG</a:t>
            </a:r>
            <a:endParaRPr kumimoji="0" lang="pt-BR" sz="6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adena" panose="02000503000000020004" pitchFamily="50" charset="0"/>
            </a:endParaRPr>
          </a:p>
        </p:txBody>
      </p:sp>
      <p:pic>
        <p:nvPicPr>
          <p:cNvPr id="31" name="图片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045" y="3407377"/>
            <a:ext cx="1836990" cy="183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27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6" t="22962" r="30485" b="21927"/>
          <a:stretch/>
        </p:blipFill>
        <p:spPr>
          <a:xfrm>
            <a:off x="85221" y="4792969"/>
            <a:ext cx="1366208" cy="206503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0" y="6166342"/>
            <a:ext cx="12192000" cy="691657"/>
            <a:chOff x="-175847" y="4352544"/>
            <a:chExt cx="12367847" cy="250545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C718576-651A-9CA0-650B-517BC5D998A2}"/>
              </a:ext>
            </a:extLst>
          </p:cNvPr>
          <p:cNvSpPr txBox="1"/>
          <p:nvPr/>
        </p:nvSpPr>
        <p:spPr>
          <a:xfrm>
            <a:off x="903767" y="0"/>
            <a:ext cx="10313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562F4C-95E5-3366-C628-58D3519020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1137" y="1885949"/>
            <a:ext cx="8977313" cy="279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2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2">
            <a:extLst>
              <a:ext uri="{FF2B5EF4-FFF2-40B4-BE49-F238E27FC236}">
                <a16:creationId xmlns:a16="http://schemas.microsoft.com/office/drawing/2014/main" id="{29E524B4-87F7-8DC6-E2A5-78BAF00B05F5}"/>
              </a:ext>
            </a:extLst>
          </p:cNvPr>
          <p:cNvSpPr/>
          <p:nvPr/>
        </p:nvSpPr>
        <p:spPr>
          <a:xfrm>
            <a:off x="289254" y="330868"/>
            <a:ext cx="11613493" cy="6196264"/>
          </a:xfrm>
          <a:prstGeom prst="roundRect">
            <a:avLst>
              <a:gd name="adj" fmla="val 8109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4">
            <a:extLst>
              <a:ext uri="{FF2B5EF4-FFF2-40B4-BE49-F238E27FC236}">
                <a16:creationId xmlns:a16="http://schemas.microsoft.com/office/drawing/2014/main" id="{13360428-67B8-F2D5-227C-F8D88A47F3E9}"/>
              </a:ext>
            </a:extLst>
          </p:cNvPr>
          <p:cNvSpPr/>
          <p:nvPr/>
        </p:nvSpPr>
        <p:spPr>
          <a:xfrm>
            <a:off x="289251" y="1935619"/>
            <a:ext cx="11613492" cy="3068764"/>
          </a:xfrm>
          <a:prstGeom prst="roundRect">
            <a:avLst>
              <a:gd name="adj" fmla="val 1612"/>
            </a:avLst>
          </a:prstGeom>
          <a:solidFill>
            <a:srgbClr val="299AD9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352957-28A7-C4EA-970A-4C7668462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773" y="1935619"/>
            <a:ext cx="8986448" cy="45915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93455C-1D1E-7863-F2D5-2920E3645894}"/>
              </a:ext>
            </a:extLst>
          </p:cNvPr>
          <p:cNvSpPr txBox="1"/>
          <p:nvPr/>
        </p:nvSpPr>
        <p:spPr>
          <a:xfrm>
            <a:off x="114899" y="409969"/>
            <a:ext cx="11962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1053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3766877" y="477907"/>
            <a:ext cx="11043306" cy="57563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alphaModFix amt="4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660057" y="4830579"/>
            <a:ext cx="3846143" cy="24086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544665" y="4706584"/>
            <a:ext cx="1923071" cy="12043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962634" y="4618759"/>
            <a:ext cx="1648434" cy="10323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r="41169" b="40998"/>
          <a:stretch>
            <a:fillRect/>
          </a:stretch>
        </p:blipFill>
        <p:spPr>
          <a:xfrm rot="-9005201">
            <a:off x="9729547" y="-1479898"/>
            <a:ext cx="4874289" cy="36846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r="67042" b="63578"/>
          <a:stretch>
            <a:fillRect/>
          </a:stretch>
        </p:blipFill>
        <p:spPr>
          <a:xfrm>
            <a:off x="6095838" y="6060403"/>
            <a:ext cx="397485" cy="3838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r="67042" b="63578"/>
          <a:stretch>
            <a:fillRect/>
          </a:stretch>
        </p:blipFill>
        <p:spPr>
          <a:xfrm>
            <a:off x="-1946081" y="-695829"/>
            <a:ext cx="1422809" cy="13738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r="67042" b="63578"/>
          <a:stretch>
            <a:fillRect/>
          </a:stretch>
        </p:blipFill>
        <p:spPr>
          <a:xfrm>
            <a:off x="6096000" y="292090"/>
            <a:ext cx="653739" cy="6312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-147168">
            <a:off x="14066484" y="2025032"/>
            <a:ext cx="4015663" cy="4474276"/>
          </a:xfrm>
          <a:prstGeom prst="rect">
            <a:avLst/>
          </a:prstGeom>
        </p:spPr>
      </p:pic>
      <p:grpSp>
        <p:nvGrpSpPr>
          <p:cNvPr id="19" name="Group 6"/>
          <p:cNvGrpSpPr/>
          <p:nvPr/>
        </p:nvGrpSpPr>
        <p:grpSpPr>
          <a:xfrm>
            <a:off x="7983783" y="3209233"/>
            <a:ext cx="3672940" cy="3534414"/>
            <a:chOff x="0" y="0"/>
            <a:chExt cx="6350000" cy="6350000"/>
          </a:xfrm>
        </p:grpSpPr>
        <p:sp>
          <p:nvSpPr>
            <p:cNvPr id="20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9B35F">
                <a:alpha val="34902"/>
              </a:srgbClr>
            </a:solidFill>
          </p:spPr>
        </p:sp>
      </p:grpSp>
      <p:grpSp>
        <p:nvGrpSpPr>
          <p:cNvPr id="21" name="Group 10"/>
          <p:cNvGrpSpPr/>
          <p:nvPr/>
        </p:nvGrpSpPr>
        <p:grpSpPr>
          <a:xfrm>
            <a:off x="6529157" y="484547"/>
            <a:ext cx="3724663" cy="3356067"/>
            <a:chOff x="0" y="0"/>
            <a:chExt cx="6350000" cy="6350000"/>
          </a:xfrm>
        </p:grpSpPr>
        <p:sp>
          <p:nvSpPr>
            <p:cNvPr id="22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ACE1E">
                <a:alpha val="34902"/>
              </a:srgbClr>
            </a:solidFill>
          </p:spPr>
        </p:sp>
      </p:grpSp>
      <p:sp>
        <p:nvSpPr>
          <p:cNvPr id="16" name="TextBox 13"/>
          <p:cNvSpPr txBox="1"/>
          <p:nvPr/>
        </p:nvSpPr>
        <p:spPr>
          <a:xfrm>
            <a:off x="8328991" y="4352150"/>
            <a:ext cx="2802835" cy="1559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749739" y="1079893"/>
            <a:ext cx="3267950" cy="23903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Hoàn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3" name="Picture 15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-392317" y="292090"/>
            <a:ext cx="7483710" cy="68070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21CB60-CC71-E0D1-45A1-8621689C709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30040" y="4141787"/>
            <a:ext cx="3316511" cy="10790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63" b="1346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354256" y="0"/>
            <a:ext cx="7460558" cy="7460558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40232">
                <a:alpha val="57647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364559" y="4459091"/>
            <a:ext cx="2119938" cy="132761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273725" y="4132189"/>
            <a:ext cx="1581968" cy="9907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18340" y="-613137"/>
            <a:ext cx="3517577" cy="22028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5680220" y="5936405"/>
            <a:ext cx="2974467" cy="18627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r="67042" b="63578"/>
          <a:stretch>
            <a:fillRect/>
          </a:stretch>
        </p:blipFill>
        <p:spPr>
          <a:xfrm>
            <a:off x="8663348" y="822778"/>
            <a:ext cx="755435" cy="72945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r="67042" b="63578"/>
          <a:stretch>
            <a:fillRect/>
          </a:stretch>
        </p:blipFill>
        <p:spPr>
          <a:xfrm>
            <a:off x="6415274" y="6232653"/>
            <a:ext cx="498809" cy="48165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r="67042" b="63578"/>
          <a:stretch>
            <a:fillRect/>
          </a:stretch>
        </p:blipFill>
        <p:spPr>
          <a:xfrm>
            <a:off x="11350674" y="3027699"/>
            <a:ext cx="810069" cy="78220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r="67042" b="63578"/>
          <a:stretch>
            <a:fillRect/>
          </a:stretch>
        </p:blipFill>
        <p:spPr>
          <a:xfrm>
            <a:off x="9418783" y="1650200"/>
            <a:ext cx="249405" cy="2408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27843" y="0"/>
            <a:ext cx="5073851" cy="67092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C89F3E-FE51-EB3D-5351-C197315DDA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3720" y="1624388"/>
            <a:ext cx="6657409" cy="45236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102" y="2121630"/>
            <a:ext cx="1876473" cy="428302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3" t="22962" r="50390" b="21927"/>
          <a:stretch/>
        </p:blipFill>
        <p:spPr>
          <a:xfrm>
            <a:off x="2874850" y="2945571"/>
            <a:ext cx="2304288" cy="298538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6" t="22962" r="30485" b="21927"/>
          <a:stretch/>
        </p:blipFill>
        <p:spPr>
          <a:xfrm>
            <a:off x="5061579" y="3160076"/>
            <a:ext cx="1975104" cy="298538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2" t="22962" b="21927"/>
          <a:stretch/>
        </p:blipFill>
        <p:spPr>
          <a:xfrm>
            <a:off x="7132320" y="3145535"/>
            <a:ext cx="2960156" cy="29853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286" y="2541604"/>
            <a:ext cx="2273818" cy="367113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1440" y="4562899"/>
            <a:ext cx="12283440" cy="2295101"/>
            <a:chOff x="-91440" y="4352544"/>
            <a:chExt cx="12283440" cy="250545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2409115" y="435164"/>
            <a:ext cx="2557578" cy="325526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9212603" y="1385594"/>
            <a:ext cx="1536192" cy="164217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74427" y="29334"/>
            <a:ext cx="2731607" cy="89663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654" y="-239109"/>
            <a:ext cx="3241356" cy="1057285"/>
          </a:xfrm>
          <a:prstGeom prst="rect">
            <a:avLst/>
          </a:prstGeom>
        </p:spPr>
      </p:pic>
      <p:sp>
        <p:nvSpPr>
          <p:cNvPr id="19" name="Google Shape;487;p33"/>
          <p:cNvSpPr txBox="1">
            <a:spLocks/>
          </p:cNvSpPr>
          <p:nvPr/>
        </p:nvSpPr>
        <p:spPr>
          <a:xfrm>
            <a:off x="960000" y="176176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C504A5-68E8-1F43-9E0A-5E943CF25D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26720" y="971137"/>
            <a:ext cx="4548010" cy="7437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B35C60-6AE3-2467-6A26-A05F9E0F61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02277" y="1589435"/>
            <a:ext cx="7120745" cy="22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2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631991" y="5087828"/>
            <a:ext cx="1718993" cy="1313980"/>
            <a:chOff x="1631991" y="5087828"/>
            <a:chExt cx="1718993" cy="1313980"/>
          </a:xfrm>
        </p:grpSpPr>
        <p:pic>
          <p:nvPicPr>
            <p:cNvPr id="76" name="图片 7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77" name="图片 7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pic>
        <p:nvPicPr>
          <p:cNvPr id="82" name="图片 8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74427" y="29334"/>
            <a:ext cx="2731607" cy="896634"/>
          </a:xfrm>
          <a:prstGeom prst="rect">
            <a:avLst/>
          </a:prstGeom>
        </p:spPr>
      </p:pic>
      <p:grpSp>
        <p:nvGrpSpPr>
          <p:cNvPr id="84" name="组合 83"/>
          <p:cNvGrpSpPr/>
          <p:nvPr/>
        </p:nvGrpSpPr>
        <p:grpSpPr>
          <a:xfrm>
            <a:off x="-17585" y="5729324"/>
            <a:ext cx="12203723" cy="1123362"/>
            <a:chOff x="-17585" y="5729324"/>
            <a:chExt cx="12203723" cy="1123362"/>
          </a:xfrm>
        </p:grpSpPr>
        <p:pic>
          <p:nvPicPr>
            <p:cNvPr id="85" name="图片 8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86" name="图片 8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9" name="PA_库_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77614" y="185794"/>
            <a:ext cx="7323685" cy="5011074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678928" y="2207048"/>
            <a:ext cx="463953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LUYỆN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TẬP</a:t>
            </a:r>
            <a:endParaRPr kumimoji="0" lang="pt-BR" sz="6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pic>
        <p:nvPicPr>
          <p:cNvPr id="31" name="图片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045" y="3407377"/>
            <a:ext cx="1836990" cy="183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572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6" t="22962" r="30485" b="21927"/>
          <a:stretch/>
        </p:blipFill>
        <p:spPr>
          <a:xfrm>
            <a:off x="85221" y="4792969"/>
            <a:ext cx="1366208" cy="206503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0" y="6166342"/>
            <a:ext cx="12192000" cy="691657"/>
            <a:chOff x="-175847" y="4352544"/>
            <a:chExt cx="12367847" cy="250545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C718576-651A-9CA0-650B-517BC5D998A2}"/>
              </a:ext>
            </a:extLst>
          </p:cNvPr>
          <p:cNvSpPr txBox="1"/>
          <p:nvPr/>
        </p:nvSpPr>
        <p:spPr>
          <a:xfrm>
            <a:off x="903767" y="0"/>
            <a:ext cx="10313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B97793-D342-421C-0F8D-C828EA4952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24" y="933451"/>
            <a:ext cx="5901653" cy="2081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4F181B-5700-9CE2-6256-2BF0BF76CC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852487"/>
            <a:ext cx="5824537" cy="2166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77A9E2-72E7-29F7-227F-37AF09EB59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7524" y="3186112"/>
            <a:ext cx="5841037" cy="2338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Freeform 20">
            <a:extLst>
              <a:ext uri="{FF2B5EF4-FFF2-40B4-BE49-F238E27FC236}">
                <a16:creationId xmlns:a16="http://schemas.microsoft.com/office/drawing/2014/main" id="{6B737B7A-50B4-B8E4-FA27-57FF81F6AE68}"/>
              </a:ext>
            </a:extLst>
          </p:cNvPr>
          <p:cNvSpPr/>
          <p:nvPr/>
        </p:nvSpPr>
        <p:spPr>
          <a:xfrm>
            <a:off x="1844321" y="5743575"/>
            <a:ext cx="8985604" cy="940138"/>
          </a:xfrm>
          <a:custGeom>
            <a:avLst/>
            <a:gdLst>
              <a:gd name="connsiteX0" fmla="*/ 0 w 5665927"/>
              <a:gd name="connsiteY0" fmla="*/ 361511 h 3615109"/>
              <a:gd name="connsiteX1" fmla="*/ 361511 w 5665927"/>
              <a:gd name="connsiteY1" fmla="*/ 0 h 3615109"/>
              <a:gd name="connsiteX2" fmla="*/ 5304416 w 5665927"/>
              <a:gd name="connsiteY2" fmla="*/ 0 h 3615109"/>
              <a:gd name="connsiteX3" fmla="*/ 5665927 w 5665927"/>
              <a:gd name="connsiteY3" fmla="*/ 361511 h 3615109"/>
              <a:gd name="connsiteX4" fmla="*/ 5665927 w 5665927"/>
              <a:gd name="connsiteY4" fmla="*/ 3253598 h 3615109"/>
              <a:gd name="connsiteX5" fmla="*/ 5304416 w 5665927"/>
              <a:gd name="connsiteY5" fmla="*/ 3615109 h 3615109"/>
              <a:gd name="connsiteX6" fmla="*/ 361511 w 5665927"/>
              <a:gd name="connsiteY6" fmla="*/ 3615109 h 3615109"/>
              <a:gd name="connsiteX7" fmla="*/ 0 w 5665927"/>
              <a:gd name="connsiteY7" fmla="*/ 3253598 h 3615109"/>
              <a:gd name="connsiteX8" fmla="*/ 0 w 5665927"/>
              <a:gd name="connsiteY8" fmla="*/ 361511 h 361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65927" h="3615109">
                <a:moveTo>
                  <a:pt x="0" y="361511"/>
                </a:moveTo>
                <a:cubicBezTo>
                  <a:pt x="0" y="161854"/>
                  <a:pt x="161854" y="0"/>
                  <a:pt x="361511" y="0"/>
                </a:cubicBezTo>
                <a:lnTo>
                  <a:pt x="5304416" y="0"/>
                </a:lnTo>
                <a:cubicBezTo>
                  <a:pt x="5504073" y="0"/>
                  <a:pt x="5665927" y="161854"/>
                  <a:pt x="5665927" y="361511"/>
                </a:cubicBezTo>
                <a:lnTo>
                  <a:pt x="5665927" y="3253598"/>
                </a:lnTo>
                <a:cubicBezTo>
                  <a:pt x="5665927" y="3453255"/>
                  <a:pt x="5504073" y="3615109"/>
                  <a:pt x="5304416" y="3615109"/>
                </a:cubicBezTo>
                <a:lnTo>
                  <a:pt x="361511" y="3615109"/>
                </a:lnTo>
                <a:cubicBezTo>
                  <a:pt x="161854" y="3615109"/>
                  <a:pt x="0" y="3453255"/>
                  <a:pt x="0" y="3253598"/>
                </a:cubicBezTo>
                <a:lnTo>
                  <a:pt x="0" y="361511"/>
                </a:lnTo>
                <a:close/>
              </a:path>
            </a:pathLst>
          </a:custGeom>
          <a:solidFill>
            <a:srgbClr val="CAEAEA"/>
          </a:solidFill>
          <a:ln>
            <a:solidFill>
              <a:srgbClr val="00B0F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5689" tIns="235689" rIns="235689" bIns="235689" numCol="1" spcCol="1270" anchor="ctr" anchorCtr="0">
            <a:noAutofit/>
          </a:bodyPr>
          <a:lstStyle/>
          <a:p>
            <a:pPr algn="ctr" defTabSz="19262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334" b="1">
                <a:solidFill>
                  <a:srgbClr val="002060"/>
                </a:solidFill>
                <a:latin typeface="Calibri"/>
              </a:rPr>
              <a:t>a. Mỗi đoạn văn tả con vật nào?</a:t>
            </a:r>
            <a:endParaRPr lang="en-US" sz="4334" b="1" dirty="0">
              <a:solidFill>
                <a:srgbClr val="002060"/>
              </a:solidFill>
              <a:latin typeface="Calibri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42F13A-F82D-357F-6ECB-4F26D9ABC2EC}"/>
              </a:ext>
            </a:extLst>
          </p:cNvPr>
          <p:cNvCxnSpPr/>
          <p:nvPr/>
        </p:nvCxnSpPr>
        <p:spPr>
          <a:xfrm>
            <a:off x="2143125" y="1543050"/>
            <a:ext cx="6667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2032F9E-622F-BCA7-1934-F8F6877C36B2}"/>
              </a:ext>
            </a:extLst>
          </p:cNvPr>
          <p:cNvCxnSpPr>
            <a:cxnSpLocks/>
          </p:cNvCxnSpPr>
          <p:nvPr/>
        </p:nvCxnSpPr>
        <p:spPr>
          <a:xfrm>
            <a:off x="6667500" y="1543050"/>
            <a:ext cx="5143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6289A21-B954-3482-3C4F-9B67E89099B7}"/>
              </a:ext>
            </a:extLst>
          </p:cNvPr>
          <p:cNvCxnSpPr>
            <a:cxnSpLocks/>
          </p:cNvCxnSpPr>
          <p:nvPr/>
        </p:nvCxnSpPr>
        <p:spPr>
          <a:xfrm>
            <a:off x="3409950" y="3800475"/>
            <a:ext cx="14287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7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6" t="22962" r="30485" b="21927"/>
          <a:stretch/>
        </p:blipFill>
        <p:spPr>
          <a:xfrm>
            <a:off x="85221" y="4792969"/>
            <a:ext cx="1366208" cy="206503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0" y="6166342"/>
            <a:ext cx="12192000" cy="691657"/>
            <a:chOff x="-175847" y="4352544"/>
            <a:chExt cx="12367847" cy="250545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C718576-651A-9CA0-650B-517BC5D998A2}"/>
              </a:ext>
            </a:extLst>
          </p:cNvPr>
          <p:cNvSpPr txBox="1"/>
          <p:nvPr/>
        </p:nvSpPr>
        <p:spPr>
          <a:xfrm>
            <a:off x="903767" y="0"/>
            <a:ext cx="10313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B97793-D342-421C-0F8D-C828EA4952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24" y="933451"/>
            <a:ext cx="5901653" cy="2081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4F181B-5700-9CE2-6256-2BF0BF76CC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852487"/>
            <a:ext cx="5824537" cy="2166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77A9E2-72E7-29F7-227F-37AF09EB59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6099" y="3081337"/>
            <a:ext cx="5841037" cy="2338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Freeform 20">
            <a:extLst>
              <a:ext uri="{FF2B5EF4-FFF2-40B4-BE49-F238E27FC236}">
                <a16:creationId xmlns:a16="http://schemas.microsoft.com/office/drawing/2014/main" id="{6B737B7A-50B4-B8E4-FA27-57FF81F6AE68}"/>
              </a:ext>
            </a:extLst>
          </p:cNvPr>
          <p:cNvSpPr/>
          <p:nvPr/>
        </p:nvSpPr>
        <p:spPr>
          <a:xfrm>
            <a:off x="809626" y="5610225"/>
            <a:ext cx="10963274" cy="1047750"/>
          </a:xfrm>
          <a:custGeom>
            <a:avLst/>
            <a:gdLst>
              <a:gd name="connsiteX0" fmla="*/ 0 w 5665927"/>
              <a:gd name="connsiteY0" fmla="*/ 361511 h 3615109"/>
              <a:gd name="connsiteX1" fmla="*/ 361511 w 5665927"/>
              <a:gd name="connsiteY1" fmla="*/ 0 h 3615109"/>
              <a:gd name="connsiteX2" fmla="*/ 5304416 w 5665927"/>
              <a:gd name="connsiteY2" fmla="*/ 0 h 3615109"/>
              <a:gd name="connsiteX3" fmla="*/ 5665927 w 5665927"/>
              <a:gd name="connsiteY3" fmla="*/ 361511 h 3615109"/>
              <a:gd name="connsiteX4" fmla="*/ 5665927 w 5665927"/>
              <a:gd name="connsiteY4" fmla="*/ 3253598 h 3615109"/>
              <a:gd name="connsiteX5" fmla="*/ 5304416 w 5665927"/>
              <a:gd name="connsiteY5" fmla="*/ 3615109 h 3615109"/>
              <a:gd name="connsiteX6" fmla="*/ 361511 w 5665927"/>
              <a:gd name="connsiteY6" fmla="*/ 3615109 h 3615109"/>
              <a:gd name="connsiteX7" fmla="*/ 0 w 5665927"/>
              <a:gd name="connsiteY7" fmla="*/ 3253598 h 3615109"/>
              <a:gd name="connsiteX8" fmla="*/ 0 w 5665927"/>
              <a:gd name="connsiteY8" fmla="*/ 361511 h 361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65927" h="3615109">
                <a:moveTo>
                  <a:pt x="0" y="361511"/>
                </a:moveTo>
                <a:cubicBezTo>
                  <a:pt x="0" y="161854"/>
                  <a:pt x="161854" y="0"/>
                  <a:pt x="361511" y="0"/>
                </a:cubicBezTo>
                <a:lnTo>
                  <a:pt x="5304416" y="0"/>
                </a:lnTo>
                <a:cubicBezTo>
                  <a:pt x="5504073" y="0"/>
                  <a:pt x="5665927" y="161854"/>
                  <a:pt x="5665927" y="361511"/>
                </a:cubicBezTo>
                <a:lnTo>
                  <a:pt x="5665927" y="3253598"/>
                </a:lnTo>
                <a:cubicBezTo>
                  <a:pt x="5665927" y="3453255"/>
                  <a:pt x="5504073" y="3615109"/>
                  <a:pt x="5304416" y="3615109"/>
                </a:cubicBezTo>
                <a:lnTo>
                  <a:pt x="361511" y="3615109"/>
                </a:lnTo>
                <a:cubicBezTo>
                  <a:pt x="161854" y="3615109"/>
                  <a:pt x="0" y="3453255"/>
                  <a:pt x="0" y="3253598"/>
                </a:cubicBezTo>
                <a:lnTo>
                  <a:pt x="0" y="361511"/>
                </a:lnTo>
                <a:close/>
              </a:path>
            </a:pathLst>
          </a:custGeom>
          <a:solidFill>
            <a:srgbClr val="CAEAEA"/>
          </a:solidFill>
          <a:ln>
            <a:solidFill>
              <a:srgbClr val="00B0F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5689" tIns="235689" rIns="235689" bIns="235689" numCol="1" spcCol="1270" anchor="ctr" anchorCtr="0">
            <a:noAutofit/>
          </a:bodyPr>
          <a:lstStyle/>
          <a:p>
            <a:pPr lvl="0" algn="ctr" defTabSz="19262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>
                <a:solidFill>
                  <a:srgbClr val="002060"/>
                </a:solidFill>
              </a:rPr>
              <a:t>b. </a:t>
            </a:r>
            <a:r>
              <a:rPr lang="en-US" sz="4000" b="1" dirty="0" err="1">
                <a:solidFill>
                  <a:srgbClr val="002060"/>
                </a:solidFill>
              </a:rPr>
              <a:t>Những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từ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ngữ</a:t>
            </a:r>
            <a:r>
              <a:rPr lang="en-US" sz="4000" b="1" dirty="0">
                <a:solidFill>
                  <a:srgbClr val="002060"/>
                </a:solidFill>
              </a:rPr>
              <a:t> in </a:t>
            </a:r>
            <a:r>
              <a:rPr lang="en-US" sz="4000" b="1" dirty="0" err="1">
                <a:solidFill>
                  <a:srgbClr val="002060"/>
                </a:solidFill>
              </a:rPr>
              <a:t>đậm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trong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đoạn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văn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có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tác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dụng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gì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đối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với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việc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miêu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tả</a:t>
            </a:r>
            <a:r>
              <a:rPr lang="en-US" sz="4000" b="1" dirty="0">
                <a:solidFill>
                  <a:srgbClr val="002060"/>
                </a:solidFill>
              </a:rPr>
              <a:t> con </a:t>
            </a:r>
            <a:r>
              <a:rPr lang="en-US" sz="4000" b="1" dirty="0" err="1">
                <a:solidFill>
                  <a:srgbClr val="002060"/>
                </a:solidFill>
              </a:rPr>
              <a:t>vật</a:t>
            </a:r>
            <a:r>
              <a:rPr lang="en-US" sz="4000" b="1" dirty="0">
                <a:solidFill>
                  <a:srgbClr val="002060"/>
                </a:solidFill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052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6" t="22962" r="30485" b="21927"/>
          <a:stretch/>
        </p:blipFill>
        <p:spPr>
          <a:xfrm>
            <a:off x="85221" y="4792969"/>
            <a:ext cx="1366208" cy="206503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0" y="6166342"/>
            <a:ext cx="12192000" cy="691657"/>
            <a:chOff x="-175847" y="4352544"/>
            <a:chExt cx="12367847" cy="250545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5B97793-D342-421C-0F8D-C828EA4952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699" y="2085975"/>
            <a:ext cx="6212265" cy="2190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91B21FD-7A21-5351-1773-14C05C9CA356}"/>
              </a:ext>
            </a:extLst>
          </p:cNvPr>
          <p:cNvCxnSpPr>
            <a:cxnSpLocks/>
          </p:cNvCxnSpPr>
          <p:nvPr/>
        </p:nvCxnSpPr>
        <p:spPr>
          <a:xfrm flipH="1">
            <a:off x="6416861" y="3218451"/>
            <a:ext cx="6181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1082;p23">
            <a:extLst>
              <a:ext uri="{FF2B5EF4-FFF2-40B4-BE49-F238E27FC236}">
                <a16:creationId xmlns:a16="http://schemas.microsoft.com/office/drawing/2014/main" id="{8D2EFEBD-8FF7-9DFF-6098-17DA714C2F3A}"/>
              </a:ext>
            </a:extLst>
          </p:cNvPr>
          <p:cNvSpPr/>
          <p:nvPr/>
        </p:nvSpPr>
        <p:spPr>
          <a:xfrm>
            <a:off x="7017045" y="1866900"/>
            <a:ext cx="4927305" cy="2239703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/>
            <a:r>
              <a:rPr lang="vi-VN" sz="3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Các từ ngữ in đậm là các tính từ, giúp cho việc miêu tả con vật trở nên cụ thể sinh động hơn.</a:t>
            </a:r>
            <a:endParaRPr sz="36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731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6" t="22962" r="30485" b="21927"/>
          <a:stretch/>
        </p:blipFill>
        <p:spPr>
          <a:xfrm>
            <a:off x="85221" y="4792969"/>
            <a:ext cx="1366208" cy="206503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0" y="6166342"/>
            <a:ext cx="12192000" cy="691657"/>
            <a:chOff x="-175847" y="4352544"/>
            <a:chExt cx="12367847" cy="250545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91B21FD-7A21-5351-1773-14C05C9CA356}"/>
              </a:ext>
            </a:extLst>
          </p:cNvPr>
          <p:cNvCxnSpPr>
            <a:cxnSpLocks/>
          </p:cNvCxnSpPr>
          <p:nvPr/>
        </p:nvCxnSpPr>
        <p:spPr>
          <a:xfrm flipH="1">
            <a:off x="6416861" y="3218451"/>
            <a:ext cx="6181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1082;p23">
            <a:extLst>
              <a:ext uri="{FF2B5EF4-FFF2-40B4-BE49-F238E27FC236}">
                <a16:creationId xmlns:a16="http://schemas.microsoft.com/office/drawing/2014/main" id="{8D2EFEBD-8FF7-9DFF-6098-17DA714C2F3A}"/>
              </a:ext>
            </a:extLst>
          </p:cNvPr>
          <p:cNvSpPr/>
          <p:nvPr/>
        </p:nvSpPr>
        <p:spPr>
          <a:xfrm>
            <a:off x="7017045" y="723900"/>
            <a:ext cx="4927305" cy="4867275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Các từ ngữ in đậm được dùng với </a:t>
            </a:r>
            <a:r>
              <a:rPr lang="vi-VN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biện pháp so sánh </a:t>
            </a:r>
            <a:r>
              <a:rPr lang="vi-VN" sz="3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để miêu tả hoạt động của con vật và môi trường xung quanh</a:t>
            </a:r>
            <a:endParaRPr lang="en-US" sz="36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 lang="en-US" sz="3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vi-VN" sz="3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ó giúp cho con vật và hoạt động của nó trở nên sinh động hơn.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40BB2E-9629-3BF3-FFDE-B4DB28EB60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975" y="2128837"/>
            <a:ext cx="5824537" cy="2166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7902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6" t="22962" r="30485" b="21927"/>
          <a:stretch/>
        </p:blipFill>
        <p:spPr>
          <a:xfrm>
            <a:off x="85221" y="4792969"/>
            <a:ext cx="1366208" cy="206503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0" y="6166342"/>
            <a:ext cx="12192000" cy="691657"/>
            <a:chOff x="-175847" y="4352544"/>
            <a:chExt cx="12367847" cy="250545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91B21FD-7A21-5351-1773-14C05C9CA356}"/>
              </a:ext>
            </a:extLst>
          </p:cNvPr>
          <p:cNvCxnSpPr>
            <a:cxnSpLocks/>
          </p:cNvCxnSpPr>
          <p:nvPr/>
        </p:nvCxnSpPr>
        <p:spPr>
          <a:xfrm flipH="1">
            <a:off x="6321611" y="3208926"/>
            <a:ext cx="6181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1082;p23">
            <a:extLst>
              <a:ext uri="{FF2B5EF4-FFF2-40B4-BE49-F238E27FC236}">
                <a16:creationId xmlns:a16="http://schemas.microsoft.com/office/drawing/2014/main" id="{8D2EFEBD-8FF7-9DFF-6098-17DA714C2F3A}"/>
              </a:ext>
            </a:extLst>
          </p:cNvPr>
          <p:cNvSpPr/>
          <p:nvPr/>
        </p:nvSpPr>
        <p:spPr>
          <a:xfrm>
            <a:off x="6921795" y="1076325"/>
            <a:ext cx="4927305" cy="4619625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Các từ ngữ in đậm được dùng với </a:t>
            </a:r>
            <a:r>
              <a:rPr lang="vi-VN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biện pháp nhân hóa</a:t>
            </a:r>
            <a:r>
              <a:rPr lang="vi-VN" sz="3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giúp biểu hiện những trạng thái tâm lý, cảm xúc của con vật giống như những trạng thái tâm lý cảm xúc của con người. 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AD17BE-72C6-80E6-23EE-2EC19FF172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1890712"/>
            <a:ext cx="5841037" cy="2338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4762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6" t="22962" r="30485" b="21927"/>
          <a:stretch/>
        </p:blipFill>
        <p:spPr>
          <a:xfrm>
            <a:off x="85220" y="1084005"/>
            <a:ext cx="3820029" cy="577399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0" y="6166342"/>
            <a:ext cx="12192000" cy="691657"/>
            <a:chOff x="-175847" y="4352544"/>
            <a:chExt cx="12367847" cy="250545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7" name="PA_库_图片 6">
            <a:extLst>
              <a:ext uri="{FF2B5EF4-FFF2-40B4-BE49-F238E27FC236}">
                <a16:creationId xmlns:a16="http://schemas.microsoft.com/office/drawing/2014/main" id="{D51D88D0-2E88-D007-8BB2-5669462081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63363" y="-200026"/>
            <a:ext cx="7799936" cy="394909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19AFA7-5951-623C-A897-61F50F65F0C1}"/>
              </a:ext>
            </a:extLst>
          </p:cNvPr>
          <p:cNvSpPr txBox="1"/>
          <p:nvPr/>
        </p:nvSpPr>
        <p:spPr>
          <a:xfrm>
            <a:off x="5381625" y="419100"/>
            <a:ext cx="44291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miêu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Google Shape;1082;p23">
            <a:extLst>
              <a:ext uri="{FF2B5EF4-FFF2-40B4-BE49-F238E27FC236}">
                <a16:creationId xmlns:a16="http://schemas.microsoft.com/office/drawing/2014/main" id="{06857900-03EC-482E-0679-F5E97A1A9B56}"/>
              </a:ext>
            </a:extLst>
          </p:cNvPr>
          <p:cNvSpPr/>
          <p:nvPr/>
        </p:nvSpPr>
        <p:spPr>
          <a:xfrm>
            <a:off x="4257676" y="3886200"/>
            <a:ext cx="7610474" cy="23812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/>
            <a:r>
              <a:rPr lang="en-US" sz="3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Ví</a:t>
            </a:r>
            <a:r>
              <a:rPr lang="en-US" sz="3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dụ</a:t>
            </a:r>
            <a:r>
              <a:rPr lang="en-US" sz="3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thích</a:t>
            </a:r>
            <a:r>
              <a:rPr lang="en-US" sz="3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cách</a:t>
            </a:r>
            <a:r>
              <a:rPr lang="en-US" sz="3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miêu</a:t>
            </a:r>
            <a:r>
              <a:rPr lang="en-US" sz="3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tả</a:t>
            </a:r>
            <a:r>
              <a:rPr lang="en-US" sz="3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vật</a:t>
            </a:r>
            <a:r>
              <a:rPr lang="en-US" sz="3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đoạn</a:t>
            </a:r>
            <a:r>
              <a:rPr lang="en-US" sz="3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vì</a:t>
            </a:r>
            <a:r>
              <a:rPr lang="en-US" sz="3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t</a:t>
            </a:r>
            <a:r>
              <a:rPr lang="vi-VN" sz="3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ác giả sử dụng nhiều từ ngữ gợi tả </a:t>
            </a:r>
            <a:r>
              <a:rPr lang="en-US" sz="3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giúp cho con ong được miêu tả một cách rất chi tiết, chân thực</a:t>
            </a:r>
          </a:p>
        </p:txBody>
      </p:sp>
    </p:spTree>
    <p:extLst>
      <p:ext uri="{BB962C8B-B14F-4D97-AF65-F5344CB8AC3E}">
        <p14:creationId xmlns:p14="http://schemas.microsoft.com/office/powerpoint/2010/main" val="1033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280</Words>
  <Application>Microsoft Office PowerPoint</Application>
  <PresentationFormat>Widescreen</PresentationFormat>
  <Paragraphs>27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Bubblegum Sans</vt:lpstr>
      <vt:lpstr>Calibri</vt:lpstr>
      <vt:lpstr>Cambria</vt:lpstr>
      <vt:lpstr>等线</vt:lpstr>
      <vt:lpstr>iCiel Cadena</vt:lpstr>
      <vt:lpstr>Tahoma</vt:lpstr>
      <vt:lpstr>汉仪帅线体简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adminpc1</cp:lastModifiedBy>
  <cp:revision>28</cp:revision>
  <dcterms:created xsi:type="dcterms:W3CDTF">2023-10-10T00:08:07Z</dcterms:created>
  <dcterms:modified xsi:type="dcterms:W3CDTF">2025-12-23T14:34:41Z</dcterms:modified>
</cp:coreProperties>
</file>