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434" r:id="rId4"/>
    <p:sldId id="257" r:id="rId5"/>
    <p:sldId id="259" r:id="rId6"/>
    <p:sldId id="263" r:id="rId7"/>
    <p:sldId id="301" r:id="rId8"/>
    <p:sldId id="256" r:id="rId9"/>
    <p:sldId id="302" r:id="rId10"/>
    <p:sldId id="303" r:id="rId11"/>
    <p:sldId id="304" r:id="rId12"/>
    <p:sldId id="258" r:id="rId13"/>
    <p:sldId id="270" r:id="rId14"/>
    <p:sldId id="272" r:id="rId15"/>
    <p:sldId id="305" r:id="rId16"/>
    <p:sldId id="306" r:id="rId17"/>
    <p:sldId id="307" r:id="rId18"/>
    <p:sldId id="308" r:id="rId19"/>
    <p:sldId id="309" r:id="rId20"/>
    <p:sldId id="310" r:id="rId21"/>
    <p:sldId id="311" r:id="rId22"/>
    <p:sldId id="312" r:id="rId23"/>
    <p:sldId id="313" r:id="rId24"/>
    <p:sldId id="315" r:id="rId25"/>
    <p:sldId id="427" r:id="rId26"/>
    <p:sldId id="428" r:id="rId27"/>
    <p:sldId id="429" r:id="rId28"/>
    <p:sldId id="432" r:id="rId29"/>
    <p:sldId id="430" r:id="rId30"/>
    <p:sldId id="431" r:id="rId31"/>
    <p:sldId id="433"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835"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09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04/01/2025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04/01/2025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04/01/2025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04/01/2025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04/01/2025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819150" y="-7144"/>
            <a:ext cx="7522368" cy="10294145"/>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4392602" y="2070103"/>
            <a:ext cx="12861933" cy="3924299"/>
          </a:xfrm>
        </p:spPr>
        <p:txBody>
          <a:bodyPr anchor="b">
            <a:normAutofit/>
          </a:bodyPr>
          <a:lstStyle>
            <a:lvl1pPr algn="r">
              <a:defRPr sz="9000">
                <a:effectLst/>
              </a:defRPr>
            </a:lvl1pPr>
          </a:lstStyle>
          <a:p>
            <a:r>
              <a:rPr lang="en-US"/>
              <a:t>Click to edit Master title style</a:t>
            </a:r>
            <a:endParaRPr lang="en-US" dirty="0"/>
          </a:p>
        </p:txBody>
      </p:sp>
      <p:sp>
        <p:nvSpPr>
          <p:cNvPr id="3" name="Subtitle 2"/>
          <p:cNvSpPr>
            <a:spLocks noGrp="1"/>
          </p:cNvSpPr>
          <p:nvPr>
            <p:ph type="subTitle" idx="1"/>
          </p:nvPr>
        </p:nvSpPr>
        <p:spPr>
          <a:xfrm>
            <a:off x="6773066" y="5994401"/>
            <a:ext cx="10481468" cy="2082801"/>
          </a:xfrm>
        </p:spPr>
        <p:txBody>
          <a:bodyPr anchor="t">
            <a:normAutofit/>
          </a:bodyPr>
          <a:lstStyle>
            <a:lvl1pPr marL="0" indent="0" algn="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a:xfrm>
            <a:off x="7998618" y="8824913"/>
            <a:ext cx="6486066" cy="547688"/>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75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6427785" y="8800697"/>
            <a:ext cx="8267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97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8419" y="4000498"/>
            <a:ext cx="13396121" cy="3165573"/>
          </a:xfrm>
        </p:spPr>
        <p:txBody>
          <a:bodyPr anchor="b"/>
          <a:lstStyle>
            <a:lvl1pPr algn="r">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58417" y="7166072"/>
            <a:ext cx="13396122"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570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26467" y="1028701"/>
            <a:ext cx="15028070" cy="26288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26469" y="4000499"/>
            <a:ext cx="7342583" cy="4686302"/>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911951" y="4000500"/>
            <a:ext cx="7342584" cy="4686300"/>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002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658269" y="3987800"/>
            <a:ext cx="6910782"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226467"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320731" y="4000500"/>
            <a:ext cx="6933806"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911951"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5421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835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16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2400300"/>
            <a:ext cx="5323682"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7893050" y="1028699"/>
            <a:ext cx="9361485" cy="7658102"/>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26469" y="4457700"/>
            <a:ext cx="5323682" cy="2743200"/>
          </a:xfrm>
        </p:spPr>
        <p:txBody>
          <a:bodyPr>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4685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4086" y="2628899"/>
            <a:ext cx="8139237" cy="2057400"/>
          </a:xfrm>
        </p:spPr>
        <p:txBody>
          <a:bodyPr anchor="b">
            <a:normAutofit/>
          </a:bodyPr>
          <a:lstStyle>
            <a:lvl1pPr algn="ctr">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1392023" y="1371600"/>
            <a:ext cx="4921461" cy="6858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4086" y="4686299"/>
            <a:ext cx="8139237" cy="2743200"/>
          </a:xfrm>
        </p:spPr>
        <p:txBody>
          <a:bodyPr>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07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7" y="7099298"/>
            <a:ext cx="15028067"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9018" y="1398168"/>
            <a:ext cx="12338916" cy="474746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6467" y="7949405"/>
            <a:ext cx="15028067"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194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1028700"/>
            <a:ext cx="15028067" cy="4572000"/>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9" y="6515100"/>
            <a:ext cx="15028070"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8582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3655217" y="5143499"/>
            <a:ext cx="12799223" cy="571500"/>
          </a:xfrm>
        </p:spPr>
        <p:txBody>
          <a:bodyPr anchor="ctr">
            <a:normAutofit/>
          </a:bodyPr>
          <a:lstStyle>
            <a:lvl1pPr marL="0" indent="0">
              <a:buFontTx/>
              <a:buNone/>
              <a:defRPr sz="27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2226467" y="6515100"/>
            <a:ext cx="15028067"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955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226470" y="4962872"/>
            <a:ext cx="15028064" cy="2203200"/>
          </a:xfrm>
        </p:spPr>
        <p:txBody>
          <a:bodyPr anchor="b">
            <a:normAutofit/>
          </a:bodyPr>
          <a:lstStyle>
            <a:lvl1pPr algn="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8" y="7166072"/>
            <a:ext cx="15028065"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132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226470" y="5829300"/>
            <a:ext cx="15028065" cy="1333500"/>
          </a:xfrm>
        </p:spPr>
        <p:txBody>
          <a:bodyPr vert="horz" lIns="91440" tIns="45720" rIns="91440" bIns="45720" rtlCol="0" anchor="b">
            <a:normAutofit/>
          </a:bodyPr>
          <a:lstStyle>
            <a:lvl1pPr algn="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8" y="7162800"/>
            <a:ext cx="15028065" cy="1524000"/>
          </a:xfrm>
        </p:spPr>
        <p:txBody>
          <a:bodyPr anchor="t">
            <a:normAutofit/>
          </a:bodyPr>
          <a:lstStyle>
            <a:lvl1pPr marL="0" indent="0" algn="r">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765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226470" y="1028701"/>
            <a:ext cx="15028068" cy="409098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2226469" y="5257800"/>
            <a:ext cx="15028070"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7" y="6515100"/>
            <a:ext cx="15028070" cy="21717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682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197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98983" y="1028700"/>
            <a:ext cx="2655554" cy="7658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6468" y="1028700"/>
            <a:ext cx="12029613" cy="76581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05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1/4/2025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04/01/2025</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226219" y="1"/>
            <a:ext cx="3655220" cy="10287002"/>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2226467" y="1028701"/>
            <a:ext cx="15028070" cy="26288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6466" y="4000499"/>
            <a:ext cx="15028070" cy="468630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598984" y="8824913"/>
            <a:ext cx="1714500"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3858419" y="8824913"/>
            <a:ext cx="10626266" cy="54768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6427785" y="8824913"/>
            <a:ext cx="826751"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077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6858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lumMod val="75000"/>
          </a:schemeClr>
        </a:buClr>
        <a:buSzPct val="145000"/>
        <a:buFont typeface="Arial"/>
        <a:buChar char="•"/>
        <a:defRPr sz="3000" kern="1200" cap="none">
          <a:solidFill>
            <a:schemeClr val="tx1"/>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lumMod val="75000"/>
          </a:schemeClr>
        </a:buClr>
        <a:buSzPct val="145000"/>
        <a:buFont typeface="Arial"/>
        <a:buChar char="•"/>
        <a:defRPr sz="2700" kern="1200" cap="none">
          <a:solidFill>
            <a:schemeClr val="tx1"/>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The&#770;&#769;%20gio&#795;&#769;i%20&#273;o&#770;&#768;%20cho&#795;i%20l%20Nh&#7841;c%20thi&#7871;u%20nhi%20-%20Nh&#7919;ng%20b&#224;i%20h&#225;t%20hay%20nh&#7845;t%20d&#224;nh%20cho%20b&#233;%2000_00_12-00_03_20%2000_00_00-00_01_06.mp4" TargetMode="Externa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23.gif"/><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35.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23.gif"/><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9.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6.xml"/><Relationship Id="rId5" Type="http://schemas.openxmlformats.org/officeDocument/2006/relationships/image" Target="../media/image13.png"/><Relationship Id="rId10" Type="http://schemas.openxmlformats.org/officeDocument/2006/relationships/slide" Target="slide10.xml"/><Relationship Id="rId4" Type="http://schemas.openxmlformats.org/officeDocument/2006/relationships/image" Target="../media/image12.sv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12.svg"/><Relationship Id="rId11" Type="http://schemas.openxmlformats.org/officeDocument/2006/relationships/slide" Target="slide5.xml"/><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audio" Target="../media/audio4.wav"/><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2743200" y="68580"/>
            <a:ext cx="117467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Aft>
                <a:spcPct val="0"/>
              </a:spcAft>
              <a:buChar char="»"/>
              <a:defRPr sz="2000">
                <a:solidFill>
                  <a:schemeClr val="tx1"/>
                </a:solidFill>
                <a:latin typeface="Arial" pitchFamily="34" charset="0"/>
              </a:defRPr>
            </a:lvl6pPr>
            <a:lvl7pPr eaLnBrk="0" fontAlgn="base" hangingPunct="0">
              <a:spcAft>
                <a:spcPct val="0"/>
              </a:spcAft>
              <a:buChar char="»"/>
              <a:defRPr sz="2000">
                <a:solidFill>
                  <a:schemeClr val="tx1"/>
                </a:solidFill>
                <a:latin typeface="Arial" pitchFamily="34" charset="0"/>
              </a:defRPr>
            </a:lvl7pPr>
            <a:lvl8pPr eaLnBrk="0" fontAlgn="base" hangingPunct="0">
              <a:spcAft>
                <a:spcPct val="0"/>
              </a:spcAft>
              <a:buChar char="»"/>
              <a:defRPr sz="2000">
                <a:solidFill>
                  <a:schemeClr val="tx1"/>
                </a:solidFill>
                <a:latin typeface="Arial" pitchFamily="34" charset="0"/>
              </a:defRPr>
            </a:lvl8pPr>
            <a:lvl9pPr eaLnBrk="0" fontAlgn="base" hangingPunct="0">
              <a:spcAft>
                <a:spcPct val="0"/>
              </a:spcAft>
              <a:buChar char="»"/>
              <a:defRPr sz="2000">
                <a:solidFill>
                  <a:schemeClr val="tx1"/>
                </a:solidFill>
                <a:latin typeface="Arial" pitchFamily="34" charset="0"/>
              </a:defRPr>
            </a:lvl9pPr>
          </a:lstStyle>
          <a:p>
            <a:pPr algn="ctr" defTabSz="1371600">
              <a:defRPr/>
            </a:pPr>
            <a:r>
              <a:rPr lang="en-US" altLang="en-US" sz="4800" b="1" dirty="0">
                <a:solidFill>
                  <a:srgbClr val="FF0000"/>
                </a:solidFill>
                <a:latin typeface="Times New Roman" pitchFamily="18" charset="0"/>
                <a:cs typeface="Times New Roman" pitchFamily="18" charset="0"/>
              </a:rPr>
              <a:t>      </a:t>
            </a:r>
          </a:p>
          <a:p>
            <a:pPr algn="ctr" defTabSz="1371600">
              <a:defRPr/>
            </a:pPr>
            <a:endParaRPr lang="en-US" altLang="en-US" sz="4800" b="1" dirty="0">
              <a:solidFill>
                <a:srgbClr val="FF0000"/>
              </a:solidFill>
              <a:latin typeface="Times New Roman" pitchFamily="18" charset="0"/>
              <a:cs typeface="Times New Roman" pitchFamily="18" charset="0"/>
            </a:endParaRPr>
          </a:p>
        </p:txBody>
      </p:sp>
      <p:sp>
        <p:nvSpPr>
          <p:cNvPr id="6" name="WordArt 11"/>
          <p:cNvSpPr>
            <a:spLocks noChangeArrowheads="1" noChangeShapeType="1" noTextEdit="1"/>
          </p:cNvSpPr>
          <p:nvPr/>
        </p:nvSpPr>
        <p:spPr bwMode="auto">
          <a:xfrm>
            <a:off x="2743200" y="1691640"/>
            <a:ext cx="12687300" cy="8915400"/>
          </a:xfrm>
          <a:prstGeom prst="rect">
            <a:avLst/>
          </a:prstGeom>
        </p:spPr>
        <p:txBody>
          <a:bodyPr spcFirstLastPara="1" wrap="none" fromWordArt="1">
            <a:prstTxWarp prst="textArchUp">
              <a:avLst>
                <a:gd name="adj" fmla="val 11130669"/>
              </a:avLst>
            </a:prstTxWarp>
          </a:bodyPr>
          <a:lstStyle/>
          <a:p>
            <a:pPr algn="ctr" defTabSz="1371600">
              <a:defRPr/>
            </a:pPr>
            <a:r>
              <a:rPr lang="en-US" sz="5400" kern="10" dirty="0">
                <a:ln w="9525">
                  <a:solidFill>
                    <a:srgbClr val="000000"/>
                  </a:solidFill>
                  <a:round/>
                  <a:headEnd/>
                  <a:tailEnd/>
                </a:ln>
                <a:solidFill>
                  <a:srgbClr val="000000"/>
                </a:solidFill>
                <a:latin typeface="Cambria" pitchFamily="18" charset="0"/>
                <a:ea typeface="Architecture" pitchFamily="34" charset="0"/>
                <a:cs typeface="Architecture" pitchFamily="34" charset="0"/>
              </a:rPr>
              <a:t>CHÀO MỪNG QUÝ THẦY CÔ VỀ DỰ GIỜ</a:t>
            </a:r>
          </a:p>
        </p:txBody>
      </p:sp>
      <p:sp>
        <p:nvSpPr>
          <p:cNvPr id="7" name="TextBox 12">
            <a:hlinkClick r:id="rId2" action="ppaction://hlinkfile"/>
          </p:cNvPr>
          <p:cNvSpPr txBox="1">
            <a:spLocks noChangeArrowheads="1"/>
          </p:cNvSpPr>
          <p:nvPr/>
        </p:nvSpPr>
        <p:spPr bwMode="auto">
          <a:xfrm>
            <a:off x="4966050" y="6149340"/>
            <a:ext cx="101977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Aft>
                <a:spcPct val="0"/>
              </a:spcAft>
              <a:buChar char="»"/>
              <a:defRPr sz="2000">
                <a:solidFill>
                  <a:schemeClr val="tx1"/>
                </a:solidFill>
                <a:latin typeface="Arial" pitchFamily="34" charset="0"/>
              </a:defRPr>
            </a:lvl6pPr>
            <a:lvl7pPr eaLnBrk="0" fontAlgn="base" hangingPunct="0">
              <a:spcAft>
                <a:spcPct val="0"/>
              </a:spcAft>
              <a:buChar char="»"/>
              <a:defRPr sz="2000">
                <a:solidFill>
                  <a:schemeClr val="tx1"/>
                </a:solidFill>
                <a:latin typeface="Arial" pitchFamily="34" charset="0"/>
              </a:defRPr>
            </a:lvl7pPr>
            <a:lvl8pPr eaLnBrk="0" fontAlgn="base" hangingPunct="0">
              <a:spcAft>
                <a:spcPct val="0"/>
              </a:spcAft>
              <a:buChar char="»"/>
              <a:defRPr sz="2000">
                <a:solidFill>
                  <a:schemeClr val="tx1"/>
                </a:solidFill>
                <a:latin typeface="Arial" pitchFamily="34" charset="0"/>
              </a:defRPr>
            </a:lvl8pPr>
            <a:lvl9pPr eaLnBrk="0" fontAlgn="base" hangingPunct="0">
              <a:spcAft>
                <a:spcPct val="0"/>
              </a:spcAft>
              <a:buChar char="»"/>
              <a:defRPr sz="2000">
                <a:solidFill>
                  <a:schemeClr val="tx1"/>
                </a:solidFill>
                <a:latin typeface="Arial" pitchFamily="34" charset="0"/>
              </a:defRPr>
            </a:lvl9pPr>
          </a:lstStyle>
          <a:p>
            <a:pPr defTabSz="1371600">
              <a:defRPr/>
            </a:pPr>
            <a:r>
              <a:rPr lang="en-US" altLang="en-US" sz="4800" b="1" dirty="0" err="1">
                <a:solidFill>
                  <a:srgbClr val="FF0000"/>
                </a:solidFill>
                <a:latin typeface="Times New Roman" pitchFamily="18" charset="0"/>
                <a:cs typeface="Times New Roman" pitchFamily="18" charset="0"/>
              </a:rPr>
              <a:t>Giáo</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viên</a:t>
            </a:r>
            <a:r>
              <a:rPr lang="en-US" altLang="en-US" sz="4800" b="1" dirty="0">
                <a:solidFill>
                  <a:srgbClr val="FF0000"/>
                </a:solidFill>
                <a:latin typeface="Times New Roman" pitchFamily="18" charset="0"/>
                <a:cs typeface="Times New Roman" pitchFamily="18" charset="0"/>
              </a:rPr>
              <a:t>: </a:t>
            </a:r>
            <a:r>
              <a:rPr lang="en-US" altLang="en-US" sz="4800" b="1" dirty="0" err="1" smtClean="0">
                <a:solidFill>
                  <a:srgbClr val="FF0000"/>
                </a:solidFill>
                <a:latin typeface="Times New Roman" pitchFamily="18" charset="0"/>
                <a:cs typeface="Times New Roman" pitchFamily="18" charset="0"/>
              </a:rPr>
              <a:t>Nguyễn</a:t>
            </a:r>
            <a:r>
              <a:rPr lang="en-US" altLang="en-US" sz="4800" b="1" dirty="0" smtClean="0">
                <a:solidFill>
                  <a:srgbClr val="FF0000"/>
                </a:solidFill>
                <a:latin typeface="Times New Roman" pitchFamily="18" charset="0"/>
                <a:cs typeface="Times New Roman" pitchFamily="18" charset="0"/>
              </a:rPr>
              <a:t> </a:t>
            </a:r>
            <a:r>
              <a:rPr lang="en-US" altLang="en-US" sz="4800" b="1" dirty="0" err="1" smtClean="0">
                <a:solidFill>
                  <a:srgbClr val="FF0000"/>
                </a:solidFill>
                <a:latin typeface="Times New Roman" pitchFamily="18" charset="0"/>
                <a:cs typeface="Times New Roman" pitchFamily="18" charset="0"/>
              </a:rPr>
              <a:t>Thị</a:t>
            </a:r>
            <a:r>
              <a:rPr lang="en-US" altLang="en-US" sz="4800" b="1" dirty="0" smtClean="0">
                <a:solidFill>
                  <a:srgbClr val="FF0000"/>
                </a:solidFill>
                <a:latin typeface="Times New Roman" pitchFamily="18" charset="0"/>
                <a:cs typeface="Times New Roman" pitchFamily="18" charset="0"/>
              </a:rPr>
              <a:t> </a:t>
            </a:r>
            <a:r>
              <a:rPr lang="en-US" altLang="en-US" sz="4800" b="1" dirty="0" err="1" smtClean="0">
                <a:solidFill>
                  <a:srgbClr val="FF0000"/>
                </a:solidFill>
                <a:latin typeface="Times New Roman" pitchFamily="18" charset="0"/>
                <a:cs typeface="Times New Roman" pitchFamily="18" charset="0"/>
              </a:rPr>
              <a:t>Ánh</a:t>
            </a:r>
            <a:r>
              <a:rPr lang="en-US" altLang="en-US" sz="4800" b="1" dirty="0" smtClean="0">
                <a:solidFill>
                  <a:srgbClr val="FF0000"/>
                </a:solidFill>
                <a:latin typeface="Times New Roman" pitchFamily="18" charset="0"/>
                <a:cs typeface="Times New Roman" pitchFamily="18" charset="0"/>
              </a:rPr>
              <a:t> </a:t>
            </a:r>
            <a:r>
              <a:rPr lang="en-US" altLang="en-US" sz="4800" b="1" dirty="0" err="1" smtClean="0">
                <a:solidFill>
                  <a:srgbClr val="FF0000"/>
                </a:solidFill>
                <a:latin typeface="Times New Roman" pitchFamily="18" charset="0"/>
                <a:cs typeface="Times New Roman" pitchFamily="18" charset="0"/>
              </a:rPr>
              <a:t>Nguyệt</a:t>
            </a:r>
            <a:endParaRPr lang="en-US" altLang="en-US" sz="4800" b="1" dirty="0">
              <a:solidFill>
                <a:srgbClr val="FF0000"/>
              </a:solidFill>
              <a:latin typeface="Times New Roman" pitchFamily="18" charset="0"/>
              <a:cs typeface="Times New Roman" pitchFamily="18" charset="0"/>
            </a:endParaRPr>
          </a:p>
        </p:txBody>
      </p:sp>
      <p:sp>
        <p:nvSpPr>
          <p:cNvPr id="8" name="Text Box 8"/>
          <p:cNvSpPr txBox="1">
            <a:spLocks noChangeArrowheads="1"/>
          </p:cNvSpPr>
          <p:nvPr/>
        </p:nvSpPr>
        <p:spPr bwMode="auto">
          <a:xfrm>
            <a:off x="4686300" y="3390900"/>
            <a:ext cx="88011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txBody>
          <a:bodyPr>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defTabSz="1371600">
              <a:spcBef>
                <a:spcPct val="50000"/>
              </a:spcBef>
              <a:defRPr/>
            </a:pPr>
            <a:r>
              <a:rPr lang="en-US" altLang="en-US" sz="6000" b="1" dirty="0">
                <a:solidFill>
                  <a:srgbClr val="000099"/>
                </a:solidFill>
                <a:latin typeface="Times New Roman" pitchFamily="18" charset="0"/>
              </a:rPr>
              <a:t>MÔN: </a:t>
            </a:r>
            <a:r>
              <a:rPr lang="vi-VN" altLang="en-US" sz="6000" b="1" dirty="0">
                <a:solidFill>
                  <a:srgbClr val="000099"/>
                </a:solidFill>
                <a:latin typeface="Times New Roman" pitchFamily="18" charset="0"/>
              </a:rPr>
              <a:t>CÔNG NGHỆ</a:t>
            </a:r>
            <a:endParaRPr lang="en-US" altLang="en-US" sz="6000" b="1" dirty="0">
              <a:solidFill>
                <a:srgbClr val="000099"/>
              </a:solidFill>
              <a:latin typeface="Times New Roman" pitchFamily="18" charset="0"/>
            </a:endParaRPr>
          </a:p>
          <a:p>
            <a:pPr algn="ctr" defTabSz="1371600">
              <a:spcBef>
                <a:spcPct val="50000"/>
              </a:spcBef>
              <a:defRPr/>
            </a:pPr>
            <a:r>
              <a:rPr lang="en-US" altLang="en-US" sz="6000" b="1" dirty="0">
                <a:solidFill>
                  <a:srgbClr val="000099"/>
                </a:solidFill>
                <a:latin typeface="Times New Roman" pitchFamily="18" charset="0"/>
              </a:rPr>
              <a:t>LỚP: 5A</a:t>
            </a:r>
            <a:r>
              <a:rPr lang="vi-VN" altLang="en-US" sz="6000" b="1" dirty="0">
                <a:solidFill>
                  <a:srgbClr val="000099"/>
                </a:solidFill>
                <a:latin typeface="Times New Roman" pitchFamily="18" charset="0"/>
              </a:rPr>
              <a:t>3</a:t>
            </a:r>
          </a:p>
        </p:txBody>
      </p:sp>
    </p:spTree>
    <p:extLst>
      <p:ext uri="{BB962C8B-B14F-4D97-AF65-F5344CB8AC3E}">
        <p14:creationId xmlns:p14="http://schemas.microsoft.com/office/powerpoint/2010/main" val="279616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3276600" y="2217544"/>
            <a:ext cx="126492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vừa</a:t>
            </a:r>
            <a:r>
              <a:rPr lang="en-US" sz="4400" dirty="0">
                <a:solidFill>
                  <a:srgbClr val="002060"/>
                </a:solidFill>
              </a:rPr>
              <a:t> </a:t>
            </a:r>
            <a:r>
              <a:rPr lang="en-US" sz="4400" dirty="0" err="1">
                <a:solidFill>
                  <a:srgbClr val="002060"/>
                </a:solidFill>
              </a:rPr>
              <a:t>phải</a:t>
            </a:r>
            <a:endParaRPr lang="en-US" sz="4400" dirty="0">
              <a:solidFill>
                <a:srgbClr val="002060"/>
              </a:solidFill>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Khi </a:t>
            </a:r>
            <a:r>
              <a:rPr lang="en-US" sz="6000" dirty="0" err="1">
                <a:solidFill>
                  <a:srgbClr val="002060"/>
                </a:solidFill>
              </a:rPr>
              <a:t>cần</a:t>
            </a:r>
            <a:r>
              <a:rPr lang="en-US" sz="6000" dirty="0">
                <a:solidFill>
                  <a:srgbClr val="002060"/>
                </a:solidFill>
              </a:rPr>
              <a:t> </a:t>
            </a:r>
            <a:r>
              <a:rPr lang="en-US" sz="6000" dirty="0" err="1">
                <a:solidFill>
                  <a:srgbClr val="002060"/>
                </a:solidFill>
              </a:rPr>
              <a:t>thiết</a:t>
            </a:r>
            <a:endParaRPr lang="en-US" sz="6000" dirty="0">
              <a:solidFill>
                <a:srgbClr val="002060"/>
              </a:solidFill>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hỏi</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xưng</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danh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và</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nêu</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mục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đích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cuộc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gọi</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nói</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từ</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tốn</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vừa</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phải</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a:ea typeface="+mn-ea"/>
                <a:cs typeface="+mn-cs"/>
              </a:rPr>
              <a:t>Thái</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độ</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thân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thiện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lịch</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sự</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Calibri"/>
                <a:ea typeface="+mn-ea"/>
                <a:cs typeface="+mn-cs"/>
              </a:rPr>
              <a:t>Không</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bất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ngờ</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kết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thúc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cuộc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gọi</a:t>
            </a:r>
            <a:endParaRPr kumimoji="0" lang="en-US" sz="60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FD2DEBB-A613-64B1-E264-297DD3E55CA8}"/>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green tick mark on a black background&#10;&#10;Description automatically generated">
            <a:extLst>
              <a:ext uri="{FF2B5EF4-FFF2-40B4-BE49-F238E27FC236}">
                <a16:creationId xmlns:a16="http://schemas.microsoft.com/office/drawing/2014/main" id="{D22075BF-5A2D-BB67-AC9C-6183D1063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5067300"/>
            <a:ext cx="2286000" cy="1935510"/>
          </a:xfrm>
          <a:prstGeom prst="rect">
            <a:avLst/>
          </a:prstGeom>
        </p:spPr>
      </p:pic>
    </p:spTree>
    <p:extLst>
      <p:ext uri="{BB962C8B-B14F-4D97-AF65-F5344CB8AC3E}">
        <p14:creationId xmlns:p14="http://schemas.microsoft.com/office/powerpoint/2010/main" val="90971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 Trước tiên, em nên giữ bình tĩnh và không cung cấp thông tin cá nhân quan trọng cho người lạ.</a:t>
            </a:r>
          </a:p>
          <a:p>
            <a:pPr algn="just"/>
            <a:r>
              <a:rPr lang="vi-VN" sz="3600" dirty="0">
                <a:solidFill>
                  <a:srgbClr val="FF000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riêng tư.</a:t>
            </a:r>
          </a:p>
          <a:p>
            <a:pPr algn="just"/>
            <a:r>
              <a:rPr lang="vi-VN" sz="3600" dirty="0">
                <a:solidFill>
                  <a:srgbClr val="FF000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dirty="0">
                <a:solidFill>
                  <a:srgbClr val="FF000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FF0000"/>
                </a:solidFill>
                <a:latin typeface="Cambria" panose="02040503050406030204" pitchFamily="18" charset="0"/>
                <a:ea typeface="Cambria" panose="02040503050406030204" pitchFamily="18" charset="0"/>
              </a:rPr>
              <a:t> - Khi người khác nghe máy, em nên xác nhận xem em đã gọi đúng số điện thoại hay chưa.</a:t>
            </a:r>
          </a:p>
          <a:p>
            <a:pPr lvl="0" algn="just"/>
            <a:r>
              <a:rPr lang="vi-VN" sz="4400" dirty="0">
                <a:solidFill>
                  <a:srgbClr val="FF0000"/>
                </a:solidFill>
                <a:latin typeface="Cambria" panose="02040503050406030204" pitchFamily="18" charset="0"/>
                <a:ea typeface="Cambria" panose="02040503050406030204" pitchFamily="18" charset="0"/>
              </a:rPr>
              <a:t>  - Nếu em đã gọi đúng số điện thoại, em có thể yêu cầu người đang nghe máy chuyển dòng cuộc gọi đến người em muốn nói chuyện.</a:t>
            </a:r>
          </a:p>
          <a:p>
            <a:pPr lvl="0" algn="just"/>
            <a:r>
              <a:rPr lang="vi-VN" sz="4400" dirty="0">
                <a:solidFill>
                  <a:srgbClr val="FF0000"/>
                </a:solidFill>
                <a:latin typeface="Cambria" panose="02040503050406030204" pitchFamily="18" charset="0"/>
                <a:ea typeface="Cambria" panose="02040503050406030204" pitchFamily="18" charset="0"/>
              </a:rPr>
              <a:t>  - Trong trường hợp người khác không thể chuyển dòng cuộc gọi, em nên xin lỗi vì sự phiền phức và thử gọi lại sau.</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Khi gọi điện thoại cho một người nhưng người khác nghe máy</a:t>
            </a:r>
          </a:p>
        </p:txBody>
      </p:sp>
    </p:spTree>
    <p:extLst>
      <p:ext uri="{BB962C8B-B14F-4D97-AF65-F5344CB8AC3E}">
        <p14:creationId xmlns:p14="http://schemas.microsoft.com/office/powerpoint/2010/main" val="3921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 - Gọi điện thoại cho bạn và đợi cho đến khi người bạn nhận máy.</a:t>
            </a:r>
          </a:p>
          <a:p>
            <a:pPr lvl="0" algn="just"/>
            <a:r>
              <a:rPr lang="vi-VN" sz="4000" dirty="0">
                <a:solidFill>
                  <a:srgbClr val="FF0000"/>
                </a:solidFill>
                <a:latin typeface="Cambria" panose="02040503050406030204" pitchFamily="18" charset="0"/>
                <a:ea typeface="Cambria" panose="02040503050406030204" pitchFamily="18" charset="0"/>
              </a:rPr>
              <a:t>  - Sau khi người bạn nhận máy, em có thể chào hỏi và nêu rõ mục đích cuộc gọi của mình.</a:t>
            </a:r>
          </a:p>
          <a:p>
            <a:pPr lvl="0" algn="just"/>
            <a:r>
              <a:rPr lang="vi-VN" sz="4000" dirty="0">
                <a:solidFill>
                  <a:srgbClr val="FF0000"/>
                </a:solidFill>
                <a:latin typeface="Cambria" panose="02040503050406030204" pitchFamily="18" charset="0"/>
                <a:ea typeface="Cambria" panose="02040503050406030204" pitchFamily="18" charset="0"/>
              </a:rPr>
              <a:t>  - Em nên lắng nghe và trao đổi thông tin liên quan đến nội dung bài học một cách rõ ràng và súc tích.</a:t>
            </a:r>
          </a:p>
          <a:p>
            <a:pPr lvl="0" algn="just"/>
            <a:r>
              <a:rPr lang="vi-VN" sz="4000" dirty="0">
                <a:solidFill>
                  <a:srgbClr val="FF0000"/>
                </a:solidFill>
                <a:latin typeface="Cambria" panose="02040503050406030204" pitchFamily="18" charset="0"/>
                <a:ea typeface="Cambria" panose="02040503050406030204" pitchFamily="18" charset="0"/>
              </a:rPr>
              <a:t>  - Nếu có sự hiểu lầm hoặc câu chuyện bị gián đoạn, em nên kiên nhẫn và lịch sự để giải quyết vấn đề.</a:t>
            </a:r>
          </a:p>
          <a:p>
            <a:pPr lvl="0" algn="just"/>
            <a:r>
              <a:rPr lang="vi-VN" sz="4000" dirty="0">
                <a:solidFill>
                  <a:srgbClr val="FF0000"/>
                </a:solidFill>
                <a:latin typeface="Cambria" panose="02040503050406030204" pitchFamily="18" charset="0"/>
                <a:ea typeface="Cambria" panose="02040503050406030204" pitchFamily="18" charset="0"/>
              </a:rPr>
              <a:t>  - Kết thúc cuộc gọi, em có thể cảm ơn bạn đã dành thời gian để trao đổi và chúc bạn một ngày tốt lành.</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thoại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dung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Chiếc điện thoại  AnNa_v720P">
            <a:hlinkClick r:id="" action="ppaction://media"/>
            <a:extLst>
              <a:ext uri="{FF2B5EF4-FFF2-40B4-BE49-F238E27FC236}">
                <a16:creationId xmlns:a16="http://schemas.microsoft.com/office/drawing/2014/main" id="{3592EEEB-FC0E-B4D9-0CFD-158804017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3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xmlns=""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xmlns=""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4</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267700"/>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191500"/>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737</Words>
  <Application>Microsoft Office PowerPoint</Application>
  <PresentationFormat>Custom</PresentationFormat>
  <Paragraphs>78</Paragraphs>
  <Slides>29</Slides>
  <Notes>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Architecture</vt:lpstr>
      <vt:lpstr>Arial</vt:lpstr>
      <vt:lpstr>Arial-Rounded</vt:lpstr>
      <vt:lpstr>Asap Bold</vt:lpstr>
      <vt:lpstr>Cabin Bold</vt:lpstr>
      <vt:lpstr>Calibri</vt:lpstr>
      <vt:lpstr>Calibri Light</vt:lpstr>
      <vt:lpstr>Cambria</vt:lpstr>
      <vt:lpstr>Corbel</vt:lpstr>
      <vt:lpstr>Times New Roman</vt:lpstr>
      <vt:lpstr>Custom Design</vt:lpstr>
      <vt:lpstr>2_Office Theme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47</cp:revision>
  <dcterms:created xsi:type="dcterms:W3CDTF">2006-08-16T00:00:00Z</dcterms:created>
  <dcterms:modified xsi:type="dcterms:W3CDTF">2025-01-04T09:37:25Z</dcterms:modified>
  <dc:identifier>DAGGBMTwqNQ</dc:identifier>
</cp:coreProperties>
</file>