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</p:sldMasterIdLst>
  <p:notesMasterIdLst>
    <p:notesMasterId r:id="rId13"/>
  </p:notesMasterIdLst>
  <p:sldIdLst>
    <p:sldId id="259" r:id="rId3"/>
    <p:sldId id="287" r:id="rId4"/>
    <p:sldId id="303" r:id="rId5"/>
    <p:sldId id="266" r:id="rId6"/>
    <p:sldId id="263" r:id="rId7"/>
    <p:sldId id="304" r:id="rId8"/>
    <p:sldId id="320" r:id="rId9"/>
    <p:sldId id="321" r:id="rId10"/>
    <p:sldId id="283" r:id="rId11"/>
    <p:sldId id="28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984" autoAdjust="0"/>
  </p:normalViewPr>
  <p:slideViewPr>
    <p:cSldViewPr snapToGrid="0">
      <p:cViewPr varScale="1">
        <p:scale>
          <a:sx n="51" d="100"/>
          <a:sy n="51" d="100"/>
        </p:scale>
        <p:origin x="148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C5CFA-8B88-48DC-A9EA-39BA80306B20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B2582B-238E-4ABB-9F16-89C734EE43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07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6236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9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0386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272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7598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1311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072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9CB86B5-C493-90DD-6D0D-AA137D06DA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780FD33C-80CD-6DB9-78A7-58E2587B2A09}"/>
              </a:ext>
            </a:extLst>
          </p:cNvPr>
          <p:cNvGrpSpPr/>
          <p:nvPr userDrawn="1"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C8EA79BC-3C3F-6222-6ABE-CD91046DD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B6F3A268-69B7-DFC2-392C-03562A239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795C9E28-5402-A563-F106-AA04C019AB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27452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7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28C4C1-CCC6-4304-E5D5-A42BB75AD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1F4110-A933-D134-72E0-E24023E21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D7E92D-8EA8-C584-716F-AE202C232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CC4F52C-DC27-27D6-AEAF-AFBA84B83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E854EB-784E-BFA2-CE9B-41848426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523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66917D5-FA2E-EA01-DB58-9DE687E601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14B59-547B-15A0-1581-C8B0746532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2D7DA8-300B-2FE7-FB15-1B891F907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B03ED6-EC3C-A63D-F24E-2161F76A4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1210DF-C3AE-7752-913A-45311785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26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BB80146-85CA-4CAA-843C-9A6B5EC475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28329" y="-21539200"/>
            <a:ext cx="6858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5F59DF-90D7-421E-8A37-97B96D31E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6471" y="170688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6152C2-5143-418C-BFF9-004FC360CCB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575929" y="-21386800"/>
            <a:ext cx="6858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69C471-B822-4052-86D0-EC0814D18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871" y="172212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81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6031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48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ss&#10;&#10;Description automatically generated">
            <a:extLst>
              <a:ext uri="{FF2B5EF4-FFF2-40B4-BE49-F238E27FC236}">
                <a16:creationId xmlns:a16="http://schemas.microsoft.com/office/drawing/2014/main" id="{72E3566E-B0FE-D5A8-BEF2-DFD5C2E1C9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B31098F-830D-468B-9408-71129C61737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A403D9-D2F1-42A0-919D-86E6366BA41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21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9B8BFE1-2E96-0CFA-D17B-24C000E5FD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58"/>
          <a:stretch/>
        </p:blipFill>
        <p:spPr>
          <a:xfrm>
            <a:off x="0" y="0"/>
            <a:ext cx="12280490" cy="68579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5597D7-A266-45ED-BDD2-50DDCD87C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5766" y="6784257"/>
            <a:ext cx="12192000" cy="558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672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sky, grass&#10;&#10;Description automatically generated">
            <a:extLst>
              <a:ext uri="{FF2B5EF4-FFF2-40B4-BE49-F238E27FC236}">
                <a16:creationId xmlns:a16="http://schemas.microsoft.com/office/drawing/2014/main" id="{7C097D84-AC31-70C2-CF2A-DE1B8CE576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5A7BAE-EC77-487C-9103-E6717E1C1C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662600" y="-19405600"/>
            <a:ext cx="6858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0ECAD5-AFDF-42E1-BBB0-1969C428F4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600" y="1930400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402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E3149-6EB6-4B7A-218B-5A4378EB4D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52AEE-7299-E29C-DF80-CD12B3B7C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4D52D3-3B12-C7E4-7E4F-6582EC6DF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CED620-6488-9410-138F-729A37B6F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9D9E6F-5291-0625-9782-1C6CF407F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F850DD-76F8-4B1D-8913-7F677FCF8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15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638DA-8613-0333-3C5C-3C2C5A4E0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F50B31-53BE-A7E7-938F-7E240C90E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1E00D8-D884-6F53-502A-94C93CC996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C6ADE-B6F2-40FA-E797-3A8DEA17A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C9190E-DD83-C5B3-92A3-FA1E69721D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12BCBB-6A47-5746-ECE9-2BBF57BCE9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A003F76-60C5-6157-BC2A-1E0BE3018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32D47F-6510-8180-B729-485214D4A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07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B34A34B-03A5-2801-5CBC-783ABDAC7B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897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33D13-4F9B-B673-8D49-C8CD00433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1648E-ECFE-72EC-FBEA-E747D21C8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F46763-9F92-BB36-7442-751196754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2FB0FE-50C8-4E19-E8F2-DC54B2444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7320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E5B7C-7195-60A8-09EA-38FBDD5C7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27E5C-D74E-57BB-F502-B8017E47D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9C0D7-81A1-1AC8-1E33-A19167872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5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0B785-C0A5-F70C-EFCF-FC3AE19BD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49E49F-E2E1-8E05-4A3D-0A15DE23F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1BF6D-E0AD-0836-AF19-074B8F4D3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4C3D9-0FAF-CEDD-92C8-375C602C1F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74507-7EE9-A6CA-5CD9-25AC85E0C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1C8B6B-DC60-D817-E30B-3B4013F2C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253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2BCFA-E52C-3BFF-2885-F4236C94D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D72F59-4C46-EABB-B984-899EE03B2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AFCBC-0564-DF73-F95F-B8E9CB3145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0770-DD9C-3F31-CF92-3CBED0DB5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F34022-78F9-3331-51CC-6DA9629A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A32EAF-19C8-4547-ED2D-74A6E7494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662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371FB-BCCD-F3B0-24BB-C387BAD09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EB1B7-02CB-1844-56F8-245894DA2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A2661D-CDBF-4E4D-B205-BB831BA6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3204B-5042-66E5-E069-C5C10497D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EF78F-631E-5C34-8A8F-136D61485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42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B67D6C-BEE8-31E9-E3DC-0DD8893C0F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D94161-5741-17A8-24A4-D9A1C8A4C3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3B0CE7-F824-DD7B-8250-8AEA6AB6F3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21CDF9E-65C5-485B-9AFD-600F41E72219}" type="datetimeFigureOut">
              <a:rPr lang="en-US" smtClean="0"/>
              <a:t>03/09/2024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55448-259C-097C-E0CC-19683504D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B44364-BCA4-53A9-A337-56E64D8A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E8501F-DFCE-4E41-BBB3-24AD6D30C1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204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28986B-ECB0-9092-D4DA-BF161A5A2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70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3E0033-1455-FCED-2E35-2E7ADB0DD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08A15D-2A74-F427-ABF1-43C1730C1B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E5EAE0-4AE7-D972-5EC4-B1D0A022B0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DF9320-0570-87EC-83C6-ADE04D1595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A285E8-1A99-F3F3-B7D7-1550B5314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989ED17-59A2-D2D1-ED27-FBB1CFF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219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20A-6047-FBF8-0BB3-649D57A9D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E55F82-349C-26F2-4AAD-E657338E0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B90964C-4FFE-C2E3-61AC-0B3ACEC95B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E1B31C2-D8D9-D759-C8E8-152C735CDA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6A62AF9-E899-6647-E2C7-C0C1476A4A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2C9447A-9569-A13C-A7CD-5874224C13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C8B6D1E-BCB6-B048-2B2F-DD199EBEED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792CC4B-FCD6-860A-A93E-4D3714728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250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98C744-64BA-41EB-13CF-ED039A756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10B88B5-13AF-0B1C-B804-807B52A510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837EDC4-C55C-1594-2E60-DF6BACAAB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7450DEA-259A-A121-2DD0-62AE2FAE9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4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BE575-D4FC-CCDE-F36E-192CE0BE1F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r="7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2D416F4-B0EC-5827-0E4D-CDB0582C10D6}"/>
              </a:ext>
            </a:extLst>
          </p:cNvPr>
          <p:cNvSpPr/>
          <p:nvPr userDrawn="1"/>
        </p:nvSpPr>
        <p:spPr>
          <a:xfrm>
            <a:off x="410648" y="400050"/>
            <a:ext cx="11370704" cy="60579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900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13E4AF-F0DE-489E-2497-901D3980F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0E97978-8B7A-85DA-2355-9BE12C020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4ECB99-84B2-6688-7B75-9A2409310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952F8C-00A6-3279-A2C9-CBFEF328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42D4DE-BDF3-C0FF-922B-AA8231899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EAA8A2C-3B06-C1F3-3F73-E84036F8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1045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71D182-7875-CB9D-707E-B0C8E1D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6C8C05D-449A-937C-F503-EC14C4EB7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207CEE0-288E-F1F5-B53F-5F2424F55A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EF53AE-2CA7-BBD3-2A2A-233FC79127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8A19AB-3D36-449F-B1B6-E2186EFB06DC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8211DD0-5E7A-8D6D-FB5E-9AC94C316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345654-F2FD-2AE8-7E5F-982FA0F2D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149620-CD55-4EC8-824B-FCDFAEF7A94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147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8167921B-1972-40B3-8A6E-B080B576AAD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26921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A143A5EE-DD9C-AAD2-9841-E6A2A28CDA4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674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5219410" y="50552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9356" y="2276475"/>
            <a:ext cx="7720078" cy="291723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23C7665-7F2F-5DF8-424C-06D3CA2538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518" y="1622742"/>
            <a:ext cx="3941936" cy="394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57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935A43D-558A-A347-FAF3-F957088F99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526" y="4649125"/>
            <a:ext cx="2158698" cy="10274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DAAC03A-B04F-59A7-F72D-C838A0654A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3917576" y="3484045"/>
            <a:ext cx="4876800" cy="212786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616628-04B3-1280-7A13-57CECCE165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75" y="1575701"/>
            <a:ext cx="10187299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5241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205335690">
            <a:hlinkClick r:id="" action="ppaction://media"/>
            <a:extLst>
              <a:ext uri="{FF2B5EF4-FFF2-40B4-BE49-F238E27FC236}">
                <a16:creationId xmlns:a16="http://schemas.microsoft.com/office/drawing/2014/main" id="{47F08867-2213-4394-8179-CDAF6C562C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652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7">
            <a:extLst>
              <a:ext uri="{FF2B5EF4-FFF2-40B4-BE49-F238E27FC236}">
                <a16:creationId xmlns:a16="http://schemas.microsoft.com/office/drawing/2014/main" id="{854F030D-2DC4-4521-BAA9-5723EDC46718}"/>
              </a:ext>
            </a:extLst>
          </p:cNvPr>
          <p:cNvGrpSpPr/>
          <p:nvPr/>
        </p:nvGrpSpPr>
        <p:grpSpPr>
          <a:xfrm>
            <a:off x="620198" y="547122"/>
            <a:ext cx="11161154" cy="5910828"/>
            <a:chOff x="620198" y="509022"/>
            <a:chExt cx="11161154" cy="5910828"/>
          </a:xfrm>
        </p:grpSpPr>
        <p:pic>
          <p:nvPicPr>
            <p:cNvPr id="17" name="图片 8">
              <a:extLst>
                <a:ext uri="{FF2B5EF4-FFF2-40B4-BE49-F238E27FC236}">
                  <a16:creationId xmlns:a16="http://schemas.microsoft.com/office/drawing/2014/main" id="{2834EBD0-71BD-4275-8F91-B976DF289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615" y="509022"/>
              <a:ext cx="8404737" cy="5263128"/>
            </a:xfrm>
            <a:prstGeom prst="rect">
              <a:avLst/>
            </a:prstGeom>
          </p:spPr>
        </p:pic>
        <p:pic>
          <p:nvPicPr>
            <p:cNvPr id="18" name="图片 9">
              <a:extLst>
                <a:ext uri="{FF2B5EF4-FFF2-40B4-BE49-F238E27FC236}">
                  <a16:creationId xmlns:a16="http://schemas.microsoft.com/office/drawing/2014/main" id="{75B2075F-153C-4BA9-8FBC-AB229096CC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8461"/>
            <a:stretch/>
          </p:blipFill>
          <p:spPr>
            <a:xfrm>
              <a:off x="620198" y="509022"/>
              <a:ext cx="7152202" cy="5910828"/>
            </a:xfrm>
            <a:prstGeom prst="rect">
              <a:avLst/>
            </a:prstGeom>
          </p:spPr>
        </p:pic>
      </p:grpSp>
      <p:pic>
        <p:nvPicPr>
          <p:cNvPr id="9" name="图片 8" descr="图片包含 掌握, 球状&#10;&#10;自动生成的说明">
            <a:extLst>
              <a:ext uri="{FF2B5EF4-FFF2-40B4-BE49-F238E27FC236}">
                <a16:creationId xmlns:a16="http://schemas.microsoft.com/office/drawing/2014/main" id="{9CC1DDEC-FB2B-46DA-8899-D3CB0B1E31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18" y="2609168"/>
            <a:ext cx="4404167" cy="4404167"/>
          </a:xfrm>
          <a:prstGeom prst="rect">
            <a:avLst/>
          </a:prstGeom>
        </p:spPr>
      </p:pic>
      <p:pic>
        <p:nvPicPr>
          <p:cNvPr id="19" name="图片 23">
            <a:extLst>
              <a:ext uri="{FF2B5EF4-FFF2-40B4-BE49-F238E27FC236}">
                <a16:creationId xmlns:a16="http://schemas.microsoft.com/office/drawing/2014/main" id="{20F750B8-F6EA-47D7-A1F8-7CBF5FDCC0B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2" b="10755"/>
          <a:stretch/>
        </p:blipFill>
        <p:spPr>
          <a:xfrm>
            <a:off x="161527" y="4730139"/>
            <a:ext cx="4876800" cy="21278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0F1472-B379-590A-5929-88FDAA193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4210" y="1374136"/>
            <a:ext cx="8730229" cy="30238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218E67-A296-1C86-904B-0AB6EBCF6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7249" y="3718899"/>
            <a:ext cx="2542252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334" y="1835111"/>
            <a:ext cx="7846232" cy="31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00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237" y="550161"/>
            <a:ext cx="895928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376326-251C-3E43-6AB9-8A03829CDC73}"/>
              </a:ext>
            </a:extLst>
          </p:cNvPr>
          <p:cNvSpPr txBox="1"/>
          <p:nvPr/>
        </p:nvSpPr>
        <p:spPr>
          <a:xfrm>
            <a:off x="1422400" y="524740"/>
            <a:ext cx="993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số đo phù hợp với diện tích của mỗi đồ vật, địa danh dưới đây.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F68A909-91B8-C621-0BFE-4692BF252B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2" y="2300287"/>
            <a:ext cx="4924425" cy="242887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87B740-5D98-4965-0F14-911BEE0460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6100" y="1581150"/>
            <a:ext cx="4210050" cy="390525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6775AF0-0473-74AE-185B-ABB904F8C881}"/>
              </a:ext>
            </a:extLst>
          </p:cNvPr>
          <p:cNvSpPr/>
          <p:nvPr/>
        </p:nvSpPr>
        <p:spPr>
          <a:xfrm>
            <a:off x="866775" y="541020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225 c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22BDBCE-4E22-DBDC-A07C-43ED6C7095C2}"/>
              </a:ext>
            </a:extLst>
          </p:cNvPr>
          <p:cNvSpPr/>
          <p:nvPr/>
        </p:nvSpPr>
        <p:spPr>
          <a:xfrm>
            <a:off x="3552825" y="5429250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8 310 k</a:t>
            </a:r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84BBD5D1-0BF2-8BF7-440A-ADD576D23D28}"/>
              </a:ext>
            </a:extLst>
          </p:cNvPr>
          <p:cNvSpPr/>
          <p:nvPr/>
        </p:nvSpPr>
        <p:spPr>
          <a:xfrm>
            <a:off x="6115050" y="5419725"/>
            <a:ext cx="1695450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94 m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64985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29 -0.42083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14" y="-2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37812 -0.22778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06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33333E-6 L -0.41406 -0.5402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03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" grpId="0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6" name="矩形 38">
            <a:extLst>
              <a:ext uri="{FF2B5EF4-FFF2-40B4-BE49-F238E27FC236}">
                <a16:creationId xmlns:a16="http://schemas.microsoft.com/office/drawing/2014/main" id="{780488F0-6997-4E72-9755-BA163D25AAC2}"/>
              </a:ext>
            </a:extLst>
          </p:cNvPr>
          <p:cNvSpPr/>
          <p:nvPr/>
        </p:nvSpPr>
        <p:spPr>
          <a:xfrm>
            <a:off x="1737755" y="527658"/>
            <a:ext cx="65789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Số</a:t>
            </a:r>
            <a:r>
              <a:rPr lang="en-US" altLang="zh-CN" sz="3200" b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F67BF9-8A0A-2850-A709-6C042CD92825}"/>
              </a:ext>
            </a:extLst>
          </p:cNvPr>
          <p:cNvSpPr txBox="1"/>
          <p:nvPr/>
        </p:nvSpPr>
        <p:spPr>
          <a:xfrm>
            <a:off x="962463" y="1557095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30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60F7F-FBFA-BFBA-3F2F-9743F27C552A}"/>
              </a:ext>
            </a:extLst>
          </p:cNvPr>
          <p:cNvSpPr txBox="1"/>
          <p:nvPr/>
        </p:nvSpPr>
        <p:spPr>
          <a:xfrm>
            <a:off x="962463" y="2264667"/>
            <a:ext cx="4390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271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73C3B2-1710-5B50-A633-DDEF07FC4FAE}"/>
              </a:ext>
            </a:extLst>
          </p:cNvPr>
          <p:cNvSpPr txBox="1"/>
          <p:nvPr/>
        </p:nvSpPr>
        <p:spPr>
          <a:xfrm>
            <a:off x="995120" y="3037552"/>
            <a:ext cx="3904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54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      ha 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E2F0CC-7367-68F7-50FD-CA619CB7F6B1}"/>
              </a:ext>
            </a:extLst>
          </p:cNvPr>
          <p:cNvSpPr txBox="1"/>
          <p:nvPr/>
        </p:nvSpPr>
        <p:spPr>
          <a:xfrm>
            <a:off x="6786320" y="1578867"/>
            <a:ext cx="49103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3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7d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</a:p>
          <a:p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22FEF-374E-5BC4-C26D-F228D2FADAD3}"/>
              </a:ext>
            </a:extLst>
          </p:cNvPr>
          <p:cNvSpPr txBox="1"/>
          <p:nvPr/>
        </p:nvSpPr>
        <p:spPr>
          <a:xfrm>
            <a:off x="6786320" y="2286439"/>
            <a:ext cx="4986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8 cm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10 mm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           c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B77658-74B3-F766-E637-412F2A290BD7}"/>
              </a:ext>
            </a:extLst>
          </p:cNvPr>
          <p:cNvSpPr txBox="1"/>
          <p:nvPr/>
        </p:nvSpPr>
        <p:spPr>
          <a:xfrm>
            <a:off x="6895177" y="3070210"/>
            <a:ext cx="5134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12 km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50 ha=              k</a:t>
            </a:r>
            <a:r>
              <a:rPr lang="en-US" alt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lang="en-US" altLang="en-US" sz="2800" b="1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DD921E7-976C-6CF3-2491-639580F04C18}"/>
              </a:ext>
            </a:extLst>
          </p:cNvPr>
          <p:cNvSpPr/>
          <p:nvPr/>
        </p:nvSpPr>
        <p:spPr>
          <a:xfrm>
            <a:off x="3026229" y="1543050"/>
            <a:ext cx="72934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A11880-D976-DE95-2F8D-9775793EF168}"/>
              </a:ext>
            </a:extLst>
          </p:cNvPr>
          <p:cNvSpPr/>
          <p:nvPr/>
        </p:nvSpPr>
        <p:spPr>
          <a:xfrm>
            <a:off x="3003096" y="2271033"/>
            <a:ext cx="1054553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7A9EF85-BEC9-1B87-3396-20876739A553}"/>
              </a:ext>
            </a:extLst>
          </p:cNvPr>
          <p:cNvSpPr/>
          <p:nvPr/>
        </p:nvSpPr>
        <p:spPr>
          <a:xfrm>
            <a:off x="2581274" y="3077936"/>
            <a:ext cx="1095376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87CBECE-28C1-D26A-C13D-1CC52BFF5706}"/>
              </a:ext>
            </a:extLst>
          </p:cNvPr>
          <p:cNvSpPr/>
          <p:nvPr/>
        </p:nvSpPr>
        <p:spPr>
          <a:xfrm>
            <a:off x="9462406" y="1612447"/>
            <a:ext cx="796019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C34F7B4-AC5F-BC24-2BA0-5C7EE6FB9407}"/>
              </a:ext>
            </a:extLst>
          </p:cNvPr>
          <p:cNvSpPr/>
          <p:nvPr/>
        </p:nvSpPr>
        <p:spPr>
          <a:xfrm>
            <a:off x="9696449" y="2292804"/>
            <a:ext cx="7184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1FB6EC5-08FC-3813-810C-F9D42818159B}"/>
              </a:ext>
            </a:extLst>
          </p:cNvPr>
          <p:cNvSpPr/>
          <p:nvPr/>
        </p:nvSpPr>
        <p:spPr>
          <a:xfrm>
            <a:off x="9369878" y="3088822"/>
            <a:ext cx="898072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F97797C3-867F-1471-6B45-E478D29785E9}"/>
              </a:ext>
            </a:extLst>
          </p:cNvPr>
          <p:cNvSpPr/>
          <p:nvPr/>
        </p:nvSpPr>
        <p:spPr>
          <a:xfrm>
            <a:off x="2996292" y="1543050"/>
            <a:ext cx="756557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0,3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B4F1DD0B-E62C-1804-4771-BB08916DBB63}"/>
              </a:ext>
            </a:extLst>
          </p:cNvPr>
          <p:cNvSpPr/>
          <p:nvPr/>
        </p:nvSpPr>
        <p:spPr>
          <a:xfrm>
            <a:off x="2985406" y="2258785"/>
            <a:ext cx="1110344" cy="522515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0,0271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8246199-695C-8050-49E1-BD8204A4ADBC}"/>
              </a:ext>
            </a:extLst>
          </p:cNvPr>
          <p:cNvSpPr/>
          <p:nvPr/>
        </p:nvSpPr>
        <p:spPr>
          <a:xfrm>
            <a:off x="2522765" y="3068411"/>
            <a:ext cx="1182460" cy="522514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0,0054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14B5F197-4D34-F720-7FD2-C07C27CFF694}"/>
              </a:ext>
            </a:extLst>
          </p:cNvPr>
          <p:cNvSpPr/>
          <p:nvPr/>
        </p:nvSpPr>
        <p:spPr>
          <a:xfrm>
            <a:off x="9448801" y="1631498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3,07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1E5AE359-2996-1527-BD2A-07000FCD7E80}"/>
              </a:ext>
            </a:extLst>
          </p:cNvPr>
          <p:cNvSpPr/>
          <p:nvPr/>
        </p:nvSpPr>
        <p:spPr>
          <a:xfrm>
            <a:off x="9624333" y="2291444"/>
            <a:ext cx="816428" cy="478971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8,1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B711EEE-2C56-CAA6-99F6-277B60B48EB7}"/>
              </a:ext>
            </a:extLst>
          </p:cNvPr>
          <p:cNvSpPr/>
          <p:nvPr/>
        </p:nvSpPr>
        <p:spPr>
          <a:xfrm>
            <a:off x="9375322" y="3077938"/>
            <a:ext cx="892628" cy="522512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12,5</a:t>
            </a:r>
          </a:p>
        </p:txBody>
      </p:sp>
    </p:spTree>
    <p:extLst>
      <p:ext uri="{BB962C8B-B14F-4D97-AF65-F5344CB8AC3E}">
        <p14:creationId xmlns:p14="http://schemas.microsoft.com/office/powerpoint/2010/main" val="6723062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1168611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Chọn câu trả lời đúng.</a:t>
                </a:r>
              </a:p>
              <a:p>
                <a:pPr lvl="0" algn="just">
                  <a:defRPr/>
                </a:pP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Ô cửa sổ thông gió ở bếp nhà Mai có dạng hình chữ nhật với chiều dài 1 m và chiều rộng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. Diện tích của ô cửa sổ đó là: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7754" y="527658"/>
                <a:ext cx="9949421" cy="1576457"/>
              </a:xfrm>
              <a:prstGeom prst="rect">
                <a:avLst/>
              </a:prstGeom>
              <a:blipFill>
                <a:blip r:embed="rId3"/>
                <a:stretch>
                  <a:fillRect l="-1225" t="-4264" r="-1287" b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3DE2CFB5-EDB1-8CFD-4B13-56421B0FC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788" y="2419349"/>
            <a:ext cx="5456924" cy="35909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/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m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                         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B.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C. 600 </a:t>
                </a:r>
                <a:r>
                  <a:rPr 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</a:t>
                </a:r>
                <a:r>
                  <a:rPr lang="en-US" altLang="en-US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en-US" sz="2800" b="1" baseline="30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2 </a:t>
                </a:r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    </a:t>
                </a:r>
              </a:p>
              <a:p>
                <a:pPr algn="just"/>
                <a:r>
                  <a:rPr lang="en-US" sz="28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D. 60 dm</a:t>
                </a:r>
                <a:r>
                  <a:rPr lang="en-US" sz="2800" b="1" i="0" baseline="300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800" b="1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3E50AAD-9602-4962-A863-B7A5EEB5C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825" y="2152650"/>
                <a:ext cx="4514850" cy="2198807"/>
              </a:xfrm>
              <a:prstGeom prst="rect">
                <a:avLst/>
              </a:prstGeom>
              <a:blipFill>
                <a:blip r:embed="rId5"/>
                <a:stretch>
                  <a:fillRect l="-2838" b="-6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/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Diện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tích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ô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cửa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thông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gió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1×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(m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vi-VN" altLang="zh-CN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𝟑</m:t>
                        </m:r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𝟓</m:t>
                        </m:r>
                      </m:den>
                    </m:f>
                    <m:r>
                      <a:rPr lang="en-US" altLang="zh-CN" sz="24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思源黑体 CN Regular" panose="020B0500000000000000" pitchFamily="34" charset="-122"/>
                        <a:cs typeface="Calibri" panose="020F0502020204030204" pitchFamily="34" charset="0"/>
                        <a:sym typeface="思源黑体 CN Regular" panose="020B0500000000000000" pitchFamily="34" charset="-122"/>
                      </a:rPr>
                      <m:t> </m:t>
                    </m:r>
                  </m:oMath>
                </a14:m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100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lang="en-US" sz="2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60 dm</a:t>
                </a:r>
                <a:r>
                  <a:rPr lang="en-US" sz="2400" b="1" baseline="30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</a:p>
              <a:p>
                <a:pPr algn="r"/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60 dm</a:t>
                </a:r>
                <a:r>
                  <a:rPr lang="en-US" sz="2400" b="1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en-US" sz="24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3A41CB-1169-EB4F-FA6B-6BF908E784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50" y="4448175"/>
                <a:ext cx="4962525" cy="1898084"/>
              </a:xfrm>
              <a:prstGeom prst="rect">
                <a:avLst/>
              </a:prstGeom>
              <a:blipFill>
                <a:blip r:embed="rId6"/>
                <a:stretch>
                  <a:fillRect l="-369" t="-2572" r="-614" b="-64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Oval 12">
            <a:extLst>
              <a:ext uri="{FF2B5EF4-FFF2-40B4-BE49-F238E27FC236}">
                <a16:creationId xmlns:a16="http://schemas.microsoft.com/office/drawing/2014/main" id="{EA1E3EDB-BAF3-3401-28A8-5C32607D31A3}"/>
              </a:ext>
            </a:extLst>
          </p:cNvPr>
          <p:cNvSpPr/>
          <p:nvPr/>
        </p:nvSpPr>
        <p:spPr>
          <a:xfrm>
            <a:off x="2019300" y="3867150"/>
            <a:ext cx="466725" cy="4762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1815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12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36050492-41A7-E885-8DA9-3D4334A42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891" y="531689"/>
            <a:ext cx="794327" cy="565738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chemeClr val="accent1"/>
              </a:gs>
              <a:gs pos="0">
                <a:schemeClr val="accent1">
                  <a:lumMod val="90000"/>
                  <a:lumOff val="10000"/>
                </a:schemeClr>
              </a:gs>
            </a:gsLst>
            <a:lin ang="5400000" scaled="1"/>
          </a:gradFill>
          <a:ln>
            <a:noFill/>
          </a:ln>
          <a:effectLst>
            <a:outerShdw blurRad="508000" dist="190500" dir="5400000" sx="101000" sy="101000" algn="ctr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思源黑体 CN Regular" panose="020B0500000000000000" pitchFamily="34" charset="-122"/>
                <a:cs typeface="Calibri" panose="020F0502020204030204" pitchFamily="34" charset="0"/>
                <a:sym typeface="思源黑体 CN Regular" panose="020B0500000000000000" pitchFamily="34" charset="-122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思源黑体 CN Regular" panose="020B0500000000000000" pitchFamily="34" charset="-122"/>
              <a:cs typeface="Calibri" panose="020F0502020204030204" pitchFamily="34" charset="0"/>
              <a:sym typeface="思源黑体 CN Regular" panose="020B0500000000000000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/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Bác Tư có 1 ha đất. Bác đã dùng </a:t>
                </a:r>
                <a:r>
                  <a:rPr lang="vi-VN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mảnh đất để trồng cây, làm đường và phần còn lại để xây nhà. Hỏi bác Tư dùng bao nhiêu mét vuông đất để xây nhà?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Regular" panose="020B0500000000000000" pitchFamily="34" charset="-122"/>
                  <a:cs typeface="Calibri" panose="020F0502020204030204" pitchFamily="34" charset="0"/>
                  <a:sym typeface="思源黑体 CN Regular" panose="020B0500000000000000" pitchFamily="34" charset="-122"/>
                </a:endParaRPr>
              </a:p>
            </p:txBody>
          </p:sp>
        </mc:Choice>
        <mc:Fallback xmlns="">
          <p:sp>
            <p:nvSpPr>
              <p:cNvPr id="6" name="矩形 38">
                <a:extLst>
                  <a:ext uri="{FF2B5EF4-FFF2-40B4-BE49-F238E27FC236}">
                    <a16:creationId xmlns:a16="http://schemas.microsoft.com/office/drawing/2014/main" id="{780488F0-6997-4E72-9755-BA163D25A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691" y="527658"/>
                <a:ext cx="10159999" cy="1576457"/>
              </a:xfrm>
              <a:prstGeom prst="rect">
                <a:avLst/>
              </a:prstGeom>
              <a:blipFill>
                <a:blip r:embed="rId3"/>
                <a:stretch>
                  <a:fillRect l="-1261" r="-1200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/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2800" b="1" i="0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28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Đổi: 1 ha = 10 000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trồng cây, làm đường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×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𝟗</m:t>
                        </m:r>
                        <m:r>
                          <a:rPr lang="en-US" altLang="zh-CN" sz="2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 </m:t>
                        </m:r>
                      </m:num>
                      <m:den>
                        <m:r>
                          <a:rPr lang="en-US" altLang="zh-CN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思源黑体 CN Regular" panose="020B0500000000000000" pitchFamily="34" charset="-122"/>
                            <a:cs typeface="Calibri" panose="020F0502020204030204" pitchFamily="34" charset="0"/>
                            <a:sym typeface="思源黑体 CN Regular" panose="020B0500000000000000" pitchFamily="34" charset="-122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altLang="zh-CN" sz="2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思源黑体 CN Regular" panose="020B0500000000000000" pitchFamily="34" charset="-122"/>
                  </a:rPr>
                  <a:t> 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= 9 000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Bác Tư dùng số mét vuông đất để xây nhà là:</a:t>
                </a:r>
              </a:p>
              <a:p>
                <a:pPr algn="ct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10 000 – 9 000 = 1 000 (m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vi-VN" sz="2800" b="0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Đáp số: 1 000 m</a:t>
                </a:r>
                <a:r>
                  <a:rPr lang="vi-VN" sz="2800" b="0" i="0" baseline="300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endParaRPr lang="vi-VN" sz="2800" b="0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4BDAC52-6E81-1BA4-5668-0503BBB5F7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2733675"/>
                <a:ext cx="9010650" cy="3730893"/>
              </a:xfrm>
              <a:prstGeom prst="rect">
                <a:avLst/>
              </a:prstGeom>
              <a:blipFill>
                <a:blip r:embed="rId4"/>
                <a:stretch>
                  <a:fillRect l="-677" t="-1634" r="-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138059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>
            <a:extLst>
              <a:ext uri="{FF2B5EF4-FFF2-40B4-BE49-F238E27FC236}">
                <a16:creationId xmlns:a16="http://schemas.microsoft.com/office/drawing/2014/main" id="{EF70B485-A648-392E-F1C5-2C4786FA59E5}"/>
              </a:ext>
            </a:extLst>
          </p:cNvPr>
          <p:cNvSpPr/>
          <p:nvPr/>
        </p:nvSpPr>
        <p:spPr>
          <a:xfrm>
            <a:off x="768625" y="1155547"/>
            <a:ext cx="10747513" cy="49006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2DB3F52-E82A-BF21-083D-815AB3B0D0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30797"/>
          <a:stretch/>
        </p:blipFill>
        <p:spPr>
          <a:xfrm>
            <a:off x="219896" y="-42322"/>
            <a:ext cx="5399854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565551-474B-577E-26A2-0AE6705819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/>
          <a:stretch/>
        </p:blipFill>
        <p:spPr>
          <a:xfrm>
            <a:off x="5619750" y="-42322"/>
            <a:ext cx="6453167" cy="6858000"/>
          </a:xfrm>
          <a:custGeom>
            <a:avLst/>
            <a:gdLst>
              <a:gd name="connsiteX0" fmla="*/ 0 w 6453167"/>
              <a:gd name="connsiteY0" fmla="*/ 0 h 6858000"/>
              <a:gd name="connsiteX1" fmla="*/ 6453167 w 6453167"/>
              <a:gd name="connsiteY1" fmla="*/ 0 h 6858000"/>
              <a:gd name="connsiteX2" fmla="*/ 6453167 w 6453167"/>
              <a:gd name="connsiteY2" fmla="*/ 6858000 h 6858000"/>
              <a:gd name="connsiteX3" fmla="*/ 0 w 6453167"/>
              <a:gd name="connsiteY3" fmla="*/ 6858000 h 6858000"/>
              <a:gd name="connsiteX4" fmla="*/ 0 w 6453167"/>
              <a:gd name="connsiteY4" fmla="*/ 5592796 h 6858000"/>
              <a:gd name="connsiteX5" fmla="*/ 675033 w 6453167"/>
              <a:gd name="connsiteY5" fmla="*/ 5592796 h 6858000"/>
              <a:gd name="connsiteX6" fmla="*/ 675033 w 6453167"/>
              <a:gd name="connsiteY6" fmla="*/ 4654079 h 6858000"/>
              <a:gd name="connsiteX7" fmla="*/ 0 w 6453167"/>
              <a:gd name="connsiteY7" fmla="*/ 46540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53167" h="6858000">
                <a:moveTo>
                  <a:pt x="0" y="0"/>
                </a:moveTo>
                <a:lnTo>
                  <a:pt x="6453167" y="0"/>
                </a:lnTo>
                <a:lnTo>
                  <a:pt x="6453167" y="6858000"/>
                </a:lnTo>
                <a:lnTo>
                  <a:pt x="0" y="6858000"/>
                </a:lnTo>
                <a:lnTo>
                  <a:pt x="0" y="5592796"/>
                </a:lnTo>
                <a:lnTo>
                  <a:pt x="675033" y="5592796"/>
                </a:lnTo>
                <a:lnTo>
                  <a:pt x="675033" y="4654079"/>
                </a:lnTo>
                <a:lnTo>
                  <a:pt x="0" y="4654079"/>
                </a:lnTo>
                <a:close/>
              </a:path>
            </a:pathLst>
          </a:custGeom>
        </p:spPr>
      </p:pic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0865AFCF-A6A4-094F-FF91-DE0FF4F6C4BD}"/>
              </a:ext>
            </a:extLst>
          </p:cNvPr>
          <p:cNvSpPr/>
          <p:nvPr/>
        </p:nvSpPr>
        <p:spPr>
          <a:xfrm>
            <a:off x="9792488" y="5570978"/>
            <a:ext cx="1334693" cy="108000"/>
          </a:xfrm>
          <a:custGeom>
            <a:avLst/>
            <a:gdLst>
              <a:gd name="connsiteX0" fmla="*/ 1280693 w 1334693"/>
              <a:gd name="connsiteY0" fmla="*/ 0 h 108000"/>
              <a:gd name="connsiteX1" fmla="*/ 1334693 w 1334693"/>
              <a:gd name="connsiteY1" fmla="*/ 54000 h 108000"/>
              <a:gd name="connsiteX2" fmla="*/ 1280693 w 1334693"/>
              <a:gd name="connsiteY2" fmla="*/ 108000 h 108000"/>
              <a:gd name="connsiteX3" fmla="*/ 1226693 w 1334693"/>
              <a:gd name="connsiteY3" fmla="*/ 54000 h 108000"/>
              <a:gd name="connsiteX4" fmla="*/ 1280693 w 1334693"/>
              <a:gd name="connsiteY4" fmla="*/ 0 h 108000"/>
              <a:gd name="connsiteX5" fmla="*/ 1035356 w 1334693"/>
              <a:gd name="connsiteY5" fmla="*/ 0 h 108000"/>
              <a:gd name="connsiteX6" fmla="*/ 1089356 w 1334693"/>
              <a:gd name="connsiteY6" fmla="*/ 54000 h 108000"/>
              <a:gd name="connsiteX7" fmla="*/ 1035356 w 1334693"/>
              <a:gd name="connsiteY7" fmla="*/ 108000 h 108000"/>
              <a:gd name="connsiteX8" fmla="*/ 981356 w 1334693"/>
              <a:gd name="connsiteY8" fmla="*/ 54000 h 108000"/>
              <a:gd name="connsiteX9" fmla="*/ 1035356 w 1334693"/>
              <a:gd name="connsiteY9" fmla="*/ 0 h 108000"/>
              <a:gd name="connsiteX10" fmla="*/ 790017 w 1334693"/>
              <a:gd name="connsiteY10" fmla="*/ 0 h 108000"/>
              <a:gd name="connsiteX11" fmla="*/ 844017 w 1334693"/>
              <a:gd name="connsiteY11" fmla="*/ 54000 h 108000"/>
              <a:gd name="connsiteX12" fmla="*/ 790017 w 1334693"/>
              <a:gd name="connsiteY12" fmla="*/ 108000 h 108000"/>
              <a:gd name="connsiteX13" fmla="*/ 736017 w 1334693"/>
              <a:gd name="connsiteY13" fmla="*/ 54000 h 108000"/>
              <a:gd name="connsiteX14" fmla="*/ 790017 w 1334693"/>
              <a:gd name="connsiteY14" fmla="*/ 0 h 108000"/>
              <a:gd name="connsiteX15" fmla="*/ 544678 w 1334693"/>
              <a:gd name="connsiteY15" fmla="*/ 0 h 108000"/>
              <a:gd name="connsiteX16" fmla="*/ 598678 w 1334693"/>
              <a:gd name="connsiteY16" fmla="*/ 54000 h 108000"/>
              <a:gd name="connsiteX17" fmla="*/ 544678 w 1334693"/>
              <a:gd name="connsiteY17" fmla="*/ 108000 h 108000"/>
              <a:gd name="connsiteX18" fmla="*/ 490678 w 1334693"/>
              <a:gd name="connsiteY18" fmla="*/ 54000 h 108000"/>
              <a:gd name="connsiteX19" fmla="*/ 544678 w 1334693"/>
              <a:gd name="connsiteY19" fmla="*/ 0 h 108000"/>
              <a:gd name="connsiteX20" fmla="*/ 299339 w 1334693"/>
              <a:gd name="connsiteY20" fmla="*/ 0 h 108000"/>
              <a:gd name="connsiteX21" fmla="*/ 353339 w 1334693"/>
              <a:gd name="connsiteY21" fmla="*/ 54000 h 108000"/>
              <a:gd name="connsiteX22" fmla="*/ 299339 w 1334693"/>
              <a:gd name="connsiteY22" fmla="*/ 108000 h 108000"/>
              <a:gd name="connsiteX23" fmla="*/ 245339 w 1334693"/>
              <a:gd name="connsiteY23" fmla="*/ 54000 h 108000"/>
              <a:gd name="connsiteX24" fmla="*/ 299339 w 1334693"/>
              <a:gd name="connsiteY24" fmla="*/ 0 h 108000"/>
              <a:gd name="connsiteX25" fmla="*/ 54000 w 1334693"/>
              <a:gd name="connsiteY25" fmla="*/ 0 h 108000"/>
              <a:gd name="connsiteX26" fmla="*/ 108000 w 1334693"/>
              <a:gd name="connsiteY26" fmla="*/ 54000 h 108000"/>
              <a:gd name="connsiteX27" fmla="*/ 54000 w 1334693"/>
              <a:gd name="connsiteY27" fmla="*/ 108000 h 108000"/>
              <a:gd name="connsiteX28" fmla="*/ 0 w 1334693"/>
              <a:gd name="connsiteY28" fmla="*/ 54000 h 108000"/>
              <a:gd name="connsiteX29" fmla="*/ 54000 w 1334693"/>
              <a:gd name="connsiteY29" fmla="*/ 0 h 1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334693" h="108000">
                <a:moveTo>
                  <a:pt x="1280693" y="0"/>
                </a:moveTo>
                <a:cubicBezTo>
                  <a:pt x="1310516" y="0"/>
                  <a:pt x="1334693" y="24177"/>
                  <a:pt x="1334693" y="54000"/>
                </a:cubicBezTo>
                <a:cubicBezTo>
                  <a:pt x="1334693" y="83823"/>
                  <a:pt x="1310516" y="108000"/>
                  <a:pt x="1280693" y="108000"/>
                </a:cubicBezTo>
                <a:cubicBezTo>
                  <a:pt x="1250870" y="108000"/>
                  <a:pt x="1226693" y="83823"/>
                  <a:pt x="1226693" y="54000"/>
                </a:cubicBezTo>
                <a:cubicBezTo>
                  <a:pt x="1226693" y="24177"/>
                  <a:pt x="1250870" y="0"/>
                  <a:pt x="1280693" y="0"/>
                </a:cubicBezTo>
                <a:close/>
                <a:moveTo>
                  <a:pt x="1035356" y="0"/>
                </a:moveTo>
                <a:cubicBezTo>
                  <a:pt x="1065179" y="0"/>
                  <a:pt x="1089356" y="24177"/>
                  <a:pt x="1089356" y="54000"/>
                </a:cubicBezTo>
                <a:cubicBezTo>
                  <a:pt x="1089356" y="83823"/>
                  <a:pt x="1065179" y="108000"/>
                  <a:pt x="1035356" y="108000"/>
                </a:cubicBezTo>
                <a:cubicBezTo>
                  <a:pt x="1005533" y="108000"/>
                  <a:pt x="981356" y="83823"/>
                  <a:pt x="981356" y="54000"/>
                </a:cubicBezTo>
                <a:cubicBezTo>
                  <a:pt x="981356" y="24177"/>
                  <a:pt x="1005533" y="0"/>
                  <a:pt x="1035356" y="0"/>
                </a:cubicBezTo>
                <a:close/>
                <a:moveTo>
                  <a:pt x="790017" y="0"/>
                </a:moveTo>
                <a:cubicBezTo>
                  <a:pt x="819840" y="0"/>
                  <a:pt x="844017" y="24177"/>
                  <a:pt x="844017" y="54000"/>
                </a:cubicBezTo>
                <a:cubicBezTo>
                  <a:pt x="844017" y="83823"/>
                  <a:pt x="819840" y="108000"/>
                  <a:pt x="790017" y="108000"/>
                </a:cubicBezTo>
                <a:cubicBezTo>
                  <a:pt x="760194" y="108000"/>
                  <a:pt x="736017" y="83823"/>
                  <a:pt x="736017" y="54000"/>
                </a:cubicBezTo>
                <a:cubicBezTo>
                  <a:pt x="736017" y="24177"/>
                  <a:pt x="760194" y="0"/>
                  <a:pt x="790017" y="0"/>
                </a:cubicBezTo>
                <a:close/>
                <a:moveTo>
                  <a:pt x="544678" y="0"/>
                </a:moveTo>
                <a:cubicBezTo>
                  <a:pt x="574501" y="0"/>
                  <a:pt x="598678" y="24177"/>
                  <a:pt x="598678" y="54000"/>
                </a:cubicBezTo>
                <a:cubicBezTo>
                  <a:pt x="598678" y="83823"/>
                  <a:pt x="574501" y="108000"/>
                  <a:pt x="544678" y="108000"/>
                </a:cubicBezTo>
                <a:cubicBezTo>
                  <a:pt x="514855" y="108000"/>
                  <a:pt x="490678" y="83823"/>
                  <a:pt x="490678" y="54000"/>
                </a:cubicBezTo>
                <a:cubicBezTo>
                  <a:pt x="490678" y="24177"/>
                  <a:pt x="514855" y="0"/>
                  <a:pt x="544678" y="0"/>
                </a:cubicBezTo>
                <a:close/>
                <a:moveTo>
                  <a:pt x="299339" y="0"/>
                </a:moveTo>
                <a:cubicBezTo>
                  <a:pt x="329162" y="0"/>
                  <a:pt x="353339" y="24177"/>
                  <a:pt x="353339" y="54000"/>
                </a:cubicBezTo>
                <a:cubicBezTo>
                  <a:pt x="353339" y="83823"/>
                  <a:pt x="329162" y="108000"/>
                  <a:pt x="299339" y="108000"/>
                </a:cubicBezTo>
                <a:cubicBezTo>
                  <a:pt x="269516" y="108000"/>
                  <a:pt x="245339" y="83823"/>
                  <a:pt x="245339" y="54000"/>
                </a:cubicBezTo>
                <a:cubicBezTo>
                  <a:pt x="245339" y="24177"/>
                  <a:pt x="269516" y="0"/>
                  <a:pt x="299339" y="0"/>
                </a:cubicBezTo>
                <a:close/>
                <a:moveTo>
                  <a:pt x="54000" y="0"/>
                </a:moveTo>
                <a:cubicBezTo>
                  <a:pt x="83823" y="0"/>
                  <a:pt x="108000" y="24177"/>
                  <a:pt x="108000" y="54000"/>
                </a:cubicBezTo>
                <a:cubicBezTo>
                  <a:pt x="108000" y="83823"/>
                  <a:pt x="83823" y="108000"/>
                  <a:pt x="54000" y="108000"/>
                </a:cubicBezTo>
                <a:cubicBezTo>
                  <a:pt x="24177" y="108000"/>
                  <a:pt x="0" y="83823"/>
                  <a:pt x="0" y="54000"/>
                </a:cubicBezTo>
                <a:cubicBezTo>
                  <a:pt x="0" y="24177"/>
                  <a:pt x="24177" y="0"/>
                  <a:pt x="54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1CFA6A79-2813-CD0A-8BF4-4668438946E7}"/>
              </a:ext>
            </a:extLst>
          </p:cNvPr>
          <p:cNvGrpSpPr/>
          <p:nvPr/>
        </p:nvGrpSpPr>
        <p:grpSpPr>
          <a:xfrm>
            <a:off x="1906679" y="5131489"/>
            <a:ext cx="1720773" cy="209862"/>
            <a:chOff x="5991069" y="5108653"/>
            <a:chExt cx="1720773" cy="209862"/>
          </a:xfrm>
        </p:grpSpPr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30575B13-EFE0-9C27-3DBB-16A8A371F969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5213584"/>
              <a:ext cx="161584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>
              <a:extLst>
                <a:ext uri="{FF2B5EF4-FFF2-40B4-BE49-F238E27FC236}">
                  <a16:creationId xmlns:a16="http://schemas.microsoft.com/office/drawing/2014/main" id="{9FAA5CD8-DB39-F0BB-133B-340EF09118B4}"/>
                </a:ext>
              </a:extLst>
            </p:cNvPr>
            <p:cNvSpPr/>
            <p:nvPr/>
          </p:nvSpPr>
          <p:spPr>
            <a:xfrm>
              <a:off x="5991069" y="5108653"/>
              <a:ext cx="209862" cy="20986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57FB140C-40D0-F022-FD45-954A1FA02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112"/>
            <a:ext cx="3627452" cy="1323975"/>
          </a:xfrm>
          <a:prstGeom prst="rect">
            <a:avLst/>
          </a:prstGeom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90C4FC4-5C1B-1C24-163F-BDEC73C1D8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13" y="2554549"/>
            <a:ext cx="4220167" cy="31980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914" y="1848034"/>
            <a:ext cx="70171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9658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自定义 8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A8C20"/>
      </a:accent1>
      <a:accent2>
        <a:srgbClr val="FA8C20"/>
      </a:accent2>
      <a:accent3>
        <a:srgbClr val="FA8C20"/>
      </a:accent3>
      <a:accent4>
        <a:srgbClr val="FA8C20"/>
      </a:accent4>
      <a:accent5>
        <a:srgbClr val="FA8C20"/>
      </a:accent5>
      <a:accent6>
        <a:srgbClr val="FA8C20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199</TotalTime>
  <Words>274</Words>
  <Application>Microsoft Office PowerPoint</Application>
  <PresentationFormat>Widescreen</PresentationFormat>
  <Paragraphs>52</Paragraphs>
  <Slides>10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等线</vt:lpstr>
      <vt:lpstr>Arial</vt:lpstr>
      <vt:lpstr>Calibri</vt:lpstr>
      <vt:lpstr>Cambria</vt:lpstr>
      <vt:lpstr>Cambria Math</vt:lpstr>
      <vt:lpstr>思源黑体 CN Regular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41</cp:revision>
  <dcterms:created xsi:type="dcterms:W3CDTF">2023-09-11T11:44:19Z</dcterms:created>
  <dcterms:modified xsi:type="dcterms:W3CDTF">2024-09-03T08:57:26Z</dcterms:modified>
  <cp:category>9Slide.vn</cp:category>
</cp:coreProperties>
</file>