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8" r:id="rId3"/>
    <p:sldMasterId id="2147483718" r:id="rId4"/>
  </p:sldMasterIdLst>
  <p:notesMasterIdLst>
    <p:notesMasterId r:id="rId26"/>
  </p:notesMasterIdLst>
  <p:sldIdLst>
    <p:sldId id="507" r:id="rId5"/>
    <p:sldId id="321" r:id="rId6"/>
    <p:sldId id="508" r:id="rId7"/>
    <p:sldId id="266" r:id="rId8"/>
    <p:sldId id="268" r:id="rId9"/>
    <p:sldId id="275" r:id="rId10"/>
    <p:sldId id="328" r:id="rId11"/>
    <p:sldId id="329" r:id="rId12"/>
    <p:sldId id="281" r:id="rId13"/>
    <p:sldId id="282" r:id="rId14"/>
    <p:sldId id="283" r:id="rId15"/>
    <p:sldId id="284" r:id="rId16"/>
    <p:sldId id="278" r:id="rId17"/>
    <p:sldId id="286" r:id="rId18"/>
    <p:sldId id="288" r:id="rId19"/>
    <p:sldId id="335" r:id="rId20"/>
    <p:sldId id="337" r:id="rId21"/>
    <p:sldId id="293" r:id="rId22"/>
    <p:sldId id="300" r:id="rId23"/>
    <p:sldId id="301" r:id="rId24"/>
    <p:sldId id="304" r:id="rId2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88197" autoAdjust="0"/>
  </p:normalViewPr>
  <p:slideViewPr>
    <p:cSldViewPr>
      <p:cViewPr varScale="1">
        <p:scale>
          <a:sx n="64" d="100"/>
          <a:sy n="64" d="100"/>
        </p:scale>
        <p:origin x="804" y="6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21/12/2025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2</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4</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21</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5"/>
            <a:ext cx="5168781" cy="980017"/>
          </a:xfr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93624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21/12/2025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33"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jp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4.wmf"/><Relationship Id="rId2" Type="http://schemas.openxmlformats.org/officeDocument/2006/relationships/slideLayout" Target="../slideLayouts/slideLayout52.xml"/><Relationship Id="rId1" Type="http://schemas.openxmlformats.org/officeDocument/2006/relationships/control" Target="../activeX/activeX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image" Target="../media/image10.jpg"/><Relationship Id="rId16"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png"/><Relationship Id="rId1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12.svg"/><Relationship Id="rId9" Type="http://schemas.microsoft.com/office/2007/relationships/hdphoto" Target="../media/hdphoto4.wdp"/><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46.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3.wav"/><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3.wav"/><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3.wav"/><Relationship Id="rId1" Type="http://schemas.openxmlformats.org/officeDocument/2006/relationships/slideLayout" Target="../slideLayouts/slideLayout47.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52.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png"/><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52.png"/><Relationship Id="rId2" Type="http://schemas.openxmlformats.org/officeDocument/2006/relationships/image" Target="../media/image10.jpg"/><Relationship Id="rId1" Type="http://schemas.openxmlformats.org/officeDocument/2006/relationships/slideLayout" Target="../slideLayouts/slideLayout52.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2.sv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54.png"/><Relationship Id="rId5" Type="http://schemas.microsoft.com/office/2007/relationships/hdphoto" Target="../media/hdphoto11.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image" Target="../media/image10.jpg"/><Relationship Id="rId16" Type="http://schemas.openxmlformats.org/officeDocument/2006/relationships/image" Target="../media/image26.png"/><Relationship Id="rId1" Type="http://schemas.openxmlformats.org/officeDocument/2006/relationships/slideLayout" Target="../slideLayouts/slideLayout38.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12.svg"/><Relationship Id="rId9" Type="http://schemas.microsoft.com/office/2007/relationships/hdphoto" Target="../media/hdphoto4.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30.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55454" y="6363362"/>
            <a:ext cx="304046" cy="30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684105" y="1399968"/>
            <a:ext cx="10790464" cy="82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788" b="1" dirty="0">
                <a:solidFill>
                  <a:srgbClr val="FF3300"/>
                </a:solidFill>
                <a:latin typeface="Times New Roman" panose="02020603050405020304" pitchFamily="18" charset="0"/>
                <a:cs typeface="Times New Roman" panose="02020603050405020304" pitchFamily="18" charset="0"/>
              </a:rPr>
              <a:t>Trường </a:t>
            </a:r>
            <a:r>
              <a:rPr lang="en-US" altLang="en-US" sz="4788" b="1" dirty="0" err="1">
                <a:solidFill>
                  <a:srgbClr val="FF3300"/>
                </a:solidFill>
                <a:latin typeface="Times New Roman" panose="02020603050405020304" pitchFamily="18" charset="0"/>
                <a:cs typeface="Times New Roman" panose="02020603050405020304" pitchFamily="18" charset="0"/>
              </a:rPr>
              <a:t>Tiểu</a:t>
            </a:r>
            <a:r>
              <a:rPr lang="en-US" altLang="en-US" sz="4788" b="1" dirty="0">
                <a:solidFill>
                  <a:srgbClr val="FF3300"/>
                </a:solidFill>
                <a:latin typeface="Times New Roman" panose="02020603050405020304" pitchFamily="18" charset="0"/>
                <a:cs typeface="Times New Roman" panose="02020603050405020304" pitchFamily="18" charset="0"/>
              </a:rPr>
              <a:t> </a:t>
            </a:r>
            <a:r>
              <a:rPr lang="vi-VN" altLang="en-US" sz="4788" b="1" dirty="0">
                <a:solidFill>
                  <a:srgbClr val="FF3300"/>
                </a:solidFill>
                <a:latin typeface="Times New Roman" panose="02020603050405020304" pitchFamily="18" charset="0"/>
                <a:cs typeface="Times New Roman" panose="02020603050405020304" pitchFamily="18" charset="0"/>
              </a:rPr>
              <a:t>Học Đa Phúc</a:t>
            </a:r>
            <a:endParaRPr lang="en-US" altLang="en-US" sz="933"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4013" y="1072644"/>
            <a:ext cx="8893344" cy="6080919"/>
          </a:xfrm>
          <a:prstGeom prst="rect">
            <a:avLst/>
          </a:prstGeom>
        </p:spPr>
        <p:txBody>
          <a:bodyPr wrap="none" fromWordArt="1">
            <a:prstTxWarp prst="textArchUpPour">
              <a:avLst>
                <a:gd name="adj1" fmla="val 10725588"/>
                <a:gd name="adj2" fmla="val 77241"/>
              </a:avLst>
            </a:prstTxWarp>
          </a:bodyPr>
          <a:lstStyle/>
          <a:p>
            <a:pPr algn="ctr"/>
            <a:endParaRPr lang="en-US" sz="359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6" name="WordArt 7"/>
          <p:cNvSpPr>
            <a:spLocks noChangeArrowheads="1" noChangeShapeType="1" noTextEdit="1"/>
          </p:cNvSpPr>
          <p:nvPr/>
        </p:nvSpPr>
        <p:spPr bwMode="auto">
          <a:xfrm>
            <a:off x="1632664" y="2825138"/>
            <a:ext cx="8893344" cy="2219689"/>
          </a:xfrm>
          <a:prstGeom prst="rect">
            <a:avLst/>
          </a:prstGeom>
        </p:spPr>
        <p:txBody>
          <a:bodyPr wrap="none" fromWordArt="1">
            <a:prstTxWarp prst="textPlain">
              <a:avLst>
                <a:gd name="adj" fmla="val 50000"/>
              </a:avLst>
            </a:prstTxWarp>
          </a:bodyPr>
          <a:lstStyle/>
          <a:p>
            <a:pPr algn="ctr"/>
            <a:r>
              <a:rPr lang="en-US"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a:t>
            </a:r>
            <a:r>
              <a:rPr lang="en-US"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4</a:t>
            </a:r>
          </a:p>
          <a:p>
            <a:pPr algn="ctr"/>
            <a:endParaRPr lang="en-US"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591"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1215869" y="6016559"/>
            <a:ext cx="9577762" cy="54158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591"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LÊ THỊ THU HƯỜNG</a:t>
            </a:r>
            <a:endParaRPr lang="en-US" sz="3591"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8483"/>
            <a:ext cx="12161838" cy="6841034"/>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394">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8483"/>
            <a:ext cx="12161838" cy="6841034"/>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397">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9" y="8168"/>
            <a:ext cx="680936" cy="24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736" y="8487"/>
            <a:ext cx="680936" cy="24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 y="5627001"/>
            <a:ext cx="1216184" cy="12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3631" y="5474978"/>
            <a:ext cx="1368207" cy="136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7892">
                                            <p:txEl>
                                              <p:pRg st="0" end="0"/>
                                            </p:txEl>
                                          </p:spTgt>
                                        </p:tgtEl>
                                        <p:attrNameLst>
                                          <p:attrName>style.visibility</p:attrName>
                                        </p:attrNameLst>
                                      </p:cBhvr>
                                      <p:to>
                                        <p:strVal val="visible"/>
                                      </p:to>
                                    </p:set>
                                    <p:anim calcmode="lin" valueType="num">
                                      <p:cBhvr>
                                        <p:cTn id="11" dur="500" fill="hold"/>
                                        <p:tgtEl>
                                          <p:spTgt spid="378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89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789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grpId="0" nodeType="clickEffect">
                                  <p:stCondLst>
                                    <p:cond delay="0"/>
                                  </p:stCondLst>
                                  <p:iterate type="lt">
                                    <p:tmPct val="50000"/>
                                  </p:iterate>
                                  <p:childTnLst>
                                    <p:set>
                                      <p:cBhvr>
                                        <p:cTn id="23" dur="1" fill="hold">
                                          <p:stCondLst>
                                            <p:cond delay="0"/>
                                          </p:stCondLst>
                                        </p:cTn>
                                        <p:tgtEl>
                                          <p:spTgt spid="37896"/>
                                        </p:tgtEl>
                                        <p:attrNameLst>
                                          <p:attrName>style.visibility</p:attrName>
                                        </p:attrNameLst>
                                      </p:cBhvr>
                                      <p:to>
                                        <p:strVal val="visible"/>
                                      </p:to>
                                    </p:set>
                                    <p:set>
                                      <p:cBhvr>
                                        <p:cTn id="24" dur="455" fill="hold">
                                          <p:stCondLst>
                                            <p:cond delay="0"/>
                                          </p:stCondLst>
                                        </p:cTn>
                                        <p:tgtEl>
                                          <p:spTgt spid="37896"/>
                                        </p:tgtEl>
                                        <p:attrNameLst>
                                          <p:attrName>style.rotation</p:attrName>
                                        </p:attrNameLst>
                                      </p:cBhvr>
                                      <p:to>
                                        <p:strVal val="-45.0"/>
                                      </p:to>
                                    </p:set>
                                    <p:anim calcmode="lin" valueType="num">
                                      <p:cBhvr>
                                        <p:cTn id="25" dur="455" fill="hold">
                                          <p:stCondLst>
                                            <p:cond delay="455"/>
                                          </p:stCondLst>
                                        </p:cTn>
                                        <p:tgtEl>
                                          <p:spTgt spid="37896"/>
                                        </p:tgtEl>
                                        <p:attrNameLst>
                                          <p:attrName>style.rotation</p:attrName>
                                        </p:attrNameLst>
                                      </p:cBhvr>
                                      <p:tavLst>
                                        <p:tav tm="0">
                                          <p:val>
                                            <p:fltVal val="-45"/>
                                          </p:val>
                                        </p:tav>
                                        <p:tav tm="69900">
                                          <p:val>
                                            <p:fltVal val="45"/>
                                          </p:val>
                                        </p:tav>
                                        <p:tav tm="100000">
                                          <p:val>
                                            <p:fltVal val="0"/>
                                          </p:val>
                                        </p:tav>
                                      </p:tavLst>
                                    </p:anim>
                                    <p:anim calcmode="lin" valueType="num">
                                      <p:cBhvr>
                                        <p:cTn id="26" dur="455" fill="hold">
                                          <p:stCondLst>
                                            <p:cond delay="0"/>
                                          </p:stCondLst>
                                        </p:cTn>
                                        <p:tgtEl>
                                          <p:spTgt spid="37896"/>
                                        </p:tgtEl>
                                        <p:attrNameLst>
                                          <p:attrName>ppt_y</p:attrName>
                                        </p:attrNameLst>
                                      </p:cBhvr>
                                      <p:tavLst>
                                        <p:tav tm="0">
                                          <p:val>
                                            <p:strVal val="#ppt_y-1"/>
                                          </p:val>
                                        </p:tav>
                                        <p:tav tm="100000">
                                          <p:val>
                                            <p:strVal val="#ppt_y-(0.354*#ppt_w-0.172*#ppt_h)"/>
                                          </p:val>
                                        </p:tav>
                                      </p:tavLst>
                                    </p:anim>
                                    <p:anim calcmode="lin" valueType="num">
                                      <p:cBhvr>
                                        <p:cTn id="27" dur="156" decel="50000" autoRev="1" fill="hold">
                                          <p:stCondLst>
                                            <p:cond delay="455"/>
                                          </p:stCondLst>
                                        </p:cTn>
                                        <p:tgtEl>
                                          <p:spTgt spid="37896"/>
                                        </p:tgtEl>
                                        <p:attrNameLst>
                                          <p:attrName>ppt_y</p:attrName>
                                        </p:attrNameLst>
                                      </p:cBhvr>
                                      <p:tavLst>
                                        <p:tav tm="0">
                                          <p:val>
                                            <p:strVal val="#ppt_y-(0.354*#ppt_w-0.172*#ppt_h)"/>
                                          </p:val>
                                        </p:tav>
                                        <p:tav tm="100000">
                                          <p:val>
                                            <p:strVal val="#ppt_y-(0.354*#ppt_w-0.172*#ppt_h)-#ppt_h/2"/>
                                          </p:val>
                                        </p:tav>
                                      </p:tavLst>
                                    </p:anim>
                                    <p:anim calcmode="lin" valueType="num">
                                      <p:cBhvr>
                                        <p:cTn id="28" dur="136" fill="hold">
                                          <p:stCondLst>
                                            <p:cond delay="864"/>
                                          </p:stCondLst>
                                        </p:cTn>
                                        <p:tgtEl>
                                          <p:spTgt spid="3789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6" grpId="0"/>
      <p:bldP spid="3789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600" dirty="0">
                <a:solidFill>
                  <a:prstClr val="black"/>
                </a:solidFill>
                <a:latin typeface="+mj-lt"/>
              </a:rPr>
              <a:t>Nêu những thông tin em biết qua lời giới thiệu sách.</a:t>
            </a:r>
            <a:endParaRPr lang="vi-VN" sz="3591" dirty="0">
              <a:solidFill>
                <a:prstClr val="black"/>
              </a:solidFill>
              <a:latin typeface="+mj-lt"/>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224033" y="2514600"/>
            <a:ext cx="11737774"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mj-lt"/>
                <a:cs typeface="Calibri" panose="020F0502020204030204" pitchFamily="34" charset="0"/>
              </a:rPr>
              <a:t>Tên sách: </a:t>
            </a:r>
            <a:r>
              <a:rPr lang="vi-VN" sz="2800" dirty="0">
                <a:solidFill>
                  <a:srgbClr val="FF0000"/>
                </a:solidFill>
                <a:latin typeface="+mj-lt"/>
                <a:cs typeface="Calibri" panose="020F0502020204030204" pitchFamily="34" charset="0"/>
              </a:rPr>
              <a:t>Dế Mèn phiêu lưu kí.</a:t>
            </a:r>
          </a:p>
          <a:p>
            <a:pPr algn="just" defTabSz="912114">
              <a:lnSpc>
                <a:spcPct val="120000"/>
              </a:lnSpc>
            </a:pPr>
            <a:r>
              <a:rPr lang="vi-VN" sz="2800" b="1" dirty="0">
                <a:solidFill>
                  <a:srgbClr val="FF0000"/>
                </a:solidFill>
                <a:latin typeface="+mj-lt"/>
                <a:cs typeface="Calibri" panose="020F0502020204030204" pitchFamily="34" charset="0"/>
              </a:rPr>
              <a:t>Tên Tác giả: </a:t>
            </a:r>
            <a:r>
              <a:rPr lang="vi-VN" sz="2800" dirty="0">
                <a:solidFill>
                  <a:srgbClr val="FF0000"/>
                </a:solidFill>
                <a:latin typeface="+mj-lt"/>
                <a:cs typeface="Calibri" panose="020F0502020204030204" pitchFamily="34" charset="0"/>
              </a:rPr>
              <a:t>Tô Hoài.</a:t>
            </a:r>
          </a:p>
          <a:p>
            <a:pPr algn="just" defTabSz="912114">
              <a:lnSpc>
                <a:spcPct val="120000"/>
              </a:lnSpc>
            </a:pPr>
            <a:r>
              <a:rPr lang="vi-VN" sz="2800" b="1" dirty="0">
                <a:solidFill>
                  <a:srgbClr val="FF0000"/>
                </a:solidFill>
                <a:latin typeface="+mj-lt"/>
                <a:cs typeface="Calibri" panose="020F0502020204030204" pitchFamily="34" charset="0"/>
              </a:rPr>
              <a:t>Số chương: </a:t>
            </a:r>
            <a:r>
              <a:rPr lang="vi-VN" sz="2800" dirty="0">
                <a:solidFill>
                  <a:srgbClr val="FF0000"/>
                </a:solidFill>
                <a:latin typeface="+mj-lt"/>
                <a:cs typeface="Calibri" panose="020F0502020204030204" pitchFamily="34" charset="0"/>
              </a:rPr>
              <a:t>10 chương.</a:t>
            </a:r>
          </a:p>
          <a:p>
            <a:pPr algn="just" defTabSz="912114">
              <a:lnSpc>
                <a:spcPct val="120000"/>
              </a:lnSpc>
            </a:pPr>
            <a:r>
              <a:rPr lang="vi-VN" sz="2800" b="1" dirty="0">
                <a:solidFill>
                  <a:srgbClr val="FF0000"/>
                </a:solidFill>
                <a:latin typeface="+mj-lt"/>
                <a:cs typeface="Calibri" panose="020F0502020204030204" pitchFamily="34" charset="0"/>
              </a:rPr>
              <a:t>Nội dung chính: </a:t>
            </a:r>
            <a:r>
              <a:rPr lang="vi-VN" sz="2800" dirty="0">
                <a:solidFill>
                  <a:srgbClr val="FF0000"/>
                </a:solidFill>
                <a:latin typeface="+mj-lt"/>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807363"/>
          </a:xfrm>
          <a:custGeom>
            <a:avLst/>
            <a:gdLst>
              <a:gd name="connsiteX0" fmla="*/ 0 w 11702621"/>
              <a:gd name="connsiteY0" fmla="*/ 134562 h 807363"/>
              <a:gd name="connsiteX1" fmla="*/ 193672 w 11702621"/>
              <a:gd name="connsiteY1" fmla="*/ 0 h 807363"/>
              <a:gd name="connsiteX2" fmla="*/ 11508949 w 11702621"/>
              <a:gd name="connsiteY2" fmla="*/ 0 h 807363"/>
              <a:gd name="connsiteX3" fmla="*/ 11702621 w 11702621"/>
              <a:gd name="connsiteY3" fmla="*/ 134562 h 807363"/>
              <a:gd name="connsiteX4" fmla="*/ 11702621 w 11702621"/>
              <a:gd name="connsiteY4" fmla="*/ 672800 h 807363"/>
              <a:gd name="connsiteX5" fmla="*/ 11508949 w 11702621"/>
              <a:gd name="connsiteY5" fmla="*/ 807363 h 807363"/>
              <a:gd name="connsiteX6" fmla="*/ 193672 w 11702621"/>
              <a:gd name="connsiteY6" fmla="*/ 807363 h 807363"/>
              <a:gd name="connsiteX7" fmla="*/ 0 w 11702621"/>
              <a:gd name="connsiteY7" fmla="*/ 672800 h 807363"/>
              <a:gd name="connsiteX8" fmla="*/ 0 w 11702621"/>
              <a:gd name="connsiteY8" fmla="*/ 134562 h 807363"/>
              <a:gd name="connsiteX0" fmla="*/ 0 w 11702621"/>
              <a:gd name="connsiteY0" fmla="*/ 134562 h 807363"/>
              <a:gd name="connsiteX1" fmla="*/ 193672 w 11702621"/>
              <a:gd name="connsiteY1" fmla="*/ 0 h 807363"/>
              <a:gd name="connsiteX2" fmla="*/ 11508949 w 11702621"/>
              <a:gd name="connsiteY2" fmla="*/ 0 h 807363"/>
              <a:gd name="connsiteX3" fmla="*/ 11702621 w 11702621"/>
              <a:gd name="connsiteY3" fmla="*/ 134562 h 807363"/>
              <a:gd name="connsiteX4" fmla="*/ 11702621 w 11702621"/>
              <a:gd name="connsiteY4" fmla="*/ 672800 h 807363"/>
              <a:gd name="connsiteX5" fmla="*/ 11508949 w 11702621"/>
              <a:gd name="connsiteY5" fmla="*/ 807363 h 807363"/>
              <a:gd name="connsiteX6" fmla="*/ 193672 w 11702621"/>
              <a:gd name="connsiteY6" fmla="*/ 807363 h 807363"/>
              <a:gd name="connsiteX7" fmla="*/ 0 w 11702621"/>
              <a:gd name="connsiteY7" fmla="*/ 672800 h 807363"/>
              <a:gd name="connsiteX8" fmla="*/ 0 w 11702621"/>
              <a:gd name="connsiteY8" fmla="*/ 134562 h 80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807363" fill="none" extrusionOk="0">
                <a:moveTo>
                  <a:pt x="0" y="134562"/>
                </a:moveTo>
                <a:cubicBezTo>
                  <a:pt x="932" y="80715"/>
                  <a:pt x="96784" y="12712"/>
                  <a:pt x="193672" y="0"/>
                </a:cubicBezTo>
                <a:cubicBezTo>
                  <a:pt x="3030485" y="70434"/>
                  <a:pt x="8923551" y="397772"/>
                  <a:pt x="11508949" y="0"/>
                </a:cubicBezTo>
                <a:cubicBezTo>
                  <a:pt x="11612858" y="-18237"/>
                  <a:pt x="11687553" y="56890"/>
                  <a:pt x="11702621" y="134562"/>
                </a:cubicBezTo>
                <a:cubicBezTo>
                  <a:pt x="11672130" y="275738"/>
                  <a:pt x="11729661" y="481539"/>
                  <a:pt x="11702621" y="672800"/>
                </a:cubicBezTo>
                <a:cubicBezTo>
                  <a:pt x="11703952" y="740836"/>
                  <a:pt x="11600582" y="793687"/>
                  <a:pt x="11508949" y="807363"/>
                </a:cubicBezTo>
                <a:cubicBezTo>
                  <a:pt x="7183632" y="837190"/>
                  <a:pt x="3663891" y="728057"/>
                  <a:pt x="193672" y="807363"/>
                </a:cubicBezTo>
                <a:cubicBezTo>
                  <a:pt x="107884" y="805493"/>
                  <a:pt x="-20089" y="750186"/>
                  <a:pt x="0" y="672800"/>
                </a:cubicBezTo>
                <a:cubicBezTo>
                  <a:pt x="-60984" y="609854"/>
                  <a:pt x="57598" y="371719"/>
                  <a:pt x="0" y="134562"/>
                </a:cubicBezTo>
                <a:close/>
              </a:path>
              <a:path w="11702621" h="807363" stroke="0" extrusionOk="0">
                <a:moveTo>
                  <a:pt x="0" y="134562"/>
                </a:moveTo>
                <a:cubicBezTo>
                  <a:pt x="14017" y="70228"/>
                  <a:pt x="89944" y="2962"/>
                  <a:pt x="193672" y="0"/>
                </a:cubicBezTo>
                <a:cubicBezTo>
                  <a:pt x="5401248" y="-216346"/>
                  <a:pt x="8042320" y="-68"/>
                  <a:pt x="11508949" y="0"/>
                </a:cubicBezTo>
                <a:cubicBezTo>
                  <a:pt x="11597400" y="-867"/>
                  <a:pt x="11720725" y="49161"/>
                  <a:pt x="11702621" y="134562"/>
                </a:cubicBezTo>
                <a:cubicBezTo>
                  <a:pt x="11768454" y="346863"/>
                  <a:pt x="11656781" y="520963"/>
                  <a:pt x="11702621" y="672800"/>
                </a:cubicBezTo>
                <a:cubicBezTo>
                  <a:pt x="11701232" y="733349"/>
                  <a:pt x="11600287" y="799583"/>
                  <a:pt x="11508949" y="807363"/>
                </a:cubicBezTo>
                <a:cubicBezTo>
                  <a:pt x="6230309" y="444034"/>
                  <a:pt x="4379359" y="1158942"/>
                  <a:pt x="193672" y="807363"/>
                </a:cubicBezTo>
                <a:cubicBezTo>
                  <a:pt x="74374" y="812190"/>
                  <a:pt x="-18647" y="735645"/>
                  <a:pt x="0" y="672800"/>
                </a:cubicBezTo>
                <a:cubicBezTo>
                  <a:pt x="69318" y="457068"/>
                  <a:pt x="12096" y="215095"/>
                  <a:pt x="0" y="134562"/>
                </a:cubicBezTo>
                <a:close/>
              </a:path>
              <a:path w="11702621" h="807363" fill="none" stroke="0" extrusionOk="0">
                <a:moveTo>
                  <a:pt x="0" y="134562"/>
                </a:moveTo>
                <a:cubicBezTo>
                  <a:pt x="6340" y="72655"/>
                  <a:pt x="102196" y="24749"/>
                  <a:pt x="193672" y="0"/>
                </a:cubicBezTo>
                <a:cubicBezTo>
                  <a:pt x="3498373" y="136989"/>
                  <a:pt x="8617220" y="215562"/>
                  <a:pt x="11508949" y="0"/>
                </a:cubicBezTo>
                <a:cubicBezTo>
                  <a:pt x="11607070" y="-12059"/>
                  <a:pt x="11693590" y="49453"/>
                  <a:pt x="11702621" y="134562"/>
                </a:cubicBezTo>
                <a:cubicBezTo>
                  <a:pt x="11665833" y="268012"/>
                  <a:pt x="11761162" y="447945"/>
                  <a:pt x="11702621" y="672800"/>
                </a:cubicBezTo>
                <a:cubicBezTo>
                  <a:pt x="11699560" y="747259"/>
                  <a:pt x="11598055" y="798132"/>
                  <a:pt x="11508949" y="807363"/>
                </a:cubicBezTo>
                <a:cubicBezTo>
                  <a:pt x="6206009" y="646656"/>
                  <a:pt x="4426468" y="847030"/>
                  <a:pt x="193672" y="807363"/>
                </a:cubicBezTo>
                <a:cubicBezTo>
                  <a:pt x="92846" y="804336"/>
                  <a:pt x="-26729" y="743845"/>
                  <a:pt x="0" y="672800"/>
                </a:cubicBezTo>
                <a:cubicBezTo>
                  <a:pt x="-73363" y="648273"/>
                  <a:pt x="25854" y="390033"/>
                  <a:pt x="0" y="13456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583558"/>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Times New Roman" panose="02020603050405020304" pitchFamily="18" charset="0"/>
                <a:cs typeface="Times New Roman" panose="02020603050405020304" pitchFamily="18" charset="0"/>
              </a:rPr>
              <a:t>2. </a:t>
            </a:r>
            <a:r>
              <a:rPr lang="vi-VN" sz="3192" b="1" dirty="0">
                <a:solidFill>
                  <a:srgbClr val="FF0066"/>
                </a:solidFill>
                <a:latin typeface="Times New Roman" panose="02020603050405020304" pitchFamily="18" charset="0"/>
                <a:cs typeface="Times New Roman" panose="02020603050405020304" pitchFamily="18"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467152" y="2209800"/>
            <a:ext cx="11227531"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mj-lt"/>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mj-lt"/>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883563"/>
          </a:xfrm>
          <a:custGeom>
            <a:avLst/>
            <a:gdLst>
              <a:gd name="connsiteX0" fmla="*/ 0 w 11702621"/>
              <a:gd name="connsiteY0" fmla="*/ 147263 h 883563"/>
              <a:gd name="connsiteX1" fmla="*/ 193672 w 11702621"/>
              <a:gd name="connsiteY1" fmla="*/ 0 h 883563"/>
              <a:gd name="connsiteX2" fmla="*/ 11508949 w 11702621"/>
              <a:gd name="connsiteY2" fmla="*/ 0 h 883563"/>
              <a:gd name="connsiteX3" fmla="*/ 11702621 w 11702621"/>
              <a:gd name="connsiteY3" fmla="*/ 147263 h 883563"/>
              <a:gd name="connsiteX4" fmla="*/ 11702621 w 11702621"/>
              <a:gd name="connsiteY4" fmla="*/ 736299 h 883563"/>
              <a:gd name="connsiteX5" fmla="*/ 11508949 w 11702621"/>
              <a:gd name="connsiteY5" fmla="*/ 883563 h 883563"/>
              <a:gd name="connsiteX6" fmla="*/ 193672 w 11702621"/>
              <a:gd name="connsiteY6" fmla="*/ 883563 h 883563"/>
              <a:gd name="connsiteX7" fmla="*/ 0 w 11702621"/>
              <a:gd name="connsiteY7" fmla="*/ 736299 h 883563"/>
              <a:gd name="connsiteX8" fmla="*/ 0 w 11702621"/>
              <a:gd name="connsiteY8" fmla="*/ 147263 h 883563"/>
              <a:gd name="connsiteX0" fmla="*/ 0 w 11702621"/>
              <a:gd name="connsiteY0" fmla="*/ 147263 h 883563"/>
              <a:gd name="connsiteX1" fmla="*/ 193672 w 11702621"/>
              <a:gd name="connsiteY1" fmla="*/ 0 h 883563"/>
              <a:gd name="connsiteX2" fmla="*/ 11508949 w 11702621"/>
              <a:gd name="connsiteY2" fmla="*/ 0 h 883563"/>
              <a:gd name="connsiteX3" fmla="*/ 11702621 w 11702621"/>
              <a:gd name="connsiteY3" fmla="*/ 147263 h 883563"/>
              <a:gd name="connsiteX4" fmla="*/ 11702621 w 11702621"/>
              <a:gd name="connsiteY4" fmla="*/ 736299 h 883563"/>
              <a:gd name="connsiteX5" fmla="*/ 11508949 w 11702621"/>
              <a:gd name="connsiteY5" fmla="*/ 883563 h 883563"/>
              <a:gd name="connsiteX6" fmla="*/ 193672 w 11702621"/>
              <a:gd name="connsiteY6" fmla="*/ 883563 h 883563"/>
              <a:gd name="connsiteX7" fmla="*/ 0 w 11702621"/>
              <a:gd name="connsiteY7" fmla="*/ 736299 h 883563"/>
              <a:gd name="connsiteX8" fmla="*/ 0 w 11702621"/>
              <a:gd name="connsiteY8" fmla="*/ 147263 h 8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883563" fill="none" extrusionOk="0">
                <a:moveTo>
                  <a:pt x="0" y="147263"/>
                </a:moveTo>
                <a:cubicBezTo>
                  <a:pt x="927" y="87295"/>
                  <a:pt x="97818" y="15348"/>
                  <a:pt x="193672" y="0"/>
                </a:cubicBezTo>
                <a:cubicBezTo>
                  <a:pt x="3040563" y="74585"/>
                  <a:pt x="8908123" y="367420"/>
                  <a:pt x="11508949" y="0"/>
                </a:cubicBezTo>
                <a:cubicBezTo>
                  <a:pt x="11612318" y="-22552"/>
                  <a:pt x="11683324" y="61039"/>
                  <a:pt x="11702621" y="147263"/>
                </a:cubicBezTo>
                <a:cubicBezTo>
                  <a:pt x="11700139" y="319959"/>
                  <a:pt x="11728153" y="528342"/>
                  <a:pt x="11702621" y="736299"/>
                </a:cubicBezTo>
                <a:cubicBezTo>
                  <a:pt x="11703736" y="812346"/>
                  <a:pt x="11600437" y="868971"/>
                  <a:pt x="11508949" y="883563"/>
                </a:cubicBezTo>
                <a:cubicBezTo>
                  <a:pt x="7183632" y="913390"/>
                  <a:pt x="3663891" y="804257"/>
                  <a:pt x="193672" y="883563"/>
                </a:cubicBezTo>
                <a:cubicBezTo>
                  <a:pt x="110176" y="881321"/>
                  <a:pt x="-21136" y="821101"/>
                  <a:pt x="0" y="736299"/>
                </a:cubicBezTo>
                <a:cubicBezTo>
                  <a:pt x="-45564" y="639336"/>
                  <a:pt x="55555" y="402071"/>
                  <a:pt x="0" y="147263"/>
                </a:cubicBezTo>
                <a:close/>
              </a:path>
              <a:path w="11702621" h="883563" stroke="0" extrusionOk="0">
                <a:moveTo>
                  <a:pt x="0" y="147263"/>
                </a:moveTo>
                <a:cubicBezTo>
                  <a:pt x="12522" y="79797"/>
                  <a:pt x="88829" y="-7823"/>
                  <a:pt x="193672" y="0"/>
                </a:cubicBezTo>
                <a:cubicBezTo>
                  <a:pt x="5416332" y="-376164"/>
                  <a:pt x="8014224" y="-44719"/>
                  <a:pt x="11508949" y="0"/>
                </a:cubicBezTo>
                <a:cubicBezTo>
                  <a:pt x="11597688" y="-1113"/>
                  <a:pt x="11721740" y="53840"/>
                  <a:pt x="11702621" y="147263"/>
                </a:cubicBezTo>
                <a:cubicBezTo>
                  <a:pt x="11763814" y="380530"/>
                  <a:pt x="11673070" y="573349"/>
                  <a:pt x="11702621" y="736299"/>
                </a:cubicBezTo>
                <a:cubicBezTo>
                  <a:pt x="11702312" y="800164"/>
                  <a:pt x="11597440" y="874184"/>
                  <a:pt x="11508949" y="883563"/>
                </a:cubicBezTo>
                <a:cubicBezTo>
                  <a:pt x="6229468" y="518406"/>
                  <a:pt x="4401297" y="1086854"/>
                  <a:pt x="193672" y="883563"/>
                </a:cubicBezTo>
                <a:cubicBezTo>
                  <a:pt x="74446" y="888402"/>
                  <a:pt x="-18292" y="807353"/>
                  <a:pt x="0" y="736299"/>
                </a:cubicBezTo>
                <a:cubicBezTo>
                  <a:pt x="69461" y="498644"/>
                  <a:pt x="12895" y="223076"/>
                  <a:pt x="0" y="147263"/>
                </a:cubicBezTo>
                <a:close/>
              </a:path>
              <a:path w="11702621" h="883563" fill="none" stroke="0" extrusionOk="0">
                <a:moveTo>
                  <a:pt x="0" y="147263"/>
                </a:moveTo>
                <a:cubicBezTo>
                  <a:pt x="9138" y="80127"/>
                  <a:pt x="95937" y="12611"/>
                  <a:pt x="193672" y="0"/>
                </a:cubicBezTo>
                <a:cubicBezTo>
                  <a:pt x="3497667" y="141264"/>
                  <a:pt x="8669910" y="157613"/>
                  <a:pt x="11508949" y="0"/>
                </a:cubicBezTo>
                <a:cubicBezTo>
                  <a:pt x="11612925" y="-8195"/>
                  <a:pt x="11692715" y="56646"/>
                  <a:pt x="11702621" y="147263"/>
                </a:cubicBezTo>
                <a:cubicBezTo>
                  <a:pt x="11689223" y="273607"/>
                  <a:pt x="11741103" y="506224"/>
                  <a:pt x="11702621" y="736299"/>
                </a:cubicBezTo>
                <a:cubicBezTo>
                  <a:pt x="11695436" y="819165"/>
                  <a:pt x="11590427" y="872331"/>
                  <a:pt x="11508949" y="883563"/>
                </a:cubicBezTo>
                <a:cubicBezTo>
                  <a:pt x="6206009" y="722856"/>
                  <a:pt x="4426468" y="923230"/>
                  <a:pt x="193672" y="883563"/>
                </a:cubicBezTo>
                <a:cubicBezTo>
                  <a:pt x="90918" y="880034"/>
                  <a:pt x="-27796" y="814069"/>
                  <a:pt x="0" y="736299"/>
                </a:cubicBezTo>
                <a:cubicBezTo>
                  <a:pt x="-76869" y="719127"/>
                  <a:pt x="28896" y="424527"/>
                  <a:pt x="0" y="14726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583558"/>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Times New Roman" panose="02020603050405020304" pitchFamily="18" charset="0"/>
                <a:cs typeface="Times New Roman" panose="02020603050405020304" pitchFamily="18" charset="0"/>
              </a:rPr>
              <a:t>3. Theo </a:t>
            </a:r>
            <a:r>
              <a:rPr lang="en-US" sz="3192" b="1" dirty="0" err="1">
                <a:solidFill>
                  <a:srgbClr val="FF0066"/>
                </a:solidFill>
                <a:latin typeface="Times New Roman" panose="02020603050405020304" pitchFamily="18" charset="0"/>
                <a:cs typeface="Times New Roman" panose="02020603050405020304" pitchFamily="18" charset="0"/>
              </a:rPr>
              <a:t>lời</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giới</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thiệu</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cuốn</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sách</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mang</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lại</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những</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bài</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học</a:t>
            </a:r>
            <a:r>
              <a:rPr lang="en-US" sz="3192" b="1" dirty="0">
                <a:solidFill>
                  <a:srgbClr val="FF0066"/>
                </a:solidFill>
                <a:latin typeface="Times New Roman" panose="02020603050405020304" pitchFamily="18" charset="0"/>
                <a:cs typeface="Times New Roman" panose="02020603050405020304" pitchFamily="18" charset="0"/>
              </a:rPr>
              <a:t> </a:t>
            </a:r>
            <a:r>
              <a:rPr lang="en-US" sz="3192" b="1" dirty="0" err="1">
                <a:solidFill>
                  <a:srgbClr val="FF0066"/>
                </a:solidFill>
                <a:latin typeface="Times New Roman" panose="02020603050405020304" pitchFamily="18" charset="0"/>
                <a:cs typeface="Times New Roman" panose="02020603050405020304" pitchFamily="18" charset="0"/>
              </a:rPr>
              <a:t>gì</a:t>
            </a:r>
            <a:r>
              <a:rPr lang="en-US" sz="3192" b="1" dirty="0">
                <a:solidFill>
                  <a:srgbClr val="FF0066"/>
                </a:solidFill>
                <a:latin typeface="Times New Roman" panose="02020603050405020304" pitchFamily="18" charset="0"/>
                <a:cs typeface="Times New Roman" panose="02020603050405020304" pitchFamily="18" charset="0"/>
              </a:rPr>
              <a:t>?</a:t>
            </a:r>
            <a:endParaRPr lang="vi-VN" sz="3192" b="1" dirty="0">
              <a:solidFill>
                <a:srgbClr val="FF006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460815" y="1892430"/>
            <a:ext cx="11227532"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Times New Roman" panose="02020603050405020304" pitchFamily="18" charset="0"/>
                <a:cs typeface="Times New Roman" panose="02020603050405020304" pitchFamily="18" charset="0"/>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968088" y="4704099"/>
            <a:ext cx="1787523" cy="21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691553"/>
          </a:xfrm>
          <a:prstGeom prst="rect">
            <a:avLst/>
          </a:prstGeom>
          <a:noFill/>
        </p:spPr>
        <p:txBody>
          <a:bodyPr wrap="square" rtlCol="0">
            <a:spAutoFit/>
          </a:bodyPr>
          <a:lstStyle/>
          <a:p>
            <a:pPr algn="just" defTabSz="912114">
              <a:tabLst>
                <a:tab pos="2615994" algn="l"/>
              </a:tabLst>
              <a:defRPr/>
            </a:pPr>
            <a:r>
              <a:rPr lang="en-US" sz="3600" b="1" dirty="0">
                <a:solidFill>
                  <a:srgbClr val="FF0066"/>
                </a:solidFill>
                <a:latin typeface="Times New Roman" panose="02020603050405020304" pitchFamily="18" charset="0"/>
                <a:cs typeface="Times New Roman" panose="02020603050405020304" pitchFamily="18" charset="0"/>
              </a:rPr>
              <a:t>4. </a:t>
            </a:r>
            <a:r>
              <a:rPr lang="vi-VN" sz="3600" b="1" dirty="0">
                <a:solidFill>
                  <a:srgbClr val="FF0066"/>
                </a:solidFill>
                <a:latin typeface="Times New Roman" panose="02020603050405020304" pitchFamily="18" charset="0"/>
                <a:cs typeface="Times New Roman" panose="02020603050405020304" pitchFamily="18" charset="0"/>
              </a:rPr>
              <a:t>Những con số trong lời giới thiệu cho biết điều gì về cuốn sách?</a:t>
            </a:r>
            <a:endParaRPr lang="en-US" sz="3600" b="1" dirty="0">
              <a:solidFill>
                <a:srgbClr val="FF0066"/>
              </a:solidFill>
              <a:latin typeface="Times New Roman" panose="02020603050405020304" pitchFamily="18" charset="0"/>
              <a:cs typeface="Times New Roman" panose="02020603050405020304" pitchFamily="18"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469533487"/>
              </p:ext>
            </p:extLst>
          </p:nvPr>
        </p:nvGraphicFramePr>
        <p:xfrm>
          <a:off x="2241340" y="3023297"/>
          <a:ext cx="7620000" cy="3326004"/>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Số</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lần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tái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Số</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quốc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gia</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xuất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Số</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tiếng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cs typeface="Times New Roman" panose="02020603050405020304" pitchFamily="18" charset="0"/>
                        </a:rPr>
                        <a:t> sang.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latin typeface="Times New Roman" panose="02020603050405020304" pitchFamily="18" charset="0"/>
                <a:cs typeface="Times New Roman" panose="02020603050405020304" pitchFamily="18" charset="0"/>
              </a:rPr>
              <a:t>5. Sau </a:t>
            </a:r>
            <a:r>
              <a:rPr lang="en-US" sz="3990" b="1" dirty="0" err="1">
                <a:solidFill>
                  <a:srgbClr val="FF0066"/>
                </a:solidFill>
                <a:latin typeface="Times New Roman" panose="02020603050405020304" pitchFamily="18" charset="0"/>
                <a:cs typeface="Times New Roman" panose="02020603050405020304" pitchFamily="18" charset="0"/>
              </a:rPr>
              <a:t>khi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đọc</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lời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giới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thiệu</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em</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có</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cảm</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nghĩ</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gì</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về</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cuốn</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sách</a:t>
            </a:r>
            <a:r>
              <a:rPr lang="en-US" sz="3990" b="1" dirty="0">
                <a:solidFill>
                  <a:srgbClr val="FF0066"/>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srgbClr val="00B050"/>
                </a:solidFill>
                <a:latin typeface="+mj-lt"/>
              </a:rPr>
              <a:t>VD: Dế mèn phiêu lưu ký là một cuốn sách hay, nổi tiếng, cho chúng ta nhiều bài học bổ ích,..</a:t>
            </a:r>
            <a:endParaRPr lang="en-US" sz="2800" dirty="0">
              <a:solidFill>
                <a:srgbClr val="00B050"/>
              </a:solidFill>
              <a:latin typeface="+mj-lt"/>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Times New Roman" panose="02020603050405020304" pitchFamily="18" charset="0"/>
                <a:cs typeface="Times New Roman" panose="02020603050405020304" pitchFamily="18" charset="0"/>
              </a:rPr>
              <a:t>Nội</a:t>
            </a:r>
            <a:r>
              <a:rPr lang="en-US" sz="5985" b="1" dirty="0">
                <a:solidFill>
                  <a:srgbClr val="002060"/>
                </a:solidFill>
                <a:latin typeface="Times New Roman" panose="02020603050405020304" pitchFamily="18" charset="0"/>
                <a:cs typeface="Times New Roman" panose="02020603050405020304" pitchFamily="18" charset="0"/>
              </a:rPr>
              <a:t> dung </a:t>
            </a:r>
            <a:r>
              <a:rPr lang="en-US" sz="5985" b="1" dirty="0" err="1">
                <a:solidFill>
                  <a:srgbClr val="002060"/>
                </a:solidFill>
                <a:latin typeface="Times New Roman" panose="02020603050405020304" pitchFamily="18" charset="0"/>
                <a:cs typeface="Times New Roman" panose="02020603050405020304" pitchFamily="18" charset="0"/>
              </a:rPr>
              <a:t>chính</a:t>
            </a:r>
            <a:r>
              <a:rPr lang="en-US" sz="5985" b="1" dirty="0">
                <a:solidFill>
                  <a:srgbClr val="002060"/>
                </a:solidFill>
                <a:latin typeface="Times New Roman" panose="02020603050405020304" pitchFamily="18" charset="0"/>
                <a:cs typeface="Times New Roman" panose="02020603050405020304" pitchFamily="18" charset="0"/>
              </a:rPr>
              <a:t> </a:t>
            </a:r>
            <a:r>
              <a:rPr lang="en-US" sz="5985" b="1" dirty="0" err="1">
                <a:solidFill>
                  <a:srgbClr val="002060"/>
                </a:solidFill>
                <a:latin typeface="Times New Roman" panose="02020603050405020304" pitchFamily="18" charset="0"/>
                <a:cs typeface="Times New Roman" panose="02020603050405020304" pitchFamily="18" charset="0"/>
              </a:rPr>
              <a:t>của</a:t>
            </a:r>
            <a:r>
              <a:rPr lang="en-US" sz="5985" b="1" dirty="0">
                <a:solidFill>
                  <a:srgbClr val="002060"/>
                </a:solidFill>
                <a:latin typeface="Times New Roman" panose="02020603050405020304" pitchFamily="18" charset="0"/>
                <a:cs typeface="Times New Roman" panose="02020603050405020304" pitchFamily="18" charset="0"/>
              </a:rPr>
              <a:t> </a:t>
            </a:r>
            <a:r>
              <a:rPr lang="en-US" sz="5985" b="1" dirty="0" err="1">
                <a:solidFill>
                  <a:srgbClr val="002060"/>
                </a:solidFill>
                <a:latin typeface="Times New Roman" panose="02020603050405020304" pitchFamily="18" charset="0"/>
                <a:cs typeface="Times New Roman" panose="02020603050405020304" pitchFamily="18" charset="0"/>
              </a:rPr>
              <a:t>bài</a:t>
            </a:r>
            <a:r>
              <a:rPr lang="en-US" sz="5985" b="1" dirty="0">
                <a:solidFill>
                  <a:srgbClr val="002060"/>
                </a:solidFill>
                <a:latin typeface="Times New Roman" panose="02020603050405020304" pitchFamily="18" charset="0"/>
                <a:cs typeface="Times New Roman" panose="02020603050405020304" pitchFamily="18" charset="0"/>
              </a:rPr>
              <a:t> </a:t>
            </a:r>
            <a:r>
              <a:rPr lang="en-US" sz="5985" b="1" dirty="0" err="1">
                <a:solidFill>
                  <a:srgbClr val="002060"/>
                </a:solidFill>
                <a:latin typeface="Times New Roman" panose="02020603050405020304" pitchFamily="18" charset="0"/>
                <a:cs typeface="Times New Roman" panose="02020603050405020304" pitchFamily="18" charset="0"/>
              </a:rPr>
              <a:t>đọc</a:t>
            </a:r>
            <a:r>
              <a:rPr lang="en-US" sz="5985" b="1" dirty="0">
                <a:solidFill>
                  <a:srgbClr val="002060"/>
                </a:solidFill>
                <a:latin typeface="Times New Roman" panose="02020603050405020304" pitchFamily="18" charset="0"/>
                <a:cs typeface="Times New Roman" panose="02020603050405020304" pitchFamily="18" charset="0"/>
              </a:rPr>
              <a:t> </a:t>
            </a:r>
            <a:r>
              <a:rPr lang="en-US" sz="5985" b="1" dirty="0" err="1">
                <a:solidFill>
                  <a:srgbClr val="002060"/>
                </a:solidFill>
                <a:latin typeface="Times New Roman" panose="02020603050405020304" pitchFamily="18" charset="0"/>
                <a:cs typeface="Times New Roman" panose="02020603050405020304" pitchFamily="18" charset="0"/>
              </a:rPr>
              <a:t>là</a:t>
            </a:r>
            <a:r>
              <a:rPr lang="en-US" sz="5985" b="1" dirty="0">
                <a:solidFill>
                  <a:srgbClr val="002060"/>
                </a:solidFill>
                <a:latin typeface="Times New Roman" panose="02020603050405020304" pitchFamily="18" charset="0"/>
                <a:cs typeface="Times New Roman" panose="02020603050405020304" pitchFamily="18" charset="0"/>
              </a:rPr>
              <a:t> </a:t>
            </a:r>
            <a:r>
              <a:rPr lang="en-US" sz="5985" b="1" dirty="0" err="1">
                <a:solidFill>
                  <a:srgbClr val="002060"/>
                </a:solidFill>
                <a:latin typeface="Times New Roman" panose="02020603050405020304" pitchFamily="18" charset="0"/>
                <a:cs typeface="Times New Roman" panose="02020603050405020304" pitchFamily="18" charset="0"/>
              </a:rPr>
              <a:t>gì</a:t>
            </a:r>
            <a:r>
              <a:rPr lang="en-US" sz="5985" b="1" dirty="0">
                <a:solidFill>
                  <a:srgbClr val="002060"/>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srgbClr val="00B050"/>
                </a:solidFill>
                <a:latin typeface="+mj-lt"/>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khơi đông- Nhay mua nao ban ơi..mp4">
            <a:hlinkClick r:id="" action="ppaction://media"/>
            <a:extLst>
              <a:ext uri="{FF2B5EF4-FFF2-40B4-BE49-F238E27FC236}">
                <a16:creationId xmlns:a16="http://schemas.microsoft.com/office/drawing/2014/main" id="{24164F48-1235-99C0-C954-D61BC7C8A2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83"/>
            <a:ext cx="12161838" cy="6841034"/>
          </a:xfrm>
          <a:prstGeom prst="rect">
            <a:avLst/>
          </a:prstGeom>
        </p:spPr>
      </p:pic>
    </p:spTree>
    <p:extLst>
      <p:ext uri="{BB962C8B-B14F-4D97-AF65-F5344CB8AC3E}">
        <p14:creationId xmlns:p14="http://schemas.microsoft.com/office/powerpoint/2010/main" val="3651302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Bài</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tập</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đọc</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được</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chia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làm</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mấy</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 </a:t>
            </a:r>
            <a:r>
              <a:rPr lang="en-US" sz="4788" dirty="0" err="1">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đoạn</a:t>
            </a:r>
            <a:r>
              <a:rPr lang="en-US" sz="4788" dirty="0">
                <a:ln>
                  <a:solidFill>
                    <a:srgbClr val="ED7D31">
                      <a:lumMod val="50000"/>
                    </a:srgbClr>
                  </a:solidFill>
                </a:ln>
                <a:solidFill>
                  <a:srgbClr val="ED7D31">
                    <a:lumMod val="50000"/>
                  </a:srgbClr>
                </a:solidFill>
                <a:latin typeface="Times New Roman" panose="02020603050405020304" pitchFamily="18" charset="0"/>
                <a:ea typeface="LNTH-LuoLuoNotangYuanTi 1" pitchFamily="2" charset="-128"/>
                <a:cs typeface="Times New Roman" panose="02020603050405020304" pitchFamily="18" charset="0"/>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Times New Roman" panose="02020603050405020304" pitchFamily="18" charset="0"/>
                  <a:cs typeface="Times New Roman" panose="02020603050405020304" pitchFamily="18" charset="0"/>
                </a:rPr>
                <a:t>Đoạn</a:t>
              </a:r>
              <a:r>
                <a:rPr lang="en-US" sz="3990" dirty="0">
                  <a:solidFill>
                    <a:prstClr val="black"/>
                  </a:solidFill>
                  <a:latin typeface="Times New Roman" panose="02020603050405020304" pitchFamily="18" charset="0"/>
                  <a:cs typeface="Times New Roman" panose="02020603050405020304" pitchFamily="18" charset="0"/>
                </a:rPr>
                <a:t> 1: </a:t>
              </a:r>
              <a:r>
                <a:rPr lang="en-US" sz="3990" dirty="0" err="1">
                  <a:solidFill>
                    <a:prstClr val="black"/>
                  </a:solidFill>
                  <a:latin typeface="Times New Roman" panose="02020603050405020304" pitchFamily="18" charset="0"/>
                  <a:cs typeface="Times New Roman" panose="02020603050405020304" pitchFamily="18" charset="0"/>
                </a:rPr>
                <a:t>Từ</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đầu</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đến</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anh</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em</a:t>
              </a:r>
              <a:r>
                <a:rPr lang="en-US" sz="3990" dirty="0">
                  <a:solidFill>
                    <a:prstClr val="black"/>
                  </a:solidFill>
                  <a:latin typeface="Times New Roman" panose="02020603050405020304" pitchFamily="18" charset="0"/>
                  <a:cs typeface="Times New Roman" panose="02020603050405020304" pitchFamily="18" charset="0"/>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Times New Roman" panose="02020603050405020304" pitchFamily="18" charset="0"/>
                  <a:cs typeface="Times New Roman" panose="02020603050405020304" pitchFamily="18" charset="0"/>
                </a:rPr>
                <a:t>Đoạn</a:t>
              </a:r>
              <a:r>
                <a:rPr lang="en-US" sz="3990" dirty="0">
                  <a:solidFill>
                    <a:prstClr val="black"/>
                  </a:solidFill>
                  <a:latin typeface="Times New Roman" panose="02020603050405020304" pitchFamily="18" charset="0"/>
                  <a:cs typeface="Times New Roman" panose="02020603050405020304" pitchFamily="18" charset="0"/>
                </a:rPr>
                <a:t> 2: </a:t>
              </a:r>
              <a:r>
                <a:rPr lang="en-US" sz="3990" dirty="0" err="1">
                  <a:solidFill>
                    <a:prstClr val="black"/>
                  </a:solidFill>
                  <a:latin typeface="Times New Roman" panose="02020603050405020304" pitchFamily="18" charset="0"/>
                  <a:cs typeface="Times New Roman" panose="02020603050405020304" pitchFamily="18" charset="0"/>
                </a:rPr>
                <a:t>Tiếp</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theo</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đến</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hết</a:t>
              </a:r>
              <a:endParaRPr lang="en-US" sz="3990" dirty="0">
                <a:solidFill>
                  <a:prstClr val="black"/>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decel="5400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2" decel="5400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1+#ppt_w/2"/>
                                          </p:val>
                                        </p:tav>
                                        <p:tav tm="100000">
                                          <p:val>
                                            <p:strVal val="#ppt_x"/>
                                          </p:val>
                                        </p:tav>
                                      </p:tavLst>
                                    </p:anim>
                                    <p:anim calcmode="lin" valueType="num">
                                      <p:cBhvr additive="base">
                                        <p:cTn id="25"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606</Words>
  <Application>Microsoft Office PowerPoint</Application>
  <PresentationFormat>Custom</PresentationFormat>
  <Paragraphs>56</Paragraphs>
  <Slides>21</Slides>
  <Notes>6</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.VnAristote</vt:lpstr>
      <vt:lpstr>Arial</vt:lpstr>
      <vt:lpstr>Calibri</vt:lpstr>
      <vt:lpstr>Cambria</vt:lpstr>
      <vt:lpstr>Times New Roman</vt:lpstr>
      <vt:lpstr>Office Theme</vt:lpstr>
      <vt:lpstr>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34</cp:revision>
  <dcterms:created xsi:type="dcterms:W3CDTF">2021-08-06T13:09:00Z</dcterms:created>
  <dcterms:modified xsi:type="dcterms:W3CDTF">2025-12-21T12:39:03Z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