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40" r:id="rId2"/>
    <p:sldId id="341" r:id="rId3"/>
    <p:sldId id="294" r:id="rId4"/>
    <p:sldId id="295" r:id="rId5"/>
    <p:sldId id="296" r:id="rId6"/>
    <p:sldId id="297" r:id="rId7"/>
    <p:sldId id="298" r:id="rId8"/>
    <p:sldId id="299" r:id="rId9"/>
    <p:sldId id="344" r:id="rId10"/>
    <p:sldId id="30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37FF8-8418-4965-A322-76F5B738046E}" type="datetimeFigureOut">
              <a:rPr lang="en-US" smtClean="0"/>
              <a:t>21/12/2025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4223E-836B-4E37-9AF4-07971C3362AA}" type="slidenum">
              <a:rPr lang="en-US" smtClean="0"/>
              <a:t>‹#›</a:t>
            </a:fld>
            <a:endParaRPr lang="en-US"/>
          </a:p>
        </p:txBody>
      </p:sp>
    </p:spTree>
    <p:extLst>
      <p:ext uri="{BB962C8B-B14F-4D97-AF65-F5344CB8AC3E}">
        <p14:creationId xmlns:p14="http://schemas.microsoft.com/office/powerpoint/2010/main" val="150273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Click vào số trên bông hoa → Hiện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Click vào cánh hoa → Bông hoa biến mất.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Click vô cô bé sau khi đã thu hoạch hết bông hoa → hiện trang cuối.</a:t>
            </a:r>
          </a:p>
          <a:p>
            <a:endParaRPr lang="en-US"/>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D79DF-6FC7-4DB0-9611-799F7BC123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11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8FC809-C93F-428C-97E2-E52ADC7B726E}"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56428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8FC809-C93F-428C-97E2-E52ADC7B726E}"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120918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8FC809-C93F-428C-97E2-E52ADC7B726E}"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210834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16D70173-02B4-46EB-A86F-4758964AE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1614035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16D70173-02B4-46EB-A86F-4758964AE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79175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16D70173-02B4-46EB-A86F-4758964AE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3278806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16D70173-02B4-46EB-A86F-4758964AE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4233117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16D70173-02B4-46EB-A86F-4758964AE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89029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DC87D6-5D43-A33F-D3DC-106857881F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 name="Rectangle: Rounded Corners 8">
            <a:extLst>
              <a:ext uri="{FF2B5EF4-FFF2-40B4-BE49-F238E27FC236}">
                <a16:creationId xmlns:a16="http://schemas.microsoft.com/office/drawing/2014/main" id="{918DEEBD-F2FE-3BCE-F1EE-E5BEDFE99EC0}"/>
              </a:ext>
            </a:extLst>
          </p:cNvPr>
          <p:cNvSpPr/>
          <p:nvPr userDrawn="1"/>
        </p:nvSpPr>
        <p:spPr>
          <a:xfrm>
            <a:off x="232144" y="212650"/>
            <a:ext cx="11727711" cy="6432698"/>
          </a:xfrm>
          <a:prstGeom prst="roundRect">
            <a:avLst>
              <a:gd name="adj" fmla="val 2783"/>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692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DC87D6-5D43-A33F-D3DC-106857881F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 name="Rectangle: Rounded Corners 8">
            <a:extLst>
              <a:ext uri="{FF2B5EF4-FFF2-40B4-BE49-F238E27FC236}">
                <a16:creationId xmlns:a16="http://schemas.microsoft.com/office/drawing/2014/main" id="{918DEEBD-F2FE-3BCE-F1EE-E5BEDFE99EC0}"/>
              </a:ext>
            </a:extLst>
          </p:cNvPr>
          <p:cNvSpPr/>
          <p:nvPr userDrawn="1"/>
        </p:nvSpPr>
        <p:spPr>
          <a:xfrm>
            <a:off x="232144" y="212650"/>
            <a:ext cx="11727711" cy="6432698"/>
          </a:xfrm>
          <a:prstGeom prst="roundRect">
            <a:avLst>
              <a:gd name="adj" fmla="val 2783"/>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41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8FC809-C93F-428C-97E2-E52ADC7B726E}"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292247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8FC809-C93F-428C-97E2-E52ADC7B726E}"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33118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8FC809-C93F-428C-97E2-E52ADC7B726E}"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407129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8FC809-C93F-428C-97E2-E52ADC7B726E}" type="datetimeFigureOut">
              <a:rPr lang="en-US" smtClean="0"/>
              <a:t>21/12/2025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205241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8FC809-C93F-428C-97E2-E52ADC7B726E}" type="datetimeFigureOut">
              <a:rPr lang="en-US" smtClean="0"/>
              <a:t>21/12/2025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332791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FC809-C93F-428C-97E2-E52ADC7B726E}" type="datetimeFigureOut">
              <a:rPr lang="en-US" smtClean="0"/>
              <a:t>21/12/2025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298196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8FC809-C93F-428C-97E2-E52ADC7B726E}"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195139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8FC809-C93F-428C-97E2-E52ADC7B726E}"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310121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FC809-C93F-428C-97E2-E52ADC7B726E}" type="datetimeFigureOut">
              <a:rPr lang="en-US" smtClean="0"/>
              <a:t>21/12/2025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C9CF4-744C-4E56-9D9E-2A4AF27FEA84}" type="slidenum">
              <a:rPr lang="en-US" smtClean="0"/>
              <a:t>‹#›</a:t>
            </a:fld>
            <a:endParaRPr lang="en-US"/>
          </a:p>
        </p:txBody>
      </p:sp>
    </p:spTree>
    <p:extLst>
      <p:ext uri="{BB962C8B-B14F-4D97-AF65-F5344CB8AC3E}">
        <p14:creationId xmlns:p14="http://schemas.microsoft.com/office/powerpoint/2010/main" val="1113506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89" r:id="rId13"/>
    <p:sldLayoutId id="2147483694" r:id="rId14"/>
    <p:sldLayoutId id="2147483699" r:id="rId15"/>
    <p:sldLayoutId id="2147483702" r:id="rId16"/>
    <p:sldLayoutId id="2147483703" r:id="rId17"/>
    <p:sldLayoutId id="214748370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dl10.glitter-graphics.net/pub/628/628290gqhiis6k6p.gif" TargetMode="External"/><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8.wmf"/><Relationship Id="rId4" Type="http://schemas.openxmlformats.org/officeDocument/2006/relationships/image" Target="../media/image4.wmf"/><Relationship Id="rId9"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0.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2.wdp"/><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107" y="1513945"/>
            <a:ext cx="1905000" cy="1447800"/>
          </a:xfrm>
          <a:prstGeom prst="rect">
            <a:avLst/>
          </a:prstGeom>
          <a:noFill/>
        </p:spPr>
        <p:txBody>
          <a:bodyPr spcFirstLastPara="1">
            <a:prstTxWarp prst="textArchDown">
              <a:avLst/>
            </a:prstTxWarp>
            <a:spAutoFit/>
          </a:bodyPr>
          <a:lstStyle/>
          <a:p>
            <a:pPr algn="ctr">
              <a:defRPr/>
            </a:pPr>
            <a:r>
              <a:rPr lang="en-US" sz="2000" b="1">
                <a:solidFill>
                  <a:schemeClr val="bg1"/>
                </a:solidFill>
                <a:latin typeface="VNI-Times" pitchFamily="2" charset="0"/>
                <a:cs typeface="Arial" charset="0"/>
              </a:rPr>
              <a:t>GD &amp; ÑT</a:t>
            </a:r>
          </a:p>
        </p:txBody>
      </p:sp>
      <p:sp>
        <p:nvSpPr>
          <p:cNvPr id="5123" name="AutoShape 33"/>
          <p:cNvSpPr>
            <a:spLocks noChangeArrowheads="1"/>
          </p:cNvSpPr>
          <p:nvPr/>
        </p:nvSpPr>
        <p:spPr bwMode="auto">
          <a:xfrm>
            <a:off x="6172207" y="990604"/>
            <a:ext cx="996950" cy="7953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4" name="AutoShape 24"/>
          <p:cNvSpPr>
            <a:spLocks noChangeArrowheads="1"/>
          </p:cNvSpPr>
          <p:nvPr/>
        </p:nvSpPr>
        <p:spPr bwMode="auto">
          <a:xfrm rot="19926999">
            <a:off x="2401888" y="4503739"/>
            <a:ext cx="1295400"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5" name="AutoShape 24"/>
          <p:cNvSpPr>
            <a:spLocks noChangeArrowheads="1"/>
          </p:cNvSpPr>
          <p:nvPr/>
        </p:nvSpPr>
        <p:spPr bwMode="auto">
          <a:xfrm rot="19926999">
            <a:off x="6477008" y="42672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6" name="AutoShape 24"/>
          <p:cNvSpPr>
            <a:spLocks noChangeArrowheads="1"/>
          </p:cNvSpPr>
          <p:nvPr/>
        </p:nvSpPr>
        <p:spPr bwMode="auto">
          <a:xfrm rot="19926999">
            <a:off x="2743207" y="50292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7" name="AutoShape 33"/>
          <p:cNvSpPr>
            <a:spLocks noChangeArrowheads="1"/>
          </p:cNvSpPr>
          <p:nvPr/>
        </p:nvSpPr>
        <p:spPr bwMode="auto">
          <a:xfrm>
            <a:off x="8229607" y="1981204"/>
            <a:ext cx="996950" cy="7953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8" name="AutoShape 28"/>
          <p:cNvSpPr>
            <a:spLocks noChangeArrowheads="1"/>
          </p:cNvSpPr>
          <p:nvPr/>
        </p:nvSpPr>
        <p:spPr bwMode="auto">
          <a:xfrm>
            <a:off x="6324600" y="4343409"/>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9" name="AutoShape 28"/>
          <p:cNvSpPr>
            <a:spLocks noChangeArrowheads="1"/>
          </p:cNvSpPr>
          <p:nvPr/>
        </p:nvSpPr>
        <p:spPr bwMode="auto">
          <a:xfrm>
            <a:off x="5410200" y="1676408"/>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0" name="AutoShape 32"/>
          <p:cNvSpPr>
            <a:spLocks noChangeArrowheads="1"/>
          </p:cNvSpPr>
          <p:nvPr/>
        </p:nvSpPr>
        <p:spPr bwMode="auto">
          <a:xfrm rot="17331562">
            <a:off x="7812885" y="2042325"/>
            <a:ext cx="715963" cy="596900"/>
          </a:xfrm>
          <a:prstGeom prst="irregularSeal1">
            <a:avLst/>
          </a:prstGeom>
          <a:gradFill rotWithShape="1">
            <a:gsLst>
              <a:gs pos="0">
                <a:srgbClr val="FFCC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1" name="AutoShape 24"/>
          <p:cNvSpPr>
            <a:spLocks noChangeArrowheads="1"/>
          </p:cNvSpPr>
          <p:nvPr/>
        </p:nvSpPr>
        <p:spPr bwMode="auto">
          <a:xfrm rot="19926999">
            <a:off x="6248407" y="41148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2" name="AutoShape 33"/>
          <p:cNvSpPr>
            <a:spLocks noChangeArrowheads="1"/>
          </p:cNvSpPr>
          <p:nvPr/>
        </p:nvSpPr>
        <p:spPr bwMode="auto">
          <a:xfrm>
            <a:off x="2057406" y="990604"/>
            <a:ext cx="996950" cy="8715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3" name="AutoShape 24"/>
          <p:cNvSpPr>
            <a:spLocks noChangeArrowheads="1"/>
          </p:cNvSpPr>
          <p:nvPr/>
        </p:nvSpPr>
        <p:spPr bwMode="auto">
          <a:xfrm rot="19926999">
            <a:off x="2590807" y="55626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4" name="AutoShape 24"/>
          <p:cNvSpPr>
            <a:spLocks noChangeArrowheads="1"/>
          </p:cNvSpPr>
          <p:nvPr/>
        </p:nvSpPr>
        <p:spPr bwMode="auto">
          <a:xfrm rot="19926999">
            <a:off x="9372607" y="54864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5" name="AutoShape 24"/>
          <p:cNvSpPr>
            <a:spLocks noChangeArrowheads="1"/>
          </p:cNvSpPr>
          <p:nvPr/>
        </p:nvSpPr>
        <p:spPr bwMode="auto">
          <a:xfrm rot="19926999">
            <a:off x="5791205" y="21336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6" name="AutoShape 33"/>
          <p:cNvSpPr>
            <a:spLocks noChangeArrowheads="1"/>
          </p:cNvSpPr>
          <p:nvPr/>
        </p:nvSpPr>
        <p:spPr bwMode="auto">
          <a:xfrm>
            <a:off x="8991607" y="1066804"/>
            <a:ext cx="996950" cy="8715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7" name="AutoShape 28"/>
          <p:cNvSpPr>
            <a:spLocks noChangeArrowheads="1"/>
          </p:cNvSpPr>
          <p:nvPr/>
        </p:nvSpPr>
        <p:spPr bwMode="auto">
          <a:xfrm>
            <a:off x="9372600" y="3124209"/>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8" name="AutoShape 28"/>
          <p:cNvSpPr>
            <a:spLocks noChangeArrowheads="1"/>
          </p:cNvSpPr>
          <p:nvPr/>
        </p:nvSpPr>
        <p:spPr bwMode="auto">
          <a:xfrm>
            <a:off x="2133600" y="3048009"/>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9" name="AutoShape 28"/>
          <p:cNvSpPr>
            <a:spLocks noChangeArrowheads="1"/>
          </p:cNvSpPr>
          <p:nvPr/>
        </p:nvSpPr>
        <p:spPr bwMode="auto">
          <a:xfrm>
            <a:off x="5715000" y="990609"/>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40" name="AutoShape 28"/>
          <p:cNvSpPr>
            <a:spLocks noChangeArrowheads="1"/>
          </p:cNvSpPr>
          <p:nvPr/>
        </p:nvSpPr>
        <p:spPr bwMode="auto">
          <a:xfrm>
            <a:off x="5867400" y="5334009"/>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41" name="AutoShape 12"/>
          <p:cNvSpPr>
            <a:spLocks noChangeArrowheads="1"/>
          </p:cNvSpPr>
          <p:nvPr/>
        </p:nvSpPr>
        <p:spPr bwMode="auto">
          <a:xfrm>
            <a:off x="10134600" y="5943600"/>
            <a:ext cx="533400" cy="457200"/>
          </a:xfrm>
          <a:prstGeom prst="star32">
            <a:avLst>
              <a:gd name="adj" fmla="val 15056"/>
            </a:avLst>
          </a:prstGeom>
          <a:solidFill>
            <a:srgbClr val="FFFF00"/>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nMonotype corsivaH" panose="020B7200000000000000" pitchFamily="34" charset="0"/>
            </a:endParaRPr>
          </a:p>
        </p:txBody>
      </p:sp>
      <p:grpSp>
        <p:nvGrpSpPr>
          <p:cNvPr id="2" name="Group 26"/>
          <p:cNvGrpSpPr>
            <a:grpSpLocks noChangeAspect="1"/>
          </p:cNvGrpSpPr>
          <p:nvPr/>
        </p:nvGrpSpPr>
        <p:grpSpPr bwMode="auto">
          <a:xfrm>
            <a:off x="1598841" y="746443"/>
            <a:ext cx="3425825" cy="2698751"/>
            <a:chOff x="4330" y="4900"/>
            <a:chExt cx="2400" cy="1872"/>
          </a:xfrm>
        </p:grpSpPr>
        <p:sp>
          <p:nvSpPr>
            <p:cNvPr id="5150" name="AutoShape 27"/>
            <p:cNvSpPr>
              <a:spLocks noChangeAspect="1" noChangeArrowheads="1"/>
            </p:cNvSpPr>
            <p:nvPr/>
          </p:nvSpPr>
          <p:spPr bwMode="auto">
            <a:xfrm>
              <a:off x="4330" y="4900"/>
              <a:ext cx="240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151" name="AutoShape 28" descr="2"/>
            <p:cNvSpPr>
              <a:spLocks noChangeArrowheads="1"/>
            </p:cNvSpPr>
            <p:nvPr/>
          </p:nvSpPr>
          <p:spPr bwMode="auto">
            <a:xfrm>
              <a:off x="4330" y="5923"/>
              <a:ext cx="2400" cy="849"/>
            </a:xfrm>
            <a:prstGeom prst="wave">
              <a:avLst>
                <a:gd name="adj1" fmla="val 20644"/>
                <a:gd name="adj2" fmla="val 0"/>
              </a:avLst>
            </a:prstGeom>
            <a:blipFill dpi="0" rotWithShape="0">
              <a:blip r:embed="rId2" cstate="print"/>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pic>
          <p:nvPicPr>
            <p:cNvPr id="5152" name="Picture 29"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 y="5095"/>
              <a:ext cx="1028"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0"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 y="5834"/>
              <a:ext cx="1200" cy="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31"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 y="5622"/>
              <a:ext cx="1557"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32"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9" y="4900"/>
              <a:ext cx="868"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6" name="Text Box 33"/>
            <p:cNvSpPr txBox="1">
              <a:spLocks noChangeArrowheads="1"/>
            </p:cNvSpPr>
            <p:nvPr/>
          </p:nvSpPr>
          <p:spPr bwMode="auto">
            <a:xfrm>
              <a:off x="5698" y="5672"/>
              <a:ext cx="6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sp>
          <p:nvSpPr>
            <p:cNvPr id="5157" name="Text Box 34"/>
            <p:cNvSpPr txBox="1">
              <a:spLocks noChangeArrowheads="1"/>
            </p:cNvSpPr>
            <p:nvPr/>
          </p:nvSpPr>
          <p:spPr bwMode="auto">
            <a:xfrm>
              <a:off x="5618" y="5844"/>
              <a:ext cx="912"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sp>
          <p:nvSpPr>
            <p:cNvPr id="5158" name="Text Box 35"/>
            <p:cNvSpPr txBox="1">
              <a:spLocks noChangeArrowheads="1"/>
            </p:cNvSpPr>
            <p:nvPr/>
          </p:nvSpPr>
          <p:spPr bwMode="auto">
            <a:xfrm>
              <a:off x="5209" y="5784"/>
              <a:ext cx="632"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grpSp>
      <p:pic>
        <p:nvPicPr>
          <p:cNvPr id="5143" name="Picture 36" descr="http://dl10.glitter-graphics.net/pub/628/628290gqhiis6k6p.g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rot="5400000">
            <a:off x="-2261550" y="2522910"/>
            <a:ext cx="57753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44" name="Object 37"/>
          <p:cNvGraphicFramePr>
            <a:graphicFrameLocks noChangeAspect="1"/>
          </p:cNvGraphicFramePr>
          <p:nvPr/>
        </p:nvGraphicFramePr>
        <p:xfrm>
          <a:off x="73030" y="3380589"/>
          <a:ext cx="2736851" cy="3444875"/>
        </p:xfrm>
        <a:graphic>
          <a:graphicData uri="http://schemas.openxmlformats.org/presentationml/2006/ole">
            <mc:AlternateContent xmlns:mc="http://schemas.openxmlformats.org/markup-compatibility/2006">
              <mc:Choice xmlns:v="urn:schemas-microsoft-com:vml" Requires="v">
                <p:oleObj name="Clip" r:id="rId9" imgW="3535680" imgH="4450080" progId="">
                  <p:embed/>
                </p:oleObj>
              </mc:Choice>
              <mc:Fallback>
                <p:oleObj name="Clip" r:id="rId9" imgW="3535680" imgH="4450080" progId="">
                  <p:embed/>
                  <p:pic>
                    <p:nvPicPr>
                      <p:cNvPr id="5144"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30" y="3380589"/>
                        <a:ext cx="2736851" cy="344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WordArt 2"/>
          <p:cNvSpPr>
            <a:spLocks noChangeArrowheads="1" noChangeShapeType="1" noTextEdit="1"/>
          </p:cNvSpPr>
          <p:nvPr/>
        </p:nvSpPr>
        <p:spPr bwMode="auto">
          <a:xfrm>
            <a:off x="6953256" y="1266409"/>
            <a:ext cx="4286280" cy="1143000"/>
          </a:xfrm>
          <a:prstGeom prst="rect">
            <a:avLst/>
          </a:prstGeom>
        </p:spPr>
        <p:txBody>
          <a:bodyPr wrap="none"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5A</a:t>
            </a:r>
            <a:r>
              <a:rPr lang="vi-VN"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4</a:t>
            </a: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p>
        </p:txBody>
      </p:sp>
      <p:sp>
        <p:nvSpPr>
          <p:cNvPr id="40" name="WordArt 3"/>
          <p:cNvSpPr>
            <a:spLocks noChangeArrowheads="1" noChangeShapeType="1" noTextEdit="1"/>
          </p:cNvSpPr>
          <p:nvPr/>
        </p:nvSpPr>
        <p:spPr bwMode="auto">
          <a:xfrm>
            <a:off x="1047717" y="3429005"/>
            <a:ext cx="8382059" cy="2028623"/>
          </a:xfrm>
          <a:prstGeom prst="rect">
            <a:avLst/>
          </a:prstGeom>
        </p:spPr>
        <p:txBody>
          <a:bodyPr wrap="none"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28. TẬP HÁT QUAN HỌ</a:t>
            </a:r>
          </a:p>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3).</a:t>
            </a:r>
          </a:p>
        </p:txBody>
      </p:sp>
      <p:sp>
        <p:nvSpPr>
          <p:cNvPr id="41" name="WordArt 4"/>
          <p:cNvSpPr>
            <a:spLocks noChangeArrowheads="1" noChangeShapeType="1" noTextEdit="1"/>
          </p:cNvSpPr>
          <p:nvPr/>
        </p:nvSpPr>
        <p:spPr bwMode="auto">
          <a:xfrm>
            <a:off x="1992581" y="5858678"/>
            <a:ext cx="8311487" cy="833023"/>
          </a:xfrm>
          <a:prstGeom prst="rect">
            <a:avLst/>
          </a:prstGeom>
        </p:spPr>
        <p:txBody>
          <a:bodyPr wrap="none" fromWordArt="1">
            <a:prstTxWarp prst="textPlain">
              <a:avLst>
                <a:gd name="adj" fmla="val 50000"/>
              </a:avLst>
            </a:prstTxWarp>
          </a:bodyPr>
          <a:lstStyle/>
          <a:p>
            <a:pPr algn="ctr"/>
            <a:r>
              <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a:t>
            </a:r>
            <a:r>
              <a:rPr lang="vi-VN" sz="2700" b="1" kern="1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LÊ THỊ THU HƯỜNG</a:t>
            </a:r>
            <a:r>
              <a:rPr lang="en-US" sz="2700" b="1" kern="1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2" name="WordArt 16"/>
          <p:cNvSpPr>
            <a:spLocks noChangeArrowheads="1" noChangeShapeType="1" noTextEdit="1"/>
          </p:cNvSpPr>
          <p:nvPr/>
        </p:nvSpPr>
        <p:spPr bwMode="auto">
          <a:xfrm>
            <a:off x="1782654" y="48583"/>
            <a:ext cx="9285683" cy="519955"/>
          </a:xfrm>
          <a:prstGeom prst="rect">
            <a:avLst/>
          </a:prstGeom>
        </p:spPr>
        <p:txBody>
          <a:bodyPr wrap="none" fromWordArt="1">
            <a:prstTxWarp prst="textPlain">
              <a:avLst>
                <a:gd name="adj" fmla="val 50000"/>
              </a:avLst>
            </a:prstTxWarp>
          </a:bodyPr>
          <a:lstStyle/>
          <a:p>
            <a:pPr algn="ct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ĐA PHÚC</a:t>
            </a:r>
            <a:endPar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0890451"/>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B4A74F-794A-78B8-EB2E-B0DDE49E6603}"/>
              </a:ext>
            </a:extLst>
          </p:cNvPr>
          <p:cNvPicPr>
            <a:picLocks noChangeAspect="1"/>
          </p:cNvPicPr>
          <p:nvPr/>
        </p:nvPicPr>
        <p:blipFill>
          <a:blip r:embed="rId2"/>
          <a:stretch>
            <a:fillRect/>
          </a:stretch>
        </p:blipFill>
        <p:spPr>
          <a:xfrm>
            <a:off x="8873359" y="1584503"/>
            <a:ext cx="3584759" cy="5273497"/>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631110FD-4F4A-1CF2-932B-860FBED777B4}"/>
              </a:ext>
            </a:extLst>
          </p:cNvPr>
          <p:cNvPicPr>
            <a:picLocks noChangeAspect="1"/>
          </p:cNvPicPr>
          <p:nvPr/>
        </p:nvPicPr>
        <p:blipFill>
          <a:blip r:embed="rId3"/>
          <a:stretch>
            <a:fillRect/>
          </a:stretch>
        </p:blipFill>
        <p:spPr>
          <a:xfrm>
            <a:off x="-53931" y="1428987"/>
            <a:ext cx="3420152" cy="541371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385458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Thứ</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ngày</a:t>
            </a:r>
            <a:r>
              <a:rPr lang="en-US" sz="2800" b="1" dirty="0">
                <a:solidFill>
                  <a:srgbClr val="0000FF"/>
                </a:solidFill>
                <a:latin typeface="Times New Roman" pitchFamily="18" charset="0"/>
                <a:cs typeface="Times New Roman" pitchFamily="18" charset="0"/>
              </a:rPr>
              <a:t> 18 </a:t>
            </a:r>
            <a:r>
              <a:rPr lang="en-US" sz="2800" b="1" dirty="0" err="1">
                <a:solidFill>
                  <a:srgbClr val="0000FF"/>
                </a:solidFill>
                <a:latin typeface="Times New Roman" pitchFamily="18" charset="0"/>
                <a:cs typeface="Times New Roman" pitchFamily="18" charset="0"/>
              </a:rPr>
              <a:t>tháng</a:t>
            </a:r>
            <a:r>
              <a:rPr lang="en-US" sz="2800" b="1" dirty="0">
                <a:solidFill>
                  <a:srgbClr val="0000FF"/>
                </a:solidFill>
                <a:latin typeface="Times New Roman" pitchFamily="18" charset="0"/>
                <a:cs typeface="Times New Roman" pitchFamily="18" charset="0"/>
              </a:rPr>
              <a:t> 12 </a:t>
            </a:r>
            <a:r>
              <a:rPr lang="en-US" sz="2800" b="1" dirty="0" err="1">
                <a:solidFill>
                  <a:srgbClr val="0000FF"/>
                </a:solidFill>
                <a:latin typeface="Times New Roman" pitchFamily="18" charset="0"/>
                <a:cs typeface="Times New Roman" pitchFamily="18" charset="0"/>
              </a:rPr>
              <a:t>năm</a:t>
            </a:r>
            <a:r>
              <a:rPr lang="en-US" sz="2800" b="1" dirty="0">
                <a:solidFill>
                  <a:srgbClr val="0000FF"/>
                </a:solidFill>
                <a:latin typeface="Times New Roman" pitchFamily="18" charset="0"/>
                <a:cs typeface="Times New Roman" pitchFamily="18" charset="0"/>
              </a:rPr>
              <a:t> 2025</a:t>
            </a:r>
            <a:endParaRPr lang="vi-VN" sz="2800" b="1" dirty="0">
              <a:solidFill>
                <a:srgbClr val="0000FF"/>
              </a:solidFill>
              <a:latin typeface="Times New Roman" pitchFamily="18" charset="0"/>
              <a:cs typeface="Times New Roman" pitchFamily="18" charset="0"/>
            </a:endParaRPr>
          </a:p>
        </p:txBody>
      </p:sp>
      <p:sp>
        <p:nvSpPr>
          <p:cNvPr id="8" name="TextBox 7"/>
          <p:cNvSpPr txBox="1"/>
          <p:nvPr/>
        </p:nvSpPr>
        <p:spPr>
          <a:xfrm>
            <a:off x="0" y="428604"/>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endParaRPr lang="vi-VN" sz="2800" b="1" dirty="0">
              <a:solidFill>
                <a:srgbClr val="0000FF"/>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7AC6917C-67FC-784B-E36D-B1EE5B1A7E19}"/>
              </a:ext>
            </a:extLst>
          </p:cNvPr>
          <p:cNvPicPr>
            <a:picLocks noChangeAspect="1"/>
          </p:cNvPicPr>
          <p:nvPr/>
        </p:nvPicPr>
        <p:blipFill>
          <a:blip r:embed="rId2"/>
          <a:stretch>
            <a:fillRect/>
          </a:stretch>
        </p:blipFill>
        <p:spPr>
          <a:xfrm>
            <a:off x="9882214" y="4143381"/>
            <a:ext cx="2309786" cy="2714620"/>
          </a:xfrm>
          <a:prstGeom prst="rect">
            <a:avLst/>
          </a:prstGeom>
        </p:spPr>
      </p:pic>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a14:imgEffect>
                      <a14:sharpenSoften amount="25000"/>
                    </a14:imgEffect>
                    <a14:imgEffect>
                      <a14:saturation sat="200000"/>
                    </a14:imgEffect>
                  </a14:imgLayer>
                </a14:imgProps>
              </a:ext>
            </a:extLst>
          </a:blip>
          <a:stretch>
            <a:fillRect/>
          </a:stretch>
        </p:blipFill>
        <p:spPr>
          <a:xfrm>
            <a:off x="285709" y="1071549"/>
            <a:ext cx="2095515" cy="1071571"/>
          </a:xfrm>
          <a:prstGeom prst="rect">
            <a:avLst/>
          </a:prstGeom>
        </p:spPr>
      </p:pic>
      <p:pic>
        <p:nvPicPr>
          <p:cNvPr id="14" name="图片 7">
            <a:extLst>
              <a:ext uri="{FF2B5EF4-FFF2-40B4-BE49-F238E27FC236}">
                <a16:creationId xmlns:a16="http://schemas.microsoft.com/office/drawing/2014/main" id="{4B9F73B0-ABBF-4CA1-9D34-781B471159A1}"/>
              </a:ext>
            </a:extLst>
          </p:cNvPr>
          <p:cNvPicPr>
            <a:picLocks noChangeAspect="1"/>
          </p:cNvPicPr>
          <p:nvPr/>
        </p:nvPicPr>
        <p:blipFill>
          <a:blip r:embed="rId4" cstate="print"/>
          <a:stretch>
            <a:fillRect/>
          </a:stretch>
        </p:blipFill>
        <p:spPr>
          <a:xfrm>
            <a:off x="2762227" y="857232"/>
            <a:ext cx="5238786" cy="3286148"/>
          </a:xfrm>
          <a:prstGeom prst="rect">
            <a:avLst/>
          </a:prstGeom>
        </p:spPr>
      </p:pic>
      <p:pic>
        <p:nvPicPr>
          <p:cNvPr id="15" name="Picture 14"/>
          <p:cNvPicPr>
            <a:picLocks noChangeAspect="1"/>
          </p:cNvPicPr>
          <p:nvPr/>
        </p:nvPicPr>
        <p:blipFill>
          <a:blip r:embed="rId5" cstate="print"/>
          <a:stretch>
            <a:fillRect/>
          </a:stretch>
        </p:blipFill>
        <p:spPr>
          <a:xfrm>
            <a:off x="3428982" y="857232"/>
            <a:ext cx="3378396" cy="1857388"/>
          </a:xfrm>
          <a:prstGeom prst="rect">
            <a:avLst/>
          </a:prstGeom>
        </p:spPr>
      </p:pic>
      <p:sp>
        <p:nvSpPr>
          <p:cNvPr id="10" name="Freeform 6">
            <a:extLst>
              <a:ext uri="{FF2B5EF4-FFF2-40B4-BE49-F238E27FC236}">
                <a16:creationId xmlns:a16="http://schemas.microsoft.com/office/drawing/2014/main" id="{77C57460-CF40-AAAF-DD6B-A0388244E0E0}"/>
              </a:ext>
            </a:extLst>
          </p:cNvPr>
          <p:cNvSpPr/>
          <p:nvPr/>
        </p:nvSpPr>
        <p:spPr>
          <a:xfrm flipH="1">
            <a:off x="64304" y="3083403"/>
            <a:ext cx="2697922" cy="3555423"/>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6" cstate="print"/>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F90D87A4-5E16-ABCE-5FD5-95D3C159389C}"/>
              </a:ext>
            </a:extLst>
          </p:cNvPr>
          <p:cNvPicPr>
            <a:picLocks noChangeAspect="1"/>
          </p:cNvPicPr>
          <p:nvPr/>
        </p:nvPicPr>
        <p:blipFill>
          <a:blip r:embed="rId7"/>
          <a:stretch>
            <a:fillRect/>
          </a:stretch>
        </p:blipFill>
        <p:spPr>
          <a:xfrm>
            <a:off x="894676" y="1973102"/>
            <a:ext cx="4986960" cy="1363407"/>
          </a:xfrm>
          <a:prstGeom prst="rect">
            <a:avLst/>
          </a:prstGeom>
        </p:spPr>
      </p:pic>
      <p:pic>
        <p:nvPicPr>
          <p:cNvPr id="18" name="Picture 2">
            <a:extLst>
              <a:ext uri="{FF2B5EF4-FFF2-40B4-BE49-F238E27FC236}">
                <a16:creationId xmlns:a16="http://schemas.microsoft.com/office/drawing/2014/main" id="{F513AA61-3167-BC4F-F62E-DD85639AABB7}"/>
              </a:ext>
            </a:extLst>
          </p:cNvPr>
          <p:cNvPicPr>
            <a:picLocks noChangeAspect="1"/>
          </p:cNvPicPr>
          <p:nvPr/>
        </p:nvPicPr>
        <p:blipFill>
          <a:blip r:embed="rId8"/>
          <a:srcRect/>
          <a:stretch>
            <a:fillRect/>
          </a:stretch>
        </p:blipFill>
        <p:spPr>
          <a:xfrm>
            <a:off x="2381224" y="3083402"/>
            <a:ext cx="8419299" cy="3191557"/>
          </a:xfrm>
          <a:prstGeom prst="rect">
            <a:avLst/>
          </a:prstGeom>
        </p:spPr>
      </p:pic>
    </p:spTree>
    <p:extLst>
      <p:ext uri="{BB962C8B-B14F-4D97-AF65-F5344CB8AC3E}">
        <p14:creationId xmlns:p14="http://schemas.microsoft.com/office/powerpoint/2010/main" val="395955205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HANH TÂM">
            <a:extLst>
              <a:ext uri="{FF2B5EF4-FFF2-40B4-BE49-F238E27FC236}">
                <a16:creationId xmlns:a16="http://schemas.microsoft.com/office/drawing/2014/main" id="{813DF2A7-B8B8-7DD8-ED69-575390A7E7E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3945" b="84196" l="24091" r="46888">
                        <a14:foregroundMark x1="34115" y1="16289" x2="39410" y2="24050"/>
                        <a14:foregroundMark x1="33064" y1="83266" x2="32579" y2="78456"/>
                        <a14:foregroundMark x1="39572" y1="84196" x2="39086" y2="80154"/>
                        <a14:foregroundMark x1="29790" y1="20938" x2="40663" y2="20978"/>
                        <a14:foregroundMark x1="40663" y1="20978" x2="42037" y2="20938"/>
                        <a14:foregroundMark x1="38157" y1="24656" x2="40784" y2="29466"/>
                        <a14:foregroundMark x1="43735" y1="24050" x2="38763" y2="17947"/>
                        <a14:foregroundMark x1="38763" y1="17947" x2="30234" y2="17947"/>
                        <a14:foregroundMark x1="30234" y1="17947" x2="27162" y2="24656"/>
                        <a14:foregroundMark x1="34276" y1="16289" x2="44260" y2="22191"/>
                        <a14:foregroundMark x1="44260" y1="22191" x2="45756" y2="24333"/>
                        <a14:foregroundMark x1="35853" y1="13945" x2="35853" y2="13945"/>
                      </a14:backgroundRemoval>
                    </a14:imgEffect>
                  </a14:imgLayer>
                </a14:imgProps>
              </a:ext>
              <a:ext uri="{28A0092B-C50C-407E-A947-70E740481C1C}">
                <a14:useLocalDpi xmlns:a14="http://schemas.microsoft.com/office/drawing/2010/main" val="0"/>
              </a:ext>
            </a:extLst>
          </a:blip>
          <a:srcRect l="21266" t="11009" r="50207" b="35021"/>
          <a:stretch/>
        </p:blipFill>
        <p:spPr>
          <a:xfrm>
            <a:off x="-44334" y="1456674"/>
            <a:ext cx="2861206" cy="5413109"/>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CB66CEBE-9C61-48B3-CC15-20346EB2231D}"/>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grpSp>
        <p:nvGrpSpPr>
          <p:cNvPr id="2" name="Group 10">
            <a:extLst>
              <a:ext uri="{FF2B5EF4-FFF2-40B4-BE49-F238E27FC236}">
                <a16:creationId xmlns:a16="http://schemas.microsoft.com/office/drawing/2014/main" id="{BBE3482C-06D9-B09F-4A6A-9A0E08B67332}"/>
              </a:ext>
            </a:extLst>
          </p:cNvPr>
          <p:cNvGrpSpPr/>
          <p:nvPr/>
        </p:nvGrpSpPr>
        <p:grpSpPr>
          <a:xfrm>
            <a:off x="3212376" y="530517"/>
            <a:ext cx="5767248" cy="5796965"/>
            <a:chOff x="3766208" y="234432"/>
            <a:chExt cx="4589052" cy="4612699"/>
          </a:xfrm>
        </p:grpSpPr>
        <p:pic>
          <p:nvPicPr>
            <p:cNvPr id="9" name="Picture 8">
              <a:extLst>
                <a:ext uri="{FF2B5EF4-FFF2-40B4-BE49-F238E27FC236}">
                  <a16:creationId xmlns:a16="http://schemas.microsoft.com/office/drawing/2014/main" id="{A0C285A6-5108-A5B9-678A-9C62C6B3DF2C}"/>
                </a:ext>
              </a:extLst>
            </p:cNvPr>
            <p:cNvPicPr>
              <a:picLocks noChangeAspect="1"/>
            </p:cNvPicPr>
            <p:nvPr/>
          </p:nvPicPr>
          <p:blipFill rotWithShape="1">
            <a:blip r:embed="rId5">
              <a:extLst>
                <a:ext uri="{28A0092B-C50C-407E-A947-70E740481C1C}">
                  <a14:useLocalDpi xmlns:a14="http://schemas.microsoft.com/office/drawing/2010/main" val="0"/>
                </a:ext>
              </a:extLst>
            </a:blip>
            <a:srcRect r="54069"/>
            <a:stretch/>
          </p:blipFill>
          <p:spPr>
            <a:xfrm>
              <a:off x="4050217" y="234432"/>
              <a:ext cx="3859343" cy="2444483"/>
            </a:xfrm>
            <a:prstGeom prst="rect">
              <a:avLst/>
            </a:prstGeom>
          </p:spPr>
        </p:pic>
        <p:pic>
          <p:nvPicPr>
            <p:cNvPr id="10" name="Picture 9">
              <a:extLst>
                <a:ext uri="{FF2B5EF4-FFF2-40B4-BE49-F238E27FC236}">
                  <a16:creationId xmlns:a16="http://schemas.microsoft.com/office/drawing/2014/main" id="{949FBCB4-3010-BA41-65EA-EC8B542D274C}"/>
                </a:ext>
              </a:extLst>
            </p:cNvPr>
            <p:cNvPicPr>
              <a:picLocks noChangeAspect="1"/>
            </p:cNvPicPr>
            <p:nvPr/>
          </p:nvPicPr>
          <p:blipFill rotWithShape="1">
            <a:blip r:embed="rId5">
              <a:extLst>
                <a:ext uri="{28A0092B-C50C-407E-A947-70E740481C1C}">
                  <a14:useLocalDpi xmlns:a14="http://schemas.microsoft.com/office/drawing/2010/main" val="0"/>
                </a:ext>
              </a:extLst>
            </a:blip>
            <a:srcRect l="45441" t="3740" r="-57" b="-3740"/>
            <a:stretch/>
          </p:blipFill>
          <p:spPr>
            <a:xfrm>
              <a:off x="3766208" y="2402648"/>
              <a:ext cx="4589052" cy="2444483"/>
            </a:xfrm>
            <a:prstGeom prst="rect">
              <a:avLst/>
            </a:prstGeom>
          </p:spPr>
        </p:pic>
      </p:grpSp>
    </p:spTree>
    <p:extLst>
      <p:ext uri="{BB962C8B-B14F-4D97-AF65-F5344CB8AC3E}">
        <p14:creationId xmlns:p14="http://schemas.microsoft.com/office/powerpoint/2010/main" val="3687063475"/>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E4AA58E8-F323-4B58-AE16-61B0885632B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val="0"/>
              </a:ext>
            </a:extLst>
          </a:blip>
          <a:stretch>
            <a:fillRect/>
          </a:stretch>
        </p:blipFill>
        <p:spPr>
          <a:xfrm>
            <a:off x="5101254" y="4592097"/>
            <a:ext cx="1784318" cy="2386525"/>
          </a:xfrm>
          <a:prstGeom prst="rect">
            <a:avLst/>
          </a:prstGeom>
        </p:spPr>
      </p:pic>
      <p:pic>
        <p:nvPicPr>
          <p:cNvPr id="6" name="Hình ảnh 5">
            <a:extLst>
              <a:ext uri="{FF2B5EF4-FFF2-40B4-BE49-F238E27FC236}">
                <a16:creationId xmlns:a16="http://schemas.microsoft.com/office/drawing/2014/main" id="{6E49B9F5-C3CD-4395-A94D-4C7EAA1740F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val="0"/>
              </a:ext>
            </a:extLst>
          </a:blip>
          <a:stretch>
            <a:fillRect/>
          </a:stretch>
        </p:blipFill>
        <p:spPr>
          <a:xfrm>
            <a:off x="7452942" y="4592097"/>
            <a:ext cx="1784318" cy="2386525"/>
          </a:xfrm>
          <a:prstGeom prst="rect">
            <a:avLst/>
          </a:prstGeom>
        </p:spPr>
      </p:pic>
      <p:pic>
        <p:nvPicPr>
          <p:cNvPr id="11" name="Hình ảnh 10">
            <a:extLst>
              <a:ext uri="{FF2B5EF4-FFF2-40B4-BE49-F238E27FC236}">
                <a16:creationId xmlns:a16="http://schemas.microsoft.com/office/drawing/2014/main" id="{20F45E8A-D805-4E4C-A5A3-817431AF97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val="0"/>
              </a:ext>
            </a:extLst>
          </a:blip>
          <a:stretch>
            <a:fillRect/>
          </a:stretch>
        </p:blipFill>
        <p:spPr>
          <a:xfrm>
            <a:off x="9237260" y="2695439"/>
            <a:ext cx="1784318" cy="2386525"/>
          </a:xfrm>
          <a:prstGeom prst="rect">
            <a:avLst/>
          </a:prstGeom>
        </p:spPr>
      </p:pic>
      <p:sp>
        <p:nvSpPr>
          <p:cNvPr id="12" name="Hộp Văn bản 11">
            <a:hlinkClick r:id="" action="ppaction://noaction"/>
            <a:extLst>
              <a:ext uri="{FF2B5EF4-FFF2-40B4-BE49-F238E27FC236}">
                <a16:creationId xmlns:a16="http://schemas.microsoft.com/office/drawing/2014/main" id="{82D8253B-E8F9-4B23-9CBA-F4FD48282B01}"/>
              </a:ext>
            </a:extLst>
          </p:cNvPr>
          <p:cNvSpPr txBox="1"/>
          <p:nvPr/>
        </p:nvSpPr>
        <p:spPr>
          <a:xfrm>
            <a:off x="5817566" y="5130244"/>
            <a:ext cx="323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cs typeface="+mn-cs"/>
              </a:rPr>
              <a:t>1</a:t>
            </a:r>
          </a:p>
        </p:txBody>
      </p:sp>
      <p:sp>
        <p:nvSpPr>
          <p:cNvPr id="13" name="Hộp Văn bản 12">
            <a:hlinkClick r:id="" action="ppaction://noaction"/>
            <a:extLst>
              <a:ext uri="{FF2B5EF4-FFF2-40B4-BE49-F238E27FC236}">
                <a16:creationId xmlns:a16="http://schemas.microsoft.com/office/drawing/2014/main" id="{BA06E1F4-9A1D-4423-90FD-3F9DBFD71D8F}"/>
              </a:ext>
            </a:extLst>
          </p:cNvPr>
          <p:cNvSpPr txBox="1"/>
          <p:nvPr/>
        </p:nvSpPr>
        <p:spPr>
          <a:xfrm>
            <a:off x="8168076" y="5123969"/>
            <a:ext cx="323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cs typeface="+mn-cs"/>
              </a:rPr>
              <a:t>2</a:t>
            </a:r>
          </a:p>
        </p:txBody>
      </p:sp>
      <p:sp>
        <p:nvSpPr>
          <p:cNvPr id="14" name="Hộp Văn bản 13">
            <a:hlinkClick r:id="" action="ppaction://noaction"/>
            <a:extLst>
              <a:ext uri="{FF2B5EF4-FFF2-40B4-BE49-F238E27FC236}">
                <a16:creationId xmlns:a16="http://schemas.microsoft.com/office/drawing/2014/main" id="{0AA76C1E-2D46-48CD-B2F9-F437F4015F95}"/>
              </a:ext>
            </a:extLst>
          </p:cNvPr>
          <p:cNvSpPr txBox="1"/>
          <p:nvPr/>
        </p:nvSpPr>
        <p:spPr>
          <a:xfrm>
            <a:off x="9967640" y="3229824"/>
            <a:ext cx="323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cs typeface="+mn-cs"/>
              </a:rPr>
              <a:t>3</a:t>
            </a:r>
          </a:p>
        </p:txBody>
      </p:sp>
      <p:sp>
        <p:nvSpPr>
          <p:cNvPr id="15" name="Hộp Văn bản 14">
            <a:hlinkClick r:id="" action="ppaction://noaction"/>
            <a:extLst>
              <a:ext uri="{FF2B5EF4-FFF2-40B4-BE49-F238E27FC236}">
                <a16:creationId xmlns:a16="http://schemas.microsoft.com/office/drawing/2014/main" id="{6780B284-B0CF-4E55-8A4C-6B5297CE68DB}"/>
              </a:ext>
            </a:extLst>
          </p:cNvPr>
          <p:cNvSpPr txBox="1"/>
          <p:nvPr/>
        </p:nvSpPr>
        <p:spPr>
          <a:xfrm>
            <a:off x="7174085" y="3199023"/>
            <a:ext cx="323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cs typeface="+mn-cs"/>
              </a:rPr>
              <a:t>4</a:t>
            </a:r>
          </a:p>
        </p:txBody>
      </p:sp>
      <p:pic>
        <p:nvPicPr>
          <p:cNvPr id="4" name="Hình ảnh 3" descr="Ảnh có chứa văn bản, búp bê, mẫu họa&#10;&#10;Mô tả được tạo tự động">
            <a:hlinkClick r:id="" action="ppaction://noaction"/>
            <a:extLst>
              <a:ext uri="{FF2B5EF4-FFF2-40B4-BE49-F238E27FC236}">
                <a16:creationId xmlns:a16="http://schemas.microsoft.com/office/drawing/2014/main" id="{BA658D22-E2AB-3EEC-FDEA-95579530493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80" b="89980" l="4840" r="46785">
                        <a14:foregroundMark x1="39991" y1="42004" x2="39991" y2="42004"/>
                        <a14:foregroundMark x1="46558" y1="51002" x2="40673" y2="41759"/>
                        <a14:foregroundMark x1="40673" y1="41759" x2="39287" y2="57669"/>
                        <a14:foregroundMark x1="42740" y1="40736" x2="42740" y2="40736"/>
                        <a14:foregroundMark x1="46785" y1="50593" x2="44195" y2="41227"/>
                        <a14:foregroundMark x1="44195" y1="41227" x2="38832" y2="41718"/>
                        <a14:foregroundMark x1="38832" y1="41718" x2="37651" y2="49775"/>
                        <a14:foregroundMark x1="37651" y1="49775" x2="38332" y2="54029"/>
                        <a14:backgroundMark x1="19518" y1="78241" x2="19768" y2="94070"/>
                      </a14:backgroundRemoval>
                    </a14:imgEffect>
                  </a14:imgLayer>
                </a14:imgProps>
              </a:ext>
              <a:ext uri="{28A0092B-C50C-407E-A947-70E740481C1C}">
                <a14:useLocalDpi xmlns:a14="http://schemas.microsoft.com/office/drawing/2010/main" val="0"/>
              </a:ext>
            </a:extLst>
          </a:blip>
          <a:srcRect r="51477"/>
          <a:stretch/>
        </p:blipFill>
        <p:spPr>
          <a:xfrm>
            <a:off x="716312" y="2633125"/>
            <a:ext cx="4131681" cy="4730537"/>
          </a:xfrm>
          <a:prstGeom prst="rect">
            <a:avLst/>
          </a:prstGeom>
        </p:spPr>
      </p:pic>
      <p:sp>
        <p:nvSpPr>
          <p:cNvPr id="17" name="Speech Bubble: Oval 16">
            <a:extLst>
              <a:ext uri="{FF2B5EF4-FFF2-40B4-BE49-F238E27FC236}">
                <a16:creationId xmlns:a16="http://schemas.microsoft.com/office/drawing/2014/main" id="{0EEDF796-4A28-0C38-3805-D30B7CDACC11}"/>
              </a:ext>
            </a:extLst>
          </p:cNvPr>
          <p:cNvSpPr/>
          <p:nvPr/>
        </p:nvSpPr>
        <p:spPr>
          <a:xfrm>
            <a:off x="2139526" y="725715"/>
            <a:ext cx="3678040" cy="2235200"/>
          </a:xfrm>
          <a:prstGeom prst="wedgeEllipseCallout">
            <a:avLst>
              <a:gd name="adj1" fmla="val -3483"/>
              <a:gd name="adj2" fmla="val 65506"/>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0000"/>
              </a:solidFill>
              <a:effectLst/>
              <a:uLnTx/>
              <a:uFillTx/>
              <a:latin typeface="#9Slide05 SVNClementine" panose="020F0502020204030203" pitchFamily="34" charset="0"/>
              <a:ea typeface="+mn-ea"/>
              <a:cs typeface="+mn-cs"/>
            </a:endParaRPr>
          </a:p>
        </p:txBody>
      </p:sp>
      <p:sp>
        <p:nvSpPr>
          <p:cNvPr id="21" name="Hộp Văn bản 20">
            <a:extLst>
              <a:ext uri="{FF2B5EF4-FFF2-40B4-BE49-F238E27FC236}">
                <a16:creationId xmlns:a16="http://schemas.microsoft.com/office/drawing/2014/main" id="{2CE344A4-2BFB-B8DF-4C1D-2889DC69724F}"/>
              </a:ext>
            </a:extLst>
          </p:cNvPr>
          <p:cNvSpPr txBox="1"/>
          <p:nvPr/>
        </p:nvSpPr>
        <p:spPr>
          <a:xfrm>
            <a:off x="2260750" y="993430"/>
            <a:ext cx="341944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Để thu hoạch bông hoa, các bạn hãy </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trả lời đúng các câu hỏi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tìm hiểu bài nhé!</a:t>
            </a:r>
          </a:p>
        </p:txBody>
      </p:sp>
      <p:pic>
        <p:nvPicPr>
          <p:cNvPr id="2" name="Picture 1">
            <a:extLst>
              <a:ext uri="{FF2B5EF4-FFF2-40B4-BE49-F238E27FC236}">
                <a16:creationId xmlns:a16="http://schemas.microsoft.com/office/drawing/2014/main" id="{84FBEFB2-0222-45AA-A73E-D9B8F7EE5BC2}"/>
              </a:ext>
            </a:extLst>
          </p:cNvPr>
          <p:cNvPicPr>
            <a:picLocks noChangeAspect="1"/>
          </p:cNvPicPr>
          <p:nvPr/>
        </p:nvPicPr>
        <p:blipFill>
          <a:blip r:embed="rId7"/>
          <a:stretch>
            <a:fillRect/>
          </a:stretch>
        </p:blipFill>
        <p:spPr>
          <a:xfrm>
            <a:off x="5993413" y="9128"/>
            <a:ext cx="5907536" cy="2121592"/>
          </a:xfrm>
          <a:prstGeom prst="rect">
            <a:avLst/>
          </a:prstGeom>
        </p:spPr>
      </p:pic>
    </p:spTree>
    <p:extLst>
      <p:ext uri="{BB962C8B-B14F-4D97-AF65-F5344CB8AC3E}">
        <p14:creationId xmlns:p14="http://schemas.microsoft.com/office/powerpoint/2010/main" val="389281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par>
                                <p:cTn id="20" presetID="10" presetClass="exit" presetSubtype="0" fill="hold" grpId="0"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with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11"/>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p:bldP spid="13" grpId="0"/>
      <p:bldP spid="14" grpId="0"/>
      <p:bldP spid="15" grpId="0"/>
      <p:bldP spid="17"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Nút Hành động: Lùi hoặc Trước 16">
            <a:hlinkClick r:id="" action="ppaction://noaction"/>
            <a:extLst>
              <a:ext uri="{FF2B5EF4-FFF2-40B4-BE49-F238E27FC236}">
                <a16:creationId xmlns:a16="http://schemas.microsoft.com/office/drawing/2014/main" id="{BABEF752-E6BD-442C-AB22-F7421FA24248}"/>
              </a:ext>
            </a:extLst>
          </p:cNvPr>
          <p:cNvSpPr/>
          <p:nvPr/>
        </p:nvSpPr>
        <p:spPr>
          <a:xfrm>
            <a:off x="10933043" y="5897217"/>
            <a:ext cx="781879" cy="679007"/>
          </a:xfrm>
          <a:prstGeom prst="actionButtonBackPrevious">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2">
            <a:extLst>
              <a:ext uri="{FF2B5EF4-FFF2-40B4-BE49-F238E27FC236}">
                <a16:creationId xmlns:a16="http://schemas.microsoft.com/office/drawing/2014/main" id="{FE9248D2-42B3-CD61-C05B-07757DF75A0D}"/>
              </a:ext>
            </a:extLst>
          </p:cNvPr>
          <p:cNvGrpSpPr/>
          <p:nvPr/>
        </p:nvGrpSpPr>
        <p:grpSpPr>
          <a:xfrm>
            <a:off x="593560" y="612849"/>
            <a:ext cx="11004880" cy="1348141"/>
            <a:chOff x="308203" y="2337884"/>
            <a:chExt cx="12870924" cy="1399406"/>
          </a:xfrm>
        </p:grpSpPr>
        <p:sp>
          <p:nvSpPr>
            <p:cNvPr id="3" name="Rectangle: Rounded Corners 3">
              <a:extLst>
                <a:ext uri="{FF2B5EF4-FFF2-40B4-BE49-F238E27FC236}">
                  <a16:creationId xmlns:a16="http://schemas.microsoft.com/office/drawing/2014/main" id="{BAC968C9-1064-CD90-A698-2E7E6B0092C8}"/>
                </a:ext>
              </a:extLst>
            </p:cNvPr>
            <p:cNvSpPr/>
            <p:nvPr/>
          </p:nvSpPr>
          <p:spPr>
            <a:xfrm>
              <a:off x="749932" y="2533778"/>
              <a:ext cx="12429195" cy="1203512"/>
            </a:xfrm>
            <a:custGeom>
              <a:avLst/>
              <a:gdLst>
                <a:gd name="connsiteX0" fmla="*/ 0 w 12429195"/>
                <a:gd name="connsiteY0" fmla="*/ 293910 h 1203512"/>
                <a:gd name="connsiteX1" fmla="*/ 293910 w 12429195"/>
                <a:gd name="connsiteY1" fmla="*/ 0 h 1203512"/>
                <a:gd name="connsiteX2" fmla="*/ 12135285 w 12429195"/>
                <a:gd name="connsiteY2" fmla="*/ 0 h 1203512"/>
                <a:gd name="connsiteX3" fmla="*/ 12429195 w 12429195"/>
                <a:gd name="connsiteY3" fmla="*/ 293910 h 1203512"/>
                <a:gd name="connsiteX4" fmla="*/ 12429195 w 12429195"/>
                <a:gd name="connsiteY4" fmla="*/ 909602 h 1203512"/>
                <a:gd name="connsiteX5" fmla="*/ 12135285 w 12429195"/>
                <a:gd name="connsiteY5" fmla="*/ 1203512 h 1203512"/>
                <a:gd name="connsiteX6" fmla="*/ 293910 w 12429195"/>
                <a:gd name="connsiteY6" fmla="*/ 1203512 h 1203512"/>
                <a:gd name="connsiteX7" fmla="*/ 0 w 12429195"/>
                <a:gd name="connsiteY7" fmla="*/ 909602 h 1203512"/>
                <a:gd name="connsiteX8" fmla="*/ 0 w 12429195"/>
                <a:gd name="connsiteY8" fmla="*/ 293910 h 120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9195" h="1203512" fill="none" extrusionOk="0">
                  <a:moveTo>
                    <a:pt x="0" y="293910"/>
                  </a:moveTo>
                  <a:cubicBezTo>
                    <a:pt x="-3916" y="145309"/>
                    <a:pt x="117629" y="-9381"/>
                    <a:pt x="293910" y="0"/>
                  </a:cubicBezTo>
                  <a:cubicBezTo>
                    <a:pt x="3978335" y="-35273"/>
                    <a:pt x="9140995" y="-144294"/>
                    <a:pt x="12135285" y="0"/>
                  </a:cubicBezTo>
                  <a:cubicBezTo>
                    <a:pt x="12301539" y="1197"/>
                    <a:pt x="12424462" y="127597"/>
                    <a:pt x="12429195" y="293910"/>
                  </a:cubicBezTo>
                  <a:cubicBezTo>
                    <a:pt x="12484554" y="469424"/>
                    <a:pt x="12388720" y="679758"/>
                    <a:pt x="12429195" y="909602"/>
                  </a:cubicBezTo>
                  <a:cubicBezTo>
                    <a:pt x="12438532" y="1064863"/>
                    <a:pt x="12301263" y="1199549"/>
                    <a:pt x="12135285" y="1203512"/>
                  </a:cubicBezTo>
                  <a:cubicBezTo>
                    <a:pt x="10250153" y="1281037"/>
                    <a:pt x="3806053" y="1159809"/>
                    <a:pt x="293910" y="1203512"/>
                  </a:cubicBezTo>
                  <a:cubicBezTo>
                    <a:pt x="118225" y="1199809"/>
                    <a:pt x="-23678" y="1071600"/>
                    <a:pt x="0" y="909602"/>
                  </a:cubicBezTo>
                  <a:cubicBezTo>
                    <a:pt x="-9745" y="696765"/>
                    <a:pt x="6923" y="439635"/>
                    <a:pt x="0" y="293910"/>
                  </a:cubicBezTo>
                  <a:close/>
                </a:path>
                <a:path w="12429195" h="1203512" stroke="0" extrusionOk="0">
                  <a:moveTo>
                    <a:pt x="0" y="293910"/>
                  </a:moveTo>
                  <a:cubicBezTo>
                    <a:pt x="-7190" y="106744"/>
                    <a:pt x="129829" y="1425"/>
                    <a:pt x="293910" y="0"/>
                  </a:cubicBezTo>
                  <a:cubicBezTo>
                    <a:pt x="1566339" y="-95379"/>
                    <a:pt x="10927552" y="58096"/>
                    <a:pt x="12135285" y="0"/>
                  </a:cubicBezTo>
                  <a:cubicBezTo>
                    <a:pt x="12292031" y="-3925"/>
                    <a:pt x="12420917" y="125639"/>
                    <a:pt x="12429195" y="293910"/>
                  </a:cubicBezTo>
                  <a:cubicBezTo>
                    <a:pt x="12384113" y="522932"/>
                    <a:pt x="12411587" y="723484"/>
                    <a:pt x="12429195" y="909602"/>
                  </a:cubicBezTo>
                  <a:cubicBezTo>
                    <a:pt x="12436534" y="1063200"/>
                    <a:pt x="12290058" y="1195992"/>
                    <a:pt x="12135285" y="1203512"/>
                  </a:cubicBezTo>
                  <a:cubicBezTo>
                    <a:pt x="7638865" y="1143606"/>
                    <a:pt x="5460504" y="1286026"/>
                    <a:pt x="293910" y="1203512"/>
                  </a:cubicBezTo>
                  <a:cubicBezTo>
                    <a:pt x="129072" y="1204134"/>
                    <a:pt x="-18542" y="1090743"/>
                    <a:pt x="0" y="909602"/>
                  </a:cubicBezTo>
                  <a:cubicBezTo>
                    <a:pt x="-14275" y="701072"/>
                    <a:pt x="-46857" y="416560"/>
                    <a:pt x="0" y="293910"/>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Câu 1: Đoạn văn thể hiện tình cảm, cảm xúc về một bài thơ thường có mấy phần?</a:t>
              </a:r>
              <a:endParaRPr kumimoji="0" lang="en-US" sz="3200" b="1" i="1" u="none" strike="noStrike" kern="1200" cap="none" spc="0" normalizeH="0" baseline="0" noProof="0" dirty="0">
                <a:ln>
                  <a:noFill/>
                </a:ln>
                <a:solidFill>
                  <a:srgbClr val="006600"/>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1CAC6003-0992-DE5B-FE49-DFBC915192E1}"/>
                </a:ext>
              </a:extLst>
            </p:cNvPr>
            <p:cNvPicPr>
              <a:picLocks noChangeAspect="1"/>
            </p:cNvPicPr>
            <p:nvPr/>
          </p:nvPicPr>
          <p:blipFill>
            <a:blip r:embed="rId2" cstate="print"/>
            <a:stretch>
              <a:fillRect/>
            </a:stretch>
          </p:blipFill>
          <p:spPr>
            <a:xfrm>
              <a:off x="308203" y="2337884"/>
              <a:ext cx="883459" cy="1111405"/>
            </a:xfrm>
            <a:prstGeom prst="rect">
              <a:avLst/>
            </a:prstGeom>
          </p:spPr>
        </p:pic>
      </p:grpSp>
      <p:grpSp>
        <p:nvGrpSpPr>
          <p:cNvPr id="5" name="Group 9">
            <a:extLst>
              <a:ext uri="{FF2B5EF4-FFF2-40B4-BE49-F238E27FC236}">
                <a16:creationId xmlns:a16="http://schemas.microsoft.com/office/drawing/2014/main" id="{CAED9E81-D5AC-6FDE-4CBF-F554AEF18DA3}"/>
              </a:ext>
            </a:extLst>
          </p:cNvPr>
          <p:cNvGrpSpPr/>
          <p:nvPr/>
        </p:nvGrpSpPr>
        <p:grpSpPr>
          <a:xfrm>
            <a:off x="2413548" y="3014054"/>
            <a:ext cx="6059892" cy="1263305"/>
            <a:chOff x="3764828" y="5848695"/>
            <a:chExt cx="3715145" cy="784610"/>
          </a:xfrm>
        </p:grpSpPr>
        <p:sp>
          <p:nvSpPr>
            <p:cNvPr id="7" name="Hình chữ nhật: Góc Tròn 6">
              <a:extLst>
                <a:ext uri="{FF2B5EF4-FFF2-40B4-BE49-F238E27FC236}">
                  <a16:creationId xmlns:a16="http://schemas.microsoft.com/office/drawing/2014/main" id="{F5F11CC6-BFEA-1DD3-A0D7-13975A51D795}"/>
                </a:ext>
              </a:extLst>
            </p:cNvPr>
            <p:cNvSpPr/>
            <p:nvPr/>
          </p:nvSpPr>
          <p:spPr>
            <a:xfrm>
              <a:off x="4478290" y="5897217"/>
              <a:ext cx="2976768" cy="707886"/>
            </a:xfrm>
            <a:prstGeom prst="round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4">
              <a:extLst>
                <a:ext uri="{FF2B5EF4-FFF2-40B4-BE49-F238E27FC236}">
                  <a16:creationId xmlns:a16="http://schemas.microsoft.com/office/drawing/2014/main" id="{4CA1CF9B-6EB1-9264-10B6-90774378B038}"/>
                </a:ext>
              </a:extLst>
            </p:cNvPr>
            <p:cNvGrpSpPr/>
            <p:nvPr/>
          </p:nvGrpSpPr>
          <p:grpSpPr>
            <a:xfrm>
              <a:off x="3764828" y="5848695"/>
              <a:ext cx="3715145" cy="784610"/>
              <a:chOff x="3561628" y="6834215"/>
              <a:chExt cx="3715145" cy="784610"/>
            </a:xfrm>
          </p:grpSpPr>
          <p:sp>
            <p:nvSpPr>
              <p:cNvPr id="8" name="Hộp Văn bản 7">
                <a:extLst>
                  <a:ext uri="{FF2B5EF4-FFF2-40B4-BE49-F238E27FC236}">
                    <a16:creationId xmlns:a16="http://schemas.microsoft.com/office/drawing/2014/main" id="{25A7FAE1-4957-A801-02FE-E9631E849634}"/>
                  </a:ext>
                </a:extLst>
              </p:cNvPr>
              <p:cNvSpPr txBox="1"/>
              <p:nvPr/>
            </p:nvSpPr>
            <p:spPr>
              <a:xfrm>
                <a:off x="4358505" y="6967229"/>
                <a:ext cx="2918268" cy="477882"/>
              </a:xfrm>
              <a:prstGeom prst="rect">
                <a:avLst/>
              </a:prstGeom>
              <a:noFill/>
            </p:spPr>
            <p:txBody>
              <a:bodyPr wrap="square" rtlCol="0">
                <a:spAutoFit/>
              </a:bodyPr>
              <a:lstStyle/>
              <a:p>
                <a:r>
                  <a:rPr lang="en-US" sz="4400" dirty="0" err="1"/>
                  <a:t>Thường</a:t>
                </a:r>
                <a:r>
                  <a:rPr lang="en-US" sz="4400" dirty="0"/>
                  <a:t> </a:t>
                </a:r>
                <a:r>
                  <a:rPr lang="en-US" sz="4400" dirty="0" err="1"/>
                  <a:t>có</a:t>
                </a:r>
                <a:r>
                  <a:rPr lang="en-US" sz="4400" dirty="0"/>
                  <a:t> 3 </a:t>
                </a:r>
                <a:r>
                  <a:rPr lang="en-US" sz="4400" dirty="0" err="1"/>
                  <a:t>phần</a:t>
                </a:r>
                <a:endParaRPr lang="en-US" sz="4400" b="1" dirty="0"/>
              </a:p>
            </p:txBody>
          </p:sp>
          <p:pic>
            <p:nvPicPr>
              <p:cNvPr id="9" name="Picture 4" descr="Mặt Trời Mỉm Cười Sun Nụ Mùa - Miễn Phí vector hình ảnh trên Pixabay">
                <a:extLst>
                  <a:ext uri="{FF2B5EF4-FFF2-40B4-BE49-F238E27FC236}">
                    <a16:creationId xmlns:a16="http://schemas.microsoft.com/office/drawing/2014/main" id="{37FE05A3-B093-B5ED-87AA-B9F87850E0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628" y="6834215"/>
                <a:ext cx="820572" cy="784610"/>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610484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út Hành động: Lùi hoặc Trước 16">
            <a:hlinkClick r:id="" action="ppaction://noaction"/>
            <a:extLst>
              <a:ext uri="{FF2B5EF4-FFF2-40B4-BE49-F238E27FC236}">
                <a16:creationId xmlns:a16="http://schemas.microsoft.com/office/drawing/2014/main" id="{A4C24EA0-95CA-994E-1CA3-C16720468886}"/>
              </a:ext>
            </a:extLst>
          </p:cNvPr>
          <p:cNvSpPr/>
          <p:nvPr/>
        </p:nvSpPr>
        <p:spPr>
          <a:xfrm>
            <a:off x="10933043" y="5897217"/>
            <a:ext cx="781879" cy="679007"/>
          </a:xfrm>
          <a:prstGeom prst="actionButtonBackPrevious">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2">
            <a:extLst>
              <a:ext uri="{FF2B5EF4-FFF2-40B4-BE49-F238E27FC236}">
                <a16:creationId xmlns:a16="http://schemas.microsoft.com/office/drawing/2014/main" id="{7B260BA1-2C8B-BD97-2A7E-396B212C503A}"/>
              </a:ext>
            </a:extLst>
          </p:cNvPr>
          <p:cNvGrpSpPr/>
          <p:nvPr/>
        </p:nvGrpSpPr>
        <p:grpSpPr>
          <a:xfrm>
            <a:off x="593560" y="612849"/>
            <a:ext cx="11004880" cy="1348141"/>
            <a:chOff x="308203" y="2337884"/>
            <a:chExt cx="12870924" cy="1399406"/>
          </a:xfrm>
        </p:grpSpPr>
        <p:sp>
          <p:nvSpPr>
            <p:cNvPr id="15" name="Rectangle: Rounded Corners 3">
              <a:extLst>
                <a:ext uri="{FF2B5EF4-FFF2-40B4-BE49-F238E27FC236}">
                  <a16:creationId xmlns:a16="http://schemas.microsoft.com/office/drawing/2014/main" id="{A62D4C6E-B316-F734-2485-568E787E4DB3}"/>
                </a:ext>
              </a:extLst>
            </p:cNvPr>
            <p:cNvSpPr/>
            <p:nvPr/>
          </p:nvSpPr>
          <p:spPr>
            <a:xfrm>
              <a:off x="749932" y="2533778"/>
              <a:ext cx="12429195" cy="1203512"/>
            </a:xfrm>
            <a:custGeom>
              <a:avLst/>
              <a:gdLst>
                <a:gd name="connsiteX0" fmla="*/ 0 w 12429195"/>
                <a:gd name="connsiteY0" fmla="*/ 293910 h 1203512"/>
                <a:gd name="connsiteX1" fmla="*/ 293910 w 12429195"/>
                <a:gd name="connsiteY1" fmla="*/ 0 h 1203512"/>
                <a:gd name="connsiteX2" fmla="*/ 12135285 w 12429195"/>
                <a:gd name="connsiteY2" fmla="*/ 0 h 1203512"/>
                <a:gd name="connsiteX3" fmla="*/ 12429195 w 12429195"/>
                <a:gd name="connsiteY3" fmla="*/ 293910 h 1203512"/>
                <a:gd name="connsiteX4" fmla="*/ 12429195 w 12429195"/>
                <a:gd name="connsiteY4" fmla="*/ 909602 h 1203512"/>
                <a:gd name="connsiteX5" fmla="*/ 12135285 w 12429195"/>
                <a:gd name="connsiteY5" fmla="*/ 1203512 h 1203512"/>
                <a:gd name="connsiteX6" fmla="*/ 293910 w 12429195"/>
                <a:gd name="connsiteY6" fmla="*/ 1203512 h 1203512"/>
                <a:gd name="connsiteX7" fmla="*/ 0 w 12429195"/>
                <a:gd name="connsiteY7" fmla="*/ 909602 h 1203512"/>
                <a:gd name="connsiteX8" fmla="*/ 0 w 12429195"/>
                <a:gd name="connsiteY8" fmla="*/ 293910 h 120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9195" h="1203512" fill="none" extrusionOk="0">
                  <a:moveTo>
                    <a:pt x="0" y="293910"/>
                  </a:moveTo>
                  <a:cubicBezTo>
                    <a:pt x="-3916" y="145309"/>
                    <a:pt x="117629" y="-9381"/>
                    <a:pt x="293910" y="0"/>
                  </a:cubicBezTo>
                  <a:cubicBezTo>
                    <a:pt x="3978335" y="-35273"/>
                    <a:pt x="9140995" y="-144294"/>
                    <a:pt x="12135285" y="0"/>
                  </a:cubicBezTo>
                  <a:cubicBezTo>
                    <a:pt x="12301539" y="1197"/>
                    <a:pt x="12424462" y="127597"/>
                    <a:pt x="12429195" y="293910"/>
                  </a:cubicBezTo>
                  <a:cubicBezTo>
                    <a:pt x="12484554" y="469424"/>
                    <a:pt x="12388720" y="679758"/>
                    <a:pt x="12429195" y="909602"/>
                  </a:cubicBezTo>
                  <a:cubicBezTo>
                    <a:pt x="12438532" y="1064863"/>
                    <a:pt x="12301263" y="1199549"/>
                    <a:pt x="12135285" y="1203512"/>
                  </a:cubicBezTo>
                  <a:cubicBezTo>
                    <a:pt x="10250153" y="1281037"/>
                    <a:pt x="3806053" y="1159809"/>
                    <a:pt x="293910" y="1203512"/>
                  </a:cubicBezTo>
                  <a:cubicBezTo>
                    <a:pt x="118225" y="1199809"/>
                    <a:pt x="-23678" y="1071600"/>
                    <a:pt x="0" y="909602"/>
                  </a:cubicBezTo>
                  <a:cubicBezTo>
                    <a:pt x="-9745" y="696765"/>
                    <a:pt x="6923" y="439635"/>
                    <a:pt x="0" y="293910"/>
                  </a:cubicBezTo>
                  <a:close/>
                </a:path>
                <a:path w="12429195" h="1203512" stroke="0" extrusionOk="0">
                  <a:moveTo>
                    <a:pt x="0" y="293910"/>
                  </a:moveTo>
                  <a:cubicBezTo>
                    <a:pt x="-7190" y="106744"/>
                    <a:pt x="129829" y="1425"/>
                    <a:pt x="293910" y="0"/>
                  </a:cubicBezTo>
                  <a:cubicBezTo>
                    <a:pt x="1566339" y="-95379"/>
                    <a:pt x="10927552" y="58096"/>
                    <a:pt x="12135285" y="0"/>
                  </a:cubicBezTo>
                  <a:cubicBezTo>
                    <a:pt x="12292031" y="-3925"/>
                    <a:pt x="12420917" y="125639"/>
                    <a:pt x="12429195" y="293910"/>
                  </a:cubicBezTo>
                  <a:cubicBezTo>
                    <a:pt x="12384113" y="522932"/>
                    <a:pt x="12411587" y="723484"/>
                    <a:pt x="12429195" y="909602"/>
                  </a:cubicBezTo>
                  <a:cubicBezTo>
                    <a:pt x="12436534" y="1063200"/>
                    <a:pt x="12290058" y="1195992"/>
                    <a:pt x="12135285" y="1203512"/>
                  </a:cubicBezTo>
                  <a:cubicBezTo>
                    <a:pt x="7638865" y="1143606"/>
                    <a:pt x="5460504" y="1286026"/>
                    <a:pt x="293910" y="1203512"/>
                  </a:cubicBezTo>
                  <a:cubicBezTo>
                    <a:pt x="129072" y="1204134"/>
                    <a:pt x="-18542" y="1090743"/>
                    <a:pt x="0" y="909602"/>
                  </a:cubicBezTo>
                  <a:cubicBezTo>
                    <a:pt x="-14275" y="701072"/>
                    <a:pt x="-46857" y="416560"/>
                    <a:pt x="0" y="293910"/>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Câu 2: Những điểm cần lưu ý khi viết đoạn văn thể hiện tình cảm, cảm xúc về một bài thơ:</a:t>
              </a:r>
              <a:endParaRPr kumimoji="0" lang="en-US" sz="3200" b="1" i="1" u="none" strike="noStrike" kern="1200" cap="none" spc="0" normalizeH="0" baseline="0" noProof="0" dirty="0">
                <a:ln>
                  <a:noFill/>
                </a:ln>
                <a:solidFill>
                  <a:srgbClr val="006600"/>
                </a:solidFill>
                <a:effectLst/>
                <a:uLnTx/>
                <a:uFillTx/>
                <a:latin typeface="Calibri" panose="020F0502020204030204"/>
                <a:ea typeface="+mn-ea"/>
                <a:cs typeface="+mn-cs"/>
              </a:endParaRPr>
            </a:p>
          </p:txBody>
        </p:sp>
        <p:pic>
          <p:nvPicPr>
            <p:cNvPr id="16" name="Picture 4">
              <a:extLst>
                <a:ext uri="{FF2B5EF4-FFF2-40B4-BE49-F238E27FC236}">
                  <a16:creationId xmlns:a16="http://schemas.microsoft.com/office/drawing/2014/main" id="{CCFB6E91-2B97-1545-DEB8-43C425F8D2DC}"/>
                </a:ext>
              </a:extLst>
            </p:cNvPr>
            <p:cNvPicPr>
              <a:picLocks noChangeAspect="1"/>
            </p:cNvPicPr>
            <p:nvPr/>
          </p:nvPicPr>
          <p:blipFill>
            <a:blip r:embed="rId2" cstate="print"/>
            <a:stretch>
              <a:fillRect/>
            </a:stretch>
          </p:blipFill>
          <p:spPr>
            <a:xfrm>
              <a:off x="308203" y="2337884"/>
              <a:ext cx="883459" cy="1111405"/>
            </a:xfrm>
            <a:prstGeom prst="rect">
              <a:avLst/>
            </a:prstGeom>
          </p:spPr>
        </p:pic>
      </p:grpSp>
      <p:grpSp>
        <p:nvGrpSpPr>
          <p:cNvPr id="3" name="Group 16">
            <a:extLst>
              <a:ext uri="{FF2B5EF4-FFF2-40B4-BE49-F238E27FC236}">
                <a16:creationId xmlns:a16="http://schemas.microsoft.com/office/drawing/2014/main" id="{C0E1F30A-19F2-0BF2-A4F1-3068AD73F533}"/>
              </a:ext>
            </a:extLst>
          </p:cNvPr>
          <p:cNvGrpSpPr/>
          <p:nvPr/>
        </p:nvGrpSpPr>
        <p:grpSpPr>
          <a:xfrm>
            <a:off x="889548" y="2770213"/>
            <a:ext cx="8589732" cy="3071785"/>
            <a:chOff x="3764828" y="5848695"/>
            <a:chExt cx="5266117" cy="1907816"/>
          </a:xfrm>
        </p:grpSpPr>
        <p:sp>
          <p:nvSpPr>
            <p:cNvPr id="18" name="Hình chữ nhật: Góc Tròn 6">
              <a:extLst>
                <a:ext uri="{FF2B5EF4-FFF2-40B4-BE49-F238E27FC236}">
                  <a16:creationId xmlns:a16="http://schemas.microsoft.com/office/drawing/2014/main" id="{5CEA7D58-A122-A473-9148-57CC8925FA47}"/>
                </a:ext>
              </a:extLst>
            </p:cNvPr>
            <p:cNvSpPr/>
            <p:nvPr/>
          </p:nvSpPr>
          <p:spPr>
            <a:xfrm>
              <a:off x="4478290" y="5897217"/>
              <a:ext cx="4552655" cy="1859294"/>
            </a:xfrm>
            <a:prstGeom prst="round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18">
              <a:extLst>
                <a:ext uri="{FF2B5EF4-FFF2-40B4-BE49-F238E27FC236}">
                  <a16:creationId xmlns:a16="http://schemas.microsoft.com/office/drawing/2014/main" id="{ACECE597-3D89-17BE-F3D9-211FCC2EA6EB}"/>
                </a:ext>
              </a:extLst>
            </p:cNvPr>
            <p:cNvGrpSpPr/>
            <p:nvPr/>
          </p:nvGrpSpPr>
          <p:grpSpPr>
            <a:xfrm>
              <a:off x="3764828" y="5848695"/>
              <a:ext cx="4755355" cy="1624645"/>
              <a:chOff x="3561628" y="6834215"/>
              <a:chExt cx="4755355" cy="1624645"/>
            </a:xfrm>
          </p:grpSpPr>
          <p:sp>
            <p:nvSpPr>
              <p:cNvPr id="20" name="Hộp Văn bản 7">
                <a:extLst>
                  <a:ext uri="{FF2B5EF4-FFF2-40B4-BE49-F238E27FC236}">
                    <a16:creationId xmlns:a16="http://schemas.microsoft.com/office/drawing/2014/main" id="{B145ED3B-AD0D-9A8F-829A-B7613A4F8141}"/>
                  </a:ext>
                </a:extLst>
              </p:cNvPr>
              <p:cNvSpPr txBox="1"/>
              <p:nvPr/>
            </p:nvSpPr>
            <p:spPr>
              <a:xfrm>
                <a:off x="4358505" y="6967229"/>
                <a:ext cx="3958478" cy="1491631"/>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b="0" dirty="0" err="1">
                    <a:solidFill>
                      <a:srgbClr val="333333"/>
                    </a:solidFill>
                    <a:effectLst/>
                    <a:latin typeface="Cambria" panose="02040503050406030204" pitchFamily="18" charset="0"/>
                    <a:ea typeface="Cambria" panose="02040503050406030204" pitchFamily="18" charset="0"/>
                  </a:rPr>
                  <a:t>Bố</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cục</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đoạn</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văn</a:t>
                </a:r>
                <a:endParaRPr lang="en-US" sz="3200" b="1" dirty="0">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en-US" sz="3200" b="0" dirty="0" err="1">
                    <a:solidFill>
                      <a:srgbClr val="333333"/>
                    </a:solidFill>
                    <a:effectLst/>
                    <a:latin typeface="Cambria" panose="02040503050406030204" pitchFamily="18" charset="0"/>
                    <a:ea typeface="Cambria" panose="02040503050406030204" pitchFamily="18" charset="0"/>
                  </a:rPr>
                  <a:t>Những</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điều</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yêu</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thích</a:t>
                </a:r>
                <a:r>
                  <a:rPr lang="en-US" sz="3200" b="0" dirty="0">
                    <a:solidFill>
                      <a:srgbClr val="333333"/>
                    </a:solidFill>
                    <a:effectLst/>
                    <a:latin typeface="Cambria" panose="02040503050406030204" pitchFamily="18" charset="0"/>
                    <a:ea typeface="Cambria" panose="02040503050406030204" pitchFamily="18" charset="0"/>
                  </a:rPr>
                  <a:t> ở </a:t>
                </a:r>
                <a:r>
                  <a:rPr lang="en-US" sz="3200" b="0" dirty="0" err="1">
                    <a:solidFill>
                      <a:srgbClr val="333333"/>
                    </a:solidFill>
                    <a:effectLst/>
                    <a:latin typeface="Cambria" panose="02040503050406030204" pitchFamily="18" charset="0"/>
                    <a:ea typeface="Cambria" panose="02040503050406030204" pitchFamily="18" charset="0"/>
                  </a:rPr>
                  <a:t>bài</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thơ</a:t>
                </a:r>
                <a:endParaRPr lang="en-US" sz="3200" b="1" dirty="0">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en-US" sz="3200" b="0" dirty="0" err="1">
                    <a:solidFill>
                      <a:srgbClr val="333333"/>
                    </a:solidFill>
                    <a:effectLst/>
                    <a:latin typeface="Cambria" panose="02040503050406030204" pitchFamily="18" charset="0"/>
                    <a:ea typeface="Cambria" panose="02040503050406030204" pitchFamily="18" charset="0"/>
                  </a:rPr>
                  <a:t>Những</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cách</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thể</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hiện</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tình</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cảm</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cảm</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xúc</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đối</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với</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bài</a:t>
                </a:r>
                <a:r>
                  <a:rPr lang="en-US" sz="3200" b="0" dirty="0">
                    <a:solidFill>
                      <a:srgbClr val="333333"/>
                    </a:solidFill>
                    <a:effectLst/>
                    <a:latin typeface="Cambria" panose="02040503050406030204" pitchFamily="18" charset="0"/>
                    <a:ea typeface="Cambria" panose="02040503050406030204" pitchFamily="18" charset="0"/>
                  </a:rPr>
                  <a:t> </a:t>
                </a:r>
                <a:r>
                  <a:rPr lang="en-US" sz="3200" b="0" dirty="0" err="1">
                    <a:solidFill>
                      <a:srgbClr val="333333"/>
                    </a:solidFill>
                    <a:effectLst/>
                    <a:latin typeface="Cambria" panose="02040503050406030204" pitchFamily="18" charset="0"/>
                    <a:ea typeface="Cambria" panose="02040503050406030204" pitchFamily="18" charset="0"/>
                  </a:rPr>
                  <a:t>thơ</a:t>
                </a:r>
                <a:r>
                  <a:rPr lang="en-US" sz="3200" b="0" dirty="0">
                    <a:solidFill>
                      <a:srgbClr val="333333"/>
                    </a:solidFill>
                    <a:effectLst/>
                    <a:latin typeface="Cambria" panose="02040503050406030204" pitchFamily="18" charset="0"/>
                    <a:ea typeface="Cambria" panose="02040503050406030204" pitchFamily="18" charset="0"/>
                  </a:rPr>
                  <a:t>.</a:t>
                </a:r>
                <a:endParaRPr lang="en-US" sz="3200" b="1" dirty="0">
                  <a:effectLst/>
                  <a:latin typeface="Cambria" panose="02040503050406030204" pitchFamily="18" charset="0"/>
                  <a:ea typeface="Cambria" panose="02040503050406030204" pitchFamily="18" charset="0"/>
                </a:endParaRPr>
              </a:p>
            </p:txBody>
          </p:sp>
          <p:pic>
            <p:nvPicPr>
              <p:cNvPr id="21" name="Picture 4" descr="Mặt Trời Mỉm Cười Sun Nụ Mùa - Miễn Phí vector hình ảnh trên Pixabay">
                <a:extLst>
                  <a:ext uri="{FF2B5EF4-FFF2-40B4-BE49-F238E27FC236}">
                    <a16:creationId xmlns:a16="http://schemas.microsoft.com/office/drawing/2014/main" id="{50526958-413B-60A1-20D7-ADEAB0321C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628" y="6834215"/>
                <a:ext cx="820572" cy="784610"/>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648463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út Hành động: Lùi hoặc Trước 16">
            <a:hlinkClick r:id="" action="ppaction://noaction"/>
            <a:extLst>
              <a:ext uri="{FF2B5EF4-FFF2-40B4-BE49-F238E27FC236}">
                <a16:creationId xmlns:a16="http://schemas.microsoft.com/office/drawing/2014/main" id="{EF5452B5-433C-3112-DBB2-5C68F792F8A1}"/>
              </a:ext>
            </a:extLst>
          </p:cNvPr>
          <p:cNvSpPr/>
          <p:nvPr/>
        </p:nvSpPr>
        <p:spPr>
          <a:xfrm>
            <a:off x="10933043" y="5897217"/>
            <a:ext cx="781879" cy="679007"/>
          </a:xfrm>
          <a:prstGeom prst="actionButtonBackPrevious">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2">
            <a:extLst>
              <a:ext uri="{FF2B5EF4-FFF2-40B4-BE49-F238E27FC236}">
                <a16:creationId xmlns:a16="http://schemas.microsoft.com/office/drawing/2014/main" id="{A282FE0F-48AA-8AC2-AA33-EBEFEEB67E26}"/>
              </a:ext>
            </a:extLst>
          </p:cNvPr>
          <p:cNvGrpSpPr/>
          <p:nvPr/>
        </p:nvGrpSpPr>
        <p:grpSpPr>
          <a:xfrm>
            <a:off x="593560" y="233682"/>
            <a:ext cx="11004880" cy="1727310"/>
            <a:chOff x="308203" y="1944298"/>
            <a:chExt cx="12870924" cy="1792993"/>
          </a:xfrm>
        </p:grpSpPr>
        <p:sp>
          <p:nvSpPr>
            <p:cNvPr id="21" name="Rectangle: Rounded Corners 3">
              <a:extLst>
                <a:ext uri="{FF2B5EF4-FFF2-40B4-BE49-F238E27FC236}">
                  <a16:creationId xmlns:a16="http://schemas.microsoft.com/office/drawing/2014/main" id="{2831CB51-4BA7-F07E-2FC7-4771853148F4}"/>
                </a:ext>
              </a:extLst>
            </p:cNvPr>
            <p:cNvSpPr/>
            <p:nvPr/>
          </p:nvSpPr>
          <p:spPr>
            <a:xfrm>
              <a:off x="749933" y="1944298"/>
              <a:ext cx="12429194" cy="1792993"/>
            </a:xfrm>
            <a:custGeom>
              <a:avLst/>
              <a:gdLst>
                <a:gd name="connsiteX0" fmla="*/ 0 w 12429195"/>
                <a:gd name="connsiteY0" fmla="*/ 293910 h 1203512"/>
                <a:gd name="connsiteX1" fmla="*/ 293910 w 12429195"/>
                <a:gd name="connsiteY1" fmla="*/ 0 h 1203512"/>
                <a:gd name="connsiteX2" fmla="*/ 12135285 w 12429195"/>
                <a:gd name="connsiteY2" fmla="*/ 0 h 1203512"/>
                <a:gd name="connsiteX3" fmla="*/ 12429195 w 12429195"/>
                <a:gd name="connsiteY3" fmla="*/ 293910 h 1203512"/>
                <a:gd name="connsiteX4" fmla="*/ 12429195 w 12429195"/>
                <a:gd name="connsiteY4" fmla="*/ 909602 h 1203512"/>
                <a:gd name="connsiteX5" fmla="*/ 12135285 w 12429195"/>
                <a:gd name="connsiteY5" fmla="*/ 1203512 h 1203512"/>
                <a:gd name="connsiteX6" fmla="*/ 293910 w 12429195"/>
                <a:gd name="connsiteY6" fmla="*/ 1203512 h 1203512"/>
                <a:gd name="connsiteX7" fmla="*/ 0 w 12429195"/>
                <a:gd name="connsiteY7" fmla="*/ 909602 h 1203512"/>
                <a:gd name="connsiteX8" fmla="*/ 0 w 12429195"/>
                <a:gd name="connsiteY8" fmla="*/ 293910 h 120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9195" h="1203512" fill="none" extrusionOk="0">
                  <a:moveTo>
                    <a:pt x="0" y="293910"/>
                  </a:moveTo>
                  <a:cubicBezTo>
                    <a:pt x="-3916" y="145309"/>
                    <a:pt x="117629" y="-9381"/>
                    <a:pt x="293910" y="0"/>
                  </a:cubicBezTo>
                  <a:cubicBezTo>
                    <a:pt x="3978335" y="-35273"/>
                    <a:pt x="9140995" y="-144294"/>
                    <a:pt x="12135285" y="0"/>
                  </a:cubicBezTo>
                  <a:cubicBezTo>
                    <a:pt x="12301539" y="1197"/>
                    <a:pt x="12424462" y="127597"/>
                    <a:pt x="12429195" y="293910"/>
                  </a:cubicBezTo>
                  <a:cubicBezTo>
                    <a:pt x="12484554" y="469424"/>
                    <a:pt x="12388720" y="679758"/>
                    <a:pt x="12429195" y="909602"/>
                  </a:cubicBezTo>
                  <a:cubicBezTo>
                    <a:pt x="12438532" y="1064863"/>
                    <a:pt x="12301263" y="1199549"/>
                    <a:pt x="12135285" y="1203512"/>
                  </a:cubicBezTo>
                  <a:cubicBezTo>
                    <a:pt x="10250153" y="1281037"/>
                    <a:pt x="3806053" y="1159809"/>
                    <a:pt x="293910" y="1203512"/>
                  </a:cubicBezTo>
                  <a:cubicBezTo>
                    <a:pt x="118225" y="1199809"/>
                    <a:pt x="-23678" y="1071600"/>
                    <a:pt x="0" y="909602"/>
                  </a:cubicBezTo>
                  <a:cubicBezTo>
                    <a:pt x="-9745" y="696765"/>
                    <a:pt x="6923" y="439635"/>
                    <a:pt x="0" y="293910"/>
                  </a:cubicBezTo>
                  <a:close/>
                </a:path>
                <a:path w="12429195" h="1203512" stroke="0" extrusionOk="0">
                  <a:moveTo>
                    <a:pt x="0" y="293910"/>
                  </a:moveTo>
                  <a:cubicBezTo>
                    <a:pt x="-7190" y="106744"/>
                    <a:pt x="129829" y="1425"/>
                    <a:pt x="293910" y="0"/>
                  </a:cubicBezTo>
                  <a:cubicBezTo>
                    <a:pt x="1566339" y="-95379"/>
                    <a:pt x="10927552" y="58096"/>
                    <a:pt x="12135285" y="0"/>
                  </a:cubicBezTo>
                  <a:cubicBezTo>
                    <a:pt x="12292031" y="-3925"/>
                    <a:pt x="12420917" y="125639"/>
                    <a:pt x="12429195" y="293910"/>
                  </a:cubicBezTo>
                  <a:cubicBezTo>
                    <a:pt x="12384113" y="522932"/>
                    <a:pt x="12411587" y="723484"/>
                    <a:pt x="12429195" y="909602"/>
                  </a:cubicBezTo>
                  <a:cubicBezTo>
                    <a:pt x="12436534" y="1063200"/>
                    <a:pt x="12290058" y="1195992"/>
                    <a:pt x="12135285" y="1203512"/>
                  </a:cubicBezTo>
                  <a:cubicBezTo>
                    <a:pt x="7638865" y="1143606"/>
                    <a:pt x="5460504" y="1286026"/>
                    <a:pt x="293910" y="1203512"/>
                  </a:cubicBezTo>
                  <a:cubicBezTo>
                    <a:pt x="129072" y="1204134"/>
                    <a:pt x="-18542" y="1090743"/>
                    <a:pt x="0" y="909602"/>
                  </a:cubicBezTo>
                  <a:cubicBezTo>
                    <a:pt x="-14275" y="701072"/>
                    <a:pt x="-46857" y="416560"/>
                    <a:pt x="0" y="293910"/>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custGeom>
                      <a:avLst/>
                      <a:gdLst>
                        <a:gd name="connsiteX0" fmla="*/ 0 w 10627193"/>
                        <a:gd name="connsiteY0" fmla="*/ 421826 h 1727310"/>
                        <a:gd name="connsiteX1" fmla="*/ 421826 w 10627193"/>
                        <a:gd name="connsiteY1" fmla="*/ 0 h 1727310"/>
                        <a:gd name="connsiteX2" fmla="*/ 10205367 w 10627193"/>
                        <a:gd name="connsiteY2" fmla="*/ 0 h 1727310"/>
                        <a:gd name="connsiteX3" fmla="*/ 10627193 w 10627193"/>
                        <a:gd name="connsiteY3" fmla="*/ 421826 h 1727310"/>
                        <a:gd name="connsiteX4" fmla="*/ 10627193 w 10627193"/>
                        <a:gd name="connsiteY4" fmla="*/ 1305484 h 1727310"/>
                        <a:gd name="connsiteX5" fmla="*/ 10205367 w 10627193"/>
                        <a:gd name="connsiteY5" fmla="*/ 1727310 h 1727310"/>
                        <a:gd name="connsiteX6" fmla="*/ 421826 w 10627193"/>
                        <a:gd name="connsiteY6" fmla="*/ 1727310 h 1727310"/>
                        <a:gd name="connsiteX7" fmla="*/ 0 w 10627193"/>
                        <a:gd name="connsiteY7" fmla="*/ 1305484 h 1727310"/>
                        <a:gd name="connsiteX8" fmla="*/ 0 w 10627193"/>
                        <a:gd name="connsiteY8" fmla="*/ 421826 h 172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7193" h="1727310" fill="none" extrusionOk="0">
                          <a:moveTo>
                            <a:pt x="0" y="421826"/>
                          </a:moveTo>
                          <a:cubicBezTo>
                            <a:pt x="-2263" y="196788"/>
                            <a:pt x="179838" y="-6061"/>
                            <a:pt x="421826" y="0"/>
                          </a:cubicBezTo>
                          <a:cubicBezTo>
                            <a:pt x="4681207" y="-35273"/>
                            <a:pt x="5934864" y="-144294"/>
                            <a:pt x="10205367" y="0"/>
                          </a:cubicBezTo>
                          <a:cubicBezTo>
                            <a:pt x="10477367" y="11880"/>
                            <a:pt x="10614349" y="178029"/>
                            <a:pt x="10627193" y="421826"/>
                          </a:cubicBezTo>
                          <a:cubicBezTo>
                            <a:pt x="10681063" y="627425"/>
                            <a:pt x="10695916" y="1089088"/>
                            <a:pt x="10627193" y="1305484"/>
                          </a:cubicBezTo>
                          <a:cubicBezTo>
                            <a:pt x="10653149" y="1518824"/>
                            <a:pt x="10441012" y="1724408"/>
                            <a:pt x="10205367" y="1727310"/>
                          </a:cubicBezTo>
                          <a:cubicBezTo>
                            <a:pt x="8784793" y="1804835"/>
                            <a:pt x="4754459" y="1683607"/>
                            <a:pt x="421826" y="1727310"/>
                          </a:cubicBezTo>
                          <a:cubicBezTo>
                            <a:pt x="172135" y="1722677"/>
                            <a:pt x="-38831" y="1537921"/>
                            <a:pt x="0" y="1305484"/>
                          </a:cubicBezTo>
                          <a:cubicBezTo>
                            <a:pt x="48215" y="1059676"/>
                            <a:pt x="-22925" y="707955"/>
                            <a:pt x="0" y="421826"/>
                          </a:cubicBezTo>
                          <a:close/>
                        </a:path>
                        <a:path w="10627193" h="1727310" stroke="0" extrusionOk="0">
                          <a:moveTo>
                            <a:pt x="0" y="421826"/>
                          </a:moveTo>
                          <a:cubicBezTo>
                            <a:pt x="-12542" y="145521"/>
                            <a:pt x="152772" y="29227"/>
                            <a:pt x="421826" y="0"/>
                          </a:cubicBezTo>
                          <a:cubicBezTo>
                            <a:pt x="3313140" y="-95379"/>
                            <a:pt x="6738430" y="58096"/>
                            <a:pt x="10205367" y="0"/>
                          </a:cubicBezTo>
                          <a:cubicBezTo>
                            <a:pt x="10420100" y="-12836"/>
                            <a:pt x="10594868" y="165626"/>
                            <a:pt x="10627193" y="421826"/>
                          </a:cubicBezTo>
                          <a:cubicBezTo>
                            <a:pt x="10639402" y="607398"/>
                            <a:pt x="10552720" y="1114814"/>
                            <a:pt x="10627193" y="1305484"/>
                          </a:cubicBezTo>
                          <a:cubicBezTo>
                            <a:pt x="10629730" y="1535437"/>
                            <a:pt x="10407093" y="1696188"/>
                            <a:pt x="10205367" y="1727310"/>
                          </a:cubicBezTo>
                          <a:cubicBezTo>
                            <a:pt x="5863509" y="1667404"/>
                            <a:pt x="3901529" y="1809824"/>
                            <a:pt x="421826" y="1727310"/>
                          </a:cubicBezTo>
                          <a:cubicBezTo>
                            <a:pt x="165416" y="1733105"/>
                            <a:pt x="-28965" y="1567849"/>
                            <a:pt x="0" y="1305484"/>
                          </a:cubicBezTo>
                          <a:cubicBezTo>
                            <a:pt x="78928" y="1193065"/>
                            <a:pt x="12926" y="546825"/>
                            <a:pt x="0" y="42182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Câu 3: “Nhấn mạnh, khẳng định lại một lần nữa tình cảm, cảm xúc của em đối với bài thơ” thuộc phần nào của đoạn văn thể hiện tình cảm cảm xúc về một bài thơ.</a:t>
              </a:r>
              <a:endParaRPr kumimoji="0" lang="en-US" sz="3200" b="1" i="1" u="none" strike="noStrike" kern="1200" cap="none" spc="0" normalizeH="0" baseline="0" noProof="0" dirty="0">
                <a:ln>
                  <a:noFill/>
                </a:ln>
                <a:solidFill>
                  <a:srgbClr val="006600"/>
                </a:solidFill>
                <a:effectLst/>
                <a:uLnTx/>
                <a:uFillTx/>
                <a:latin typeface="Calibri" panose="020F0502020204030204"/>
                <a:ea typeface="+mn-ea"/>
                <a:cs typeface="+mn-cs"/>
              </a:endParaRPr>
            </a:p>
          </p:txBody>
        </p:sp>
        <p:pic>
          <p:nvPicPr>
            <p:cNvPr id="22" name="Picture 4">
              <a:extLst>
                <a:ext uri="{FF2B5EF4-FFF2-40B4-BE49-F238E27FC236}">
                  <a16:creationId xmlns:a16="http://schemas.microsoft.com/office/drawing/2014/main" id="{5F17670F-A3F9-5311-149F-3F988CD98406}"/>
                </a:ext>
              </a:extLst>
            </p:cNvPr>
            <p:cNvPicPr>
              <a:picLocks noChangeAspect="1"/>
            </p:cNvPicPr>
            <p:nvPr/>
          </p:nvPicPr>
          <p:blipFill>
            <a:blip r:embed="rId2" cstate="print"/>
            <a:stretch>
              <a:fillRect/>
            </a:stretch>
          </p:blipFill>
          <p:spPr>
            <a:xfrm>
              <a:off x="308203" y="2337884"/>
              <a:ext cx="883459" cy="1111405"/>
            </a:xfrm>
            <a:prstGeom prst="rect">
              <a:avLst/>
            </a:prstGeom>
          </p:spPr>
        </p:pic>
      </p:grpSp>
      <p:grpSp>
        <p:nvGrpSpPr>
          <p:cNvPr id="3" name="Group 22">
            <a:extLst>
              <a:ext uri="{FF2B5EF4-FFF2-40B4-BE49-F238E27FC236}">
                <a16:creationId xmlns:a16="http://schemas.microsoft.com/office/drawing/2014/main" id="{8EBB3805-9DEB-881A-E507-5AD1E6C99F36}"/>
              </a:ext>
            </a:extLst>
          </p:cNvPr>
          <p:cNvGrpSpPr/>
          <p:nvPr/>
        </p:nvGrpSpPr>
        <p:grpSpPr>
          <a:xfrm>
            <a:off x="3842272" y="2760053"/>
            <a:ext cx="4580368" cy="1293788"/>
            <a:chOff x="2919183" y="5848694"/>
            <a:chExt cx="6111762" cy="1907817"/>
          </a:xfrm>
        </p:grpSpPr>
        <p:sp>
          <p:nvSpPr>
            <p:cNvPr id="24" name="Hình chữ nhật: Góc Tròn 6">
              <a:extLst>
                <a:ext uri="{FF2B5EF4-FFF2-40B4-BE49-F238E27FC236}">
                  <a16:creationId xmlns:a16="http://schemas.microsoft.com/office/drawing/2014/main" id="{5893E040-B4C6-80CF-D9BA-F86B2F710C9B}"/>
                </a:ext>
              </a:extLst>
            </p:cNvPr>
            <p:cNvSpPr/>
            <p:nvPr/>
          </p:nvSpPr>
          <p:spPr>
            <a:xfrm>
              <a:off x="4478290" y="5897217"/>
              <a:ext cx="4552655" cy="1859294"/>
            </a:xfrm>
            <a:prstGeom prst="round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24">
              <a:extLst>
                <a:ext uri="{FF2B5EF4-FFF2-40B4-BE49-F238E27FC236}">
                  <a16:creationId xmlns:a16="http://schemas.microsoft.com/office/drawing/2014/main" id="{89A6A2B4-D0CD-8493-37FC-796A2C424355}"/>
                </a:ext>
              </a:extLst>
            </p:cNvPr>
            <p:cNvGrpSpPr/>
            <p:nvPr/>
          </p:nvGrpSpPr>
          <p:grpSpPr>
            <a:xfrm>
              <a:off x="2919183" y="5848694"/>
              <a:ext cx="5601000" cy="1593195"/>
              <a:chOff x="2715983" y="6834214"/>
              <a:chExt cx="5601000" cy="1593195"/>
            </a:xfrm>
          </p:grpSpPr>
          <p:sp>
            <p:nvSpPr>
              <p:cNvPr id="26" name="Hộp Văn bản 7">
                <a:extLst>
                  <a:ext uri="{FF2B5EF4-FFF2-40B4-BE49-F238E27FC236}">
                    <a16:creationId xmlns:a16="http://schemas.microsoft.com/office/drawing/2014/main" id="{20350B69-A807-A16B-7452-B6A2514ECD83}"/>
                  </a:ext>
                </a:extLst>
              </p:cNvPr>
              <p:cNvSpPr txBox="1"/>
              <p:nvPr/>
            </p:nvSpPr>
            <p:spPr>
              <a:xfrm>
                <a:off x="4358505" y="6967229"/>
                <a:ext cx="3958478" cy="619654"/>
              </a:xfrm>
              <a:prstGeom prst="rect">
                <a:avLst/>
              </a:prstGeom>
              <a:noFill/>
            </p:spPr>
            <p:txBody>
              <a:bodyPr wrap="square" rtlCol="0">
                <a:spAutoFit/>
              </a:bodyPr>
              <a:lstStyle/>
              <a:p>
                <a:pPr marR="0" algn="just">
                  <a:lnSpc>
                    <a:spcPct val="120000"/>
                  </a:lnSpc>
                  <a:spcBef>
                    <a:spcPts val="0"/>
                  </a:spcBef>
                  <a:spcAft>
                    <a:spcPts val="0"/>
                  </a:spcAft>
                </a:pPr>
                <a:r>
                  <a:rPr lang="en-US" sz="5400" b="0" dirty="0" err="1">
                    <a:solidFill>
                      <a:srgbClr val="333333"/>
                    </a:solidFill>
                    <a:effectLst/>
                    <a:latin typeface="Cambria" panose="02040503050406030204" pitchFamily="18" charset="0"/>
                    <a:ea typeface="Cambria" panose="02040503050406030204" pitchFamily="18" charset="0"/>
                  </a:rPr>
                  <a:t>Kết</a:t>
                </a:r>
                <a:r>
                  <a:rPr lang="en-US" sz="5400" b="0" dirty="0">
                    <a:solidFill>
                      <a:srgbClr val="333333"/>
                    </a:solidFill>
                    <a:effectLst/>
                    <a:latin typeface="Cambria" panose="02040503050406030204" pitchFamily="18" charset="0"/>
                    <a:ea typeface="Cambria" panose="02040503050406030204" pitchFamily="18" charset="0"/>
                  </a:rPr>
                  <a:t> </a:t>
                </a:r>
                <a:r>
                  <a:rPr lang="en-US" sz="5400" b="0" dirty="0" err="1">
                    <a:solidFill>
                      <a:srgbClr val="333333"/>
                    </a:solidFill>
                    <a:effectLst/>
                    <a:latin typeface="Cambria" panose="02040503050406030204" pitchFamily="18" charset="0"/>
                    <a:ea typeface="Cambria" panose="02040503050406030204" pitchFamily="18" charset="0"/>
                  </a:rPr>
                  <a:t>thúc</a:t>
                </a:r>
                <a:endParaRPr lang="en-US" sz="5400" b="1" dirty="0">
                  <a:effectLst/>
                  <a:latin typeface="Cambria" panose="02040503050406030204" pitchFamily="18" charset="0"/>
                  <a:ea typeface="Cambria" panose="02040503050406030204" pitchFamily="18" charset="0"/>
                </a:endParaRPr>
              </a:p>
            </p:txBody>
          </p:sp>
          <p:pic>
            <p:nvPicPr>
              <p:cNvPr id="27" name="Picture 4" descr="Mặt Trời Mỉm Cười Sun Nụ Mùa - Miễn Phí vector hình ảnh trên Pixabay">
                <a:extLst>
                  <a:ext uri="{FF2B5EF4-FFF2-40B4-BE49-F238E27FC236}">
                    <a16:creationId xmlns:a16="http://schemas.microsoft.com/office/drawing/2014/main" id="{A138D3C1-27DC-1558-A994-62DF5A440A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5983" y="6834214"/>
                <a:ext cx="1666218" cy="1593195"/>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299720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descr="Ảnh có chứa giỏ, vật chứa&#10;&#10;Mô tả được tạo tự động">
            <a:extLst>
              <a:ext uri="{FF2B5EF4-FFF2-40B4-BE49-F238E27FC236}">
                <a16:creationId xmlns:a16="http://schemas.microsoft.com/office/drawing/2014/main" id="{6A5D3BAA-5BE6-4734-A1A6-E66EC0D757F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44" b="91094" l="10000" r="90000">
                        <a14:foregroundMark x1="68438" y1="8750" x2="68438" y2="8750"/>
                        <a14:foregroundMark x1="57656" y1="4844" x2="57656" y2="4844"/>
                        <a14:foregroundMark x1="23906" y1="18281" x2="23906" y2="18281"/>
                        <a14:foregroundMark x1="28906" y1="11406" x2="28906" y2="11406"/>
                        <a14:foregroundMark x1="30469" y1="11094" x2="27031" y2="14688"/>
                        <a14:foregroundMark x1="18906" y1="25781" x2="16719" y2="41563"/>
                        <a14:foregroundMark x1="17656" y1="44375" x2="17656" y2="44375"/>
                        <a14:foregroundMark x1="16563" y1="46094" x2="16563" y2="46094"/>
                        <a14:foregroundMark x1="16094" y1="43906" x2="16094" y2="43906"/>
                        <a14:foregroundMark x1="16250" y1="38906" x2="16250" y2="38906"/>
                        <a14:foregroundMark x1="15937" y1="48750" x2="15937" y2="48750"/>
                        <a14:foregroundMark x1="16094" y1="50781" x2="16094" y2="50781"/>
                        <a14:foregroundMark x1="16094" y1="49219" x2="16094" y2="49219"/>
                        <a14:foregroundMark x1="16094" y1="50313" x2="16094" y2="50313"/>
                        <a14:foregroundMark x1="16094" y1="52188" x2="16094" y2="52188"/>
                        <a14:foregroundMark x1="16094" y1="48906" x2="16094" y2="48906"/>
                        <a14:foregroundMark x1="50000" y1="91094" x2="50000" y2="91094"/>
                      </a14:backgroundRemoval>
                    </a14:imgEffect>
                  </a14:imgLayer>
                </a14:imgProps>
              </a:ext>
              <a:ext uri="{28A0092B-C50C-407E-A947-70E740481C1C}">
                <a14:useLocalDpi xmlns:a14="http://schemas.microsoft.com/office/drawing/2010/main" val="0"/>
              </a:ext>
            </a:extLst>
          </a:blip>
          <a:stretch>
            <a:fillRect/>
          </a:stretch>
        </p:blipFill>
        <p:spPr>
          <a:xfrm>
            <a:off x="5448425" y="2884682"/>
            <a:ext cx="4066906" cy="4066906"/>
          </a:xfrm>
          <a:prstGeom prst="rect">
            <a:avLst/>
          </a:prstGeom>
        </p:spPr>
      </p:pic>
      <p:pic>
        <p:nvPicPr>
          <p:cNvPr id="12" name="Hình ảnh 11">
            <a:extLst>
              <a:ext uri="{FF2B5EF4-FFF2-40B4-BE49-F238E27FC236}">
                <a16:creationId xmlns:a16="http://schemas.microsoft.com/office/drawing/2014/main" id="{2BEB6FCB-4FA5-4929-A53D-0C08165F8A39}"/>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val="0"/>
              </a:ext>
            </a:extLst>
          </a:blip>
          <a:stretch>
            <a:fillRect/>
          </a:stretch>
        </p:blipFill>
        <p:spPr>
          <a:xfrm>
            <a:off x="6759439" y="3491468"/>
            <a:ext cx="1094805" cy="1464301"/>
          </a:xfrm>
          <a:prstGeom prst="rect">
            <a:avLst/>
          </a:prstGeom>
        </p:spPr>
      </p:pic>
      <p:pic>
        <p:nvPicPr>
          <p:cNvPr id="14" name="Hình ảnh 13">
            <a:extLst>
              <a:ext uri="{FF2B5EF4-FFF2-40B4-BE49-F238E27FC236}">
                <a16:creationId xmlns:a16="http://schemas.microsoft.com/office/drawing/2014/main" id="{FE79BA55-B74D-4817-A72B-4911FB303FAE}"/>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val="0"/>
              </a:ext>
            </a:extLst>
          </a:blip>
          <a:stretch>
            <a:fillRect/>
          </a:stretch>
        </p:blipFill>
        <p:spPr>
          <a:xfrm>
            <a:off x="6508498" y="4144373"/>
            <a:ext cx="1094805" cy="1464301"/>
          </a:xfrm>
          <a:prstGeom prst="rect">
            <a:avLst/>
          </a:prstGeom>
        </p:spPr>
      </p:pic>
      <p:pic>
        <p:nvPicPr>
          <p:cNvPr id="16" name="Hình ảnh 15">
            <a:extLst>
              <a:ext uri="{FF2B5EF4-FFF2-40B4-BE49-F238E27FC236}">
                <a16:creationId xmlns:a16="http://schemas.microsoft.com/office/drawing/2014/main" id="{8211925C-4BF4-446C-9A15-E4812C7C602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val="0"/>
              </a:ext>
            </a:extLst>
          </a:blip>
          <a:stretch>
            <a:fillRect/>
          </a:stretch>
        </p:blipFill>
        <p:spPr>
          <a:xfrm>
            <a:off x="7556137" y="3659986"/>
            <a:ext cx="1094805" cy="1464301"/>
          </a:xfrm>
          <a:prstGeom prst="rect">
            <a:avLst/>
          </a:prstGeom>
        </p:spPr>
      </p:pic>
      <p:pic>
        <p:nvPicPr>
          <p:cNvPr id="15" name="Hình ảnh 14">
            <a:extLst>
              <a:ext uri="{FF2B5EF4-FFF2-40B4-BE49-F238E27FC236}">
                <a16:creationId xmlns:a16="http://schemas.microsoft.com/office/drawing/2014/main" id="{4112F5FD-6DE1-45A6-9B98-9A460454E0C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val="0"/>
              </a:ext>
            </a:extLst>
          </a:blip>
          <a:stretch>
            <a:fillRect/>
          </a:stretch>
        </p:blipFill>
        <p:spPr>
          <a:xfrm>
            <a:off x="7359871" y="4181476"/>
            <a:ext cx="1094805" cy="1464301"/>
          </a:xfrm>
          <a:prstGeom prst="rect">
            <a:avLst/>
          </a:prstGeom>
        </p:spPr>
      </p:pic>
      <p:sp>
        <p:nvSpPr>
          <p:cNvPr id="3" name="Speech Bubble: Oval 16">
            <a:extLst>
              <a:ext uri="{FF2B5EF4-FFF2-40B4-BE49-F238E27FC236}">
                <a16:creationId xmlns:a16="http://schemas.microsoft.com/office/drawing/2014/main" id="{24194A29-0C56-20D6-464C-0EE472E9BE99}"/>
              </a:ext>
            </a:extLst>
          </p:cNvPr>
          <p:cNvSpPr/>
          <p:nvPr/>
        </p:nvSpPr>
        <p:spPr>
          <a:xfrm>
            <a:off x="4494733" y="407289"/>
            <a:ext cx="3678040" cy="2235200"/>
          </a:xfrm>
          <a:prstGeom prst="wedgeEllipseCallout">
            <a:avLst>
              <a:gd name="adj1" fmla="val -32668"/>
              <a:gd name="adj2" fmla="val 51277"/>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0000"/>
              </a:solidFill>
              <a:effectLst/>
              <a:uLnTx/>
              <a:uFillTx/>
              <a:latin typeface="#9Slide05 SVNClementine" panose="020F0502020204030203" pitchFamily="34" charset="0"/>
              <a:ea typeface="+mn-ea"/>
              <a:cs typeface="+mn-cs"/>
            </a:endParaRPr>
          </a:p>
        </p:txBody>
      </p:sp>
      <p:sp>
        <p:nvSpPr>
          <p:cNvPr id="4" name="Hộp Văn bản 3">
            <a:extLst>
              <a:ext uri="{FF2B5EF4-FFF2-40B4-BE49-F238E27FC236}">
                <a16:creationId xmlns:a16="http://schemas.microsoft.com/office/drawing/2014/main" id="{8638ED5E-2AC6-4DFB-C144-0D7921E8ABC7}"/>
              </a:ext>
            </a:extLst>
          </p:cNvPr>
          <p:cNvSpPr txBox="1"/>
          <p:nvPr/>
        </p:nvSpPr>
        <p:spPr>
          <a:xfrm>
            <a:off x="4624030" y="807938"/>
            <a:ext cx="341944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Cảm ơn các bạn đã giúp mình thu hoạch bông hoa!</a:t>
            </a:r>
          </a:p>
        </p:txBody>
      </p:sp>
      <p:pic>
        <p:nvPicPr>
          <p:cNvPr id="5" name="Hình ảnh 4" descr="Ảnh có chứa văn bản, búp bê, mẫu họa&#10;&#10;Mô tả được tạo tự động">
            <a:extLst>
              <a:ext uri="{FF2B5EF4-FFF2-40B4-BE49-F238E27FC236}">
                <a16:creationId xmlns:a16="http://schemas.microsoft.com/office/drawing/2014/main" id="{7001CDE2-4003-1390-749A-48C9E5ABA37C}"/>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980" b="89980" l="4840" r="46785">
                        <a14:foregroundMark x1="39991" y1="42004" x2="39991" y2="42004"/>
                        <a14:foregroundMark x1="46558" y1="51002" x2="40673" y2="41759"/>
                        <a14:foregroundMark x1="40673" y1="41759" x2="39287" y2="57669"/>
                        <a14:foregroundMark x1="42740" y1="40736" x2="42740" y2="40736"/>
                        <a14:foregroundMark x1="46785" y1="50593" x2="44195" y2="41227"/>
                        <a14:foregroundMark x1="44195" y1="41227" x2="38832" y2="41718"/>
                        <a14:foregroundMark x1="38832" y1="41718" x2="37651" y2="49775"/>
                        <a14:foregroundMark x1="37651" y1="49775" x2="38332" y2="54029"/>
                        <a14:backgroundMark x1="19518" y1="78241" x2="19768" y2="94070"/>
                      </a14:backgroundRemoval>
                    </a14:imgEffect>
                  </a14:imgLayer>
                </a14:imgProps>
              </a:ext>
              <a:ext uri="{28A0092B-C50C-407E-A947-70E740481C1C}">
                <a14:useLocalDpi xmlns:a14="http://schemas.microsoft.com/office/drawing/2010/main" val="0"/>
              </a:ext>
            </a:extLst>
          </a:blip>
          <a:srcRect r="51477"/>
          <a:stretch/>
        </p:blipFill>
        <p:spPr>
          <a:xfrm>
            <a:off x="78271" y="1029311"/>
            <a:ext cx="5829795" cy="6674780"/>
          </a:xfrm>
          <a:prstGeom prst="rect">
            <a:avLst/>
          </a:prstGeom>
        </p:spPr>
      </p:pic>
    </p:spTree>
    <p:extLst>
      <p:ext uri="{BB962C8B-B14F-4D97-AF65-F5344CB8AC3E}">
        <p14:creationId xmlns:p14="http://schemas.microsoft.com/office/powerpoint/2010/main" val="4141143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Thứ</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ngày</a:t>
            </a:r>
            <a:r>
              <a:rPr lang="en-US" sz="2800" b="1" dirty="0">
                <a:solidFill>
                  <a:srgbClr val="0000FF"/>
                </a:solidFill>
                <a:latin typeface="Times New Roman" pitchFamily="18" charset="0"/>
                <a:cs typeface="Times New Roman" pitchFamily="18" charset="0"/>
              </a:rPr>
              <a:t> 18 </a:t>
            </a:r>
            <a:r>
              <a:rPr lang="en-US" sz="2800" b="1" dirty="0" err="1">
                <a:solidFill>
                  <a:srgbClr val="0000FF"/>
                </a:solidFill>
                <a:latin typeface="Times New Roman" pitchFamily="18" charset="0"/>
                <a:cs typeface="Times New Roman" pitchFamily="18" charset="0"/>
              </a:rPr>
              <a:t>tháng</a:t>
            </a:r>
            <a:r>
              <a:rPr lang="en-US" sz="2800" b="1" dirty="0">
                <a:solidFill>
                  <a:srgbClr val="0000FF"/>
                </a:solidFill>
                <a:latin typeface="Times New Roman" pitchFamily="18" charset="0"/>
                <a:cs typeface="Times New Roman" pitchFamily="18" charset="0"/>
              </a:rPr>
              <a:t> 12 </a:t>
            </a:r>
            <a:r>
              <a:rPr lang="en-US" sz="2800" b="1" dirty="0" err="1">
                <a:solidFill>
                  <a:srgbClr val="0000FF"/>
                </a:solidFill>
                <a:latin typeface="Times New Roman" pitchFamily="18" charset="0"/>
                <a:cs typeface="Times New Roman" pitchFamily="18" charset="0"/>
              </a:rPr>
              <a:t>năm</a:t>
            </a:r>
            <a:r>
              <a:rPr lang="en-US" sz="2800" b="1" dirty="0">
                <a:solidFill>
                  <a:srgbClr val="0000FF"/>
                </a:solidFill>
                <a:latin typeface="Times New Roman" pitchFamily="18" charset="0"/>
                <a:cs typeface="Times New Roman" pitchFamily="18" charset="0"/>
              </a:rPr>
              <a:t> 2025</a:t>
            </a:r>
            <a:endParaRPr lang="vi-VN" sz="2800" b="1" dirty="0">
              <a:solidFill>
                <a:srgbClr val="0000FF"/>
              </a:solidFill>
              <a:latin typeface="Times New Roman" pitchFamily="18" charset="0"/>
              <a:cs typeface="Times New Roman" pitchFamily="18" charset="0"/>
            </a:endParaRPr>
          </a:p>
        </p:txBody>
      </p:sp>
      <p:sp>
        <p:nvSpPr>
          <p:cNvPr id="5" name="TextBox 4"/>
          <p:cNvSpPr txBox="1"/>
          <p:nvPr/>
        </p:nvSpPr>
        <p:spPr>
          <a:xfrm>
            <a:off x="0" y="428604"/>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endParaRPr lang="vi-VN" sz="2800" b="1" dirty="0">
              <a:solidFill>
                <a:srgbClr val="0000FF"/>
              </a:solidFill>
              <a:latin typeface="Times New Roman" pitchFamily="18" charset="0"/>
              <a:cs typeface="Times New Roman" pitchFamily="18" charset="0"/>
            </a:endParaRPr>
          </a:p>
        </p:txBody>
      </p:sp>
      <p:sp>
        <p:nvSpPr>
          <p:cNvPr id="6" name="TextBox 5"/>
          <p:cNvSpPr txBox="1"/>
          <p:nvPr/>
        </p:nvSpPr>
        <p:spPr>
          <a:xfrm>
            <a:off x="0" y="951824"/>
            <a:ext cx="12192000" cy="492443"/>
          </a:xfrm>
          <a:prstGeom prst="rect">
            <a:avLst/>
          </a:prstGeom>
          <a:noFill/>
        </p:spPr>
        <p:txBody>
          <a:bodyPr wrap="square" rtlCol="0">
            <a:spAutoFit/>
          </a:bodyPr>
          <a:lstStyle/>
          <a:p>
            <a:pPr algn="ctr"/>
            <a:r>
              <a:rPr lang="en-US" sz="2600" b="1" dirty="0" err="1">
                <a:solidFill>
                  <a:srgbClr val="FF0000"/>
                </a:solidFill>
                <a:latin typeface="Times New Roman" panose="02020603050405020304" pitchFamily="18" charset="0"/>
                <a:cs typeface="Times New Roman" panose="02020603050405020304" pitchFamily="18" charset="0"/>
              </a:rPr>
              <a:t>Viết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Đánh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giá</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chỉnh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sửa</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đoạn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văn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thể</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hiện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tình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cảm</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cảm</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xúc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về</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một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thơ</a:t>
            </a:r>
            <a:r>
              <a:rPr lang="en-US" sz="2600" b="1" dirty="0">
                <a:solidFill>
                  <a:srgbClr val="FF000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0" y="1368026"/>
            <a:ext cx="5943600" cy="492443"/>
          </a:xfrm>
          <a:prstGeom prst="rect">
            <a:avLst/>
          </a:prstGeom>
          <a:noFill/>
        </p:spPr>
        <p:txBody>
          <a:bodyPr wrap="square" rtlCol="0">
            <a:spAutoFit/>
          </a:bodyPr>
          <a:lstStyle/>
          <a:p>
            <a:r>
              <a:rPr lang="en-US" sz="2600" b="1" dirty="0">
                <a:solidFill>
                  <a:srgbClr val="0000FF"/>
                </a:solidFill>
                <a:latin typeface="Times New Roman" panose="02020603050405020304" pitchFamily="18" charset="0"/>
                <a:cs typeface="Times New Roman" panose="02020603050405020304" pitchFamily="18" charset="0"/>
              </a:rPr>
              <a:t>1. </a:t>
            </a:r>
            <a:r>
              <a:rPr lang="en-US" sz="2600" b="1" dirty="0" err="1">
                <a:solidFill>
                  <a:srgbClr val="0000FF"/>
                </a:solidFill>
                <a:latin typeface="Times New Roman" panose="02020603050405020304" pitchFamily="18" charset="0"/>
                <a:cs typeface="Times New Roman" panose="02020603050405020304" pitchFamily="18" charset="0"/>
              </a:rPr>
              <a:t>Nhận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xét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đánh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giá</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chung</a:t>
            </a:r>
            <a:r>
              <a:rPr lang="en-US" sz="2600" b="1" dirty="0">
                <a:solidFill>
                  <a:srgbClr val="0000FF"/>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0" y="1745405"/>
            <a:ext cx="12192000" cy="892552"/>
          </a:xfrm>
          <a:prstGeom prst="rect">
            <a:avLst/>
          </a:prstGeom>
          <a:noFill/>
        </p:spPr>
        <p:txBody>
          <a:bodyPr wrap="square" rtlCol="0">
            <a:spAutoFit/>
          </a:bodyPr>
          <a:lstStyle/>
          <a:p>
            <a:r>
              <a:rPr lang="en-US" sz="2600" b="1" dirty="0">
                <a:solidFill>
                  <a:srgbClr val="0000FF"/>
                </a:solidFill>
                <a:latin typeface="Times New Roman" panose="02020603050405020304" pitchFamily="18" charset="0"/>
                <a:cs typeface="Times New Roman" panose="02020603050405020304" pitchFamily="18" charset="0"/>
              </a:rPr>
              <a:t>2. </a:t>
            </a:r>
            <a:r>
              <a:rPr lang="en-US" sz="2600" b="1" dirty="0" err="1">
                <a:solidFill>
                  <a:srgbClr val="0000FF"/>
                </a:solidFill>
                <a:latin typeface="Times New Roman" panose="02020603050405020304" pitchFamily="18" charset="0"/>
                <a:cs typeface="Times New Roman" panose="02020603050405020304" pitchFamily="18" charset="0"/>
              </a:rPr>
              <a:t>Đọc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lại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đoạn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văn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em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viết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và</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nhận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xét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của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thầy</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cô</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giáo</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để</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xem</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mình</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đạt</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yêu</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cầu</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nào</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a:solidFill>
                  <a:srgbClr val="0000FF"/>
                </a:solidFill>
                <a:latin typeface="Times New Roman" panose="02020603050405020304" pitchFamily="18" charset="0"/>
                <a:cs typeface="Times New Roman" panose="02020603050405020304" pitchFamily="18" charset="0"/>
              </a:rPr>
              <a:t> </a:t>
            </a:r>
          </a:p>
        </p:txBody>
      </p:sp>
      <p:sp>
        <p:nvSpPr>
          <p:cNvPr id="9" name="TextBox 8"/>
          <p:cNvSpPr txBox="1"/>
          <p:nvPr/>
        </p:nvSpPr>
        <p:spPr>
          <a:xfrm>
            <a:off x="457200" y="2582506"/>
            <a:ext cx="10706100" cy="1692771"/>
          </a:xfrm>
          <a:prstGeom prst="rect">
            <a:avLst/>
          </a:prstGeom>
          <a:noFill/>
        </p:spPr>
        <p:txBody>
          <a:bodyPr wrap="square" rtlCol="0">
            <a:spAutoFit/>
          </a:bodyPr>
          <a:lstStyle/>
          <a:p>
            <a:pPr fontAlgn="t"/>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Có</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đủ</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phần</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mở</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đầu</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triển</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khai</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kết</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thúc</a:t>
            </a:r>
            <a:r>
              <a:rPr lang="en-US" sz="2600" b="1" dirty="0">
                <a:solidFill>
                  <a:srgbClr val="008000"/>
                </a:solidFill>
                <a:latin typeface="Times New Roman" panose="02020603050405020304" pitchFamily="18" charset="0"/>
                <a:cs typeface="Times New Roman" panose="02020603050405020304" pitchFamily="18" charset="0"/>
              </a:rPr>
              <a:t>.</a:t>
            </a:r>
          </a:p>
          <a:p>
            <a:pPr fontAlgn="t"/>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Nêu</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rõ</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những</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điều</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mình</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yêu</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thích</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hoặc</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có</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ấn</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tượng</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sau</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sắc</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về</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bài</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thơ</a:t>
            </a:r>
            <a:r>
              <a:rPr lang="en-US" sz="2600" b="1" dirty="0">
                <a:solidFill>
                  <a:srgbClr val="008000"/>
                </a:solidFill>
                <a:latin typeface="Times New Roman" panose="02020603050405020304" pitchFamily="18" charset="0"/>
                <a:cs typeface="Times New Roman" panose="02020603050405020304" pitchFamily="18" charset="0"/>
              </a:rPr>
              <a:t>.</a:t>
            </a:r>
          </a:p>
          <a:p>
            <a:pPr fontAlgn="t"/>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Sử</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dụng</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từ</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ngữ</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câu</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văn</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thể</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hiện</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rõ</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tình</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cảm</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cảm</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xúc</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đối</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với</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bài</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thơ</a:t>
            </a:r>
            <a:r>
              <a:rPr lang="en-US" sz="2600" b="1" dirty="0">
                <a:solidFill>
                  <a:srgbClr val="008000"/>
                </a:solidFill>
                <a:latin typeface="Times New Roman" panose="02020603050405020304" pitchFamily="18" charset="0"/>
                <a:cs typeface="Times New Roman" panose="02020603050405020304" pitchFamily="18" charset="0"/>
              </a:rPr>
              <a:t>.</a:t>
            </a:r>
          </a:p>
          <a:p>
            <a:pPr fontAlgn="t"/>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Không</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viết</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lỗi</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chính</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tả</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chữ</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viết</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sạch</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đẹp</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rõ</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ràng</a:t>
            </a:r>
            <a:r>
              <a:rPr lang="en-US" sz="2600" b="1" dirty="0">
                <a:solidFill>
                  <a:srgbClr val="008000"/>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0" y="4208343"/>
            <a:ext cx="12192000" cy="492443"/>
          </a:xfrm>
          <a:prstGeom prst="rect">
            <a:avLst/>
          </a:prstGeom>
          <a:noFill/>
        </p:spPr>
        <p:txBody>
          <a:bodyPr wrap="square" rtlCol="0">
            <a:spAutoFit/>
          </a:bodyPr>
          <a:lstStyle/>
          <a:p>
            <a:r>
              <a:rPr lang="en-US" sz="2600" b="1" dirty="0">
                <a:solidFill>
                  <a:srgbClr val="0000FF"/>
                </a:solidFill>
                <a:latin typeface="Times New Roman" panose="02020603050405020304" pitchFamily="18" charset="0"/>
                <a:cs typeface="Times New Roman" panose="02020603050405020304" pitchFamily="18" charset="0"/>
              </a:rPr>
              <a:t>3. </a:t>
            </a:r>
            <a:r>
              <a:rPr lang="en-US" sz="2600" b="1" dirty="0" err="1">
                <a:solidFill>
                  <a:srgbClr val="0000FF"/>
                </a:solidFill>
                <a:latin typeface="Times New Roman" panose="02020603050405020304" pitchFamily="18" charset="0"/>
                <a:cs typeface="Times New Roman" panose="02020603050405020304" pitchFamily="18" charset="0"/>
              </a:rPr>
              <a:t>Chỉnh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sửa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bài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viết</a:t>
            </a:r>
            <a:r>
              <a:rPr lang="en-US" sz="2600" b="1" dirty="0">
                <a:solidFill>
                  <a:srgbClr val="0000FF"/>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0" y="4693573"/>
            <a:ext cx="12192000" cy="461665"/>
          </a:xfrm>
          <a:prstGeom prst="rect">
            <a:avLst/>
          </a:prstGeom>
          <a:noFill/>
        </p:spPr>
        <p:txBody>
          <a:bodyPr wrap="square" rtlCol="0">
            <a:spAutoFit/>
          </a:bodyPr>
          <a:lstStyle/>
          <a:p>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Đọc</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lại</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mở</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đầu</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và</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kết</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thúc</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trong</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văn</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mình</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có</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sự</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thống</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nhất</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kết</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nối</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chưa</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b="1" dirty="0">
              <a:solidFill>
                <a:srgbClr val="008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0" y="5099506"/>
            <a:ext cx="12192000" cy="461665"/>
          </a:xfrm>
          <a:prstGeom prst="rect">
            <a:avLst/>
          </a:prstGeom>
          <a:noFill/>
        </p:spPr>
        <p:txBody>
          <a:bodyPr wrap="square" rtlCol="0">
            <a:spAutoFit/>
          </a:bodyPr>
          <a:lstStyle/>
          <a:p>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Xác</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định</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văn</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đã</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bộc</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lộ</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tình</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cảm</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cảm</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xúc</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đối</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với</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thơ</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qua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từ</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ngữ</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câu</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văn</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nào</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TextBox 12"/>
          <p:cNvSpPr txBox="1"/>
          <p:nvPr/>
        </p:nvSpPr>
        <p:spPr>
          <a:xfrm>
            <a:off x="0" y="5561171"/>
            <a:ext cx="12192000" cy="461665"/>
          </a:xfrm>
          <a:prstGeom prst="rect">
            <a:avLst/>
          </a:prstGeom>
          <a:noFill/>
        </p:spPr>
        <p:txBody>
          <a:bodyPr wrap="square" rtlCol="0">
            <a:spAutoFit/>
          </a:bodyPr>
          <a:lstStyle/>
          <a:p>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Viết</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lại</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câu</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văn</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muốn</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sửa</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cho</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hay </a:t>
            </a:r>
            <a:r>
              <a:rPr lang="en-US" sz="24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hơn</a:t>
            </a:r>
            <a:r>
              <a:rPr lang="en-US" sz="24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371375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439</Words>
  <Application>Microsoft Office PowerPoint</Application>
  <PresentationFormat>Widescreen</PresentationFormat>
  <Paragraphs>40</Paragraphs>
  <Slides>10</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1" baseType="lpstr">
      <vt:lpstr>#9Slide05 SVNClementine</vt:lpstr>
      <vt:lpstr>.VnMonotype corsivaH</vt:lpstr>
      <vt:lpstr>Arial</vt:lpstr>
      <vt:lpstr>Calibri</vt:lpstr>
      <vt:lpstr>Calibri Light</vt:lpstr>
      <vt:lpstr>Cambria</vt:lpstr>
      <vt:lpstr>Segoe UI Black</vt:lpstr>
      <vt:lpstr>Times New Roman</vt:lpstr>
      <vt:lpstr>VNI-Times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cp:lastModifiedBy>
  <cp:revision>25</cp:revision>
  <dcterms:created xsi:type="dcterms:W3CDTF">2025-12-16T01:48:15Z</dcterms:created>
  <dcterms:modified xsi:type="dcterms:W3CDTF">2025-12-21T12:32:16Z</dcterms:modified>
</cp:coreProperties>
</file>