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61" r:id="rId4"/>
    <p:sldId id="329" r:id="rId5"/>
    <p:sldId id="330" r:id="rId6"/>
    <p:sldId id="328" r:id="rId7"/>
    <p:sldId id="331" r:id="rId8"/>
    <p:sldId id="332" r:id="rId9"/>
    <p:sldId id="279" r:id="rId10"/>
    <p:sldId id="339" r:id="rId11"/>
    <p:sldId id="335"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37FF8-8418-4965-A322-76F5B738046E}"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4223E-836B-4E37-9AF4-07971C3362AA}" type="slidenum">
              <a:rPr lang="en-US" smtClean="0"/>
              <a:t>‹#›</a:t>
            </a:fld>
            <a:endParaRPr lang="en-US"/>
          </a:p>
        </p:txBody>
      </p:sp>
    </p:spTree>
    <p:extLst>
      <p:ext uri="{BB962C8B-B14F-4D97-AF65-F5344CB8AC3E}">
        <p14:creationId xmlns:p14="http://schemas.microsoft.com/office/powerpoint/2010/main" val="150273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40036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02915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8FC809-C93F-428C-97E2-E52ADC7B726E}"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564282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8FC809-C93F-428C-97E2-E52ADC7B726E}"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120918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8FC809-C93F-428C-97E2-E52ADC7B726E}"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21083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1614035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4126816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4233117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16D70173-02B4-46EB-A86F-4758964AE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890292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DC87D6-5D43-A33F-D3DC-106857881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Rectangle: Rounded Corners 8">
            <a:extLst>
              <a:ext uri="{FF2B5EF4-FFF2-40B4-BE49-F238E27FC236}">
                <a16:creationId xmlns:a16="http://schemas.microsoft.com/office/drawing/2014/main" id="{918DEEBD-F2FE-3BCE-F1EE-E5BEDFE99EC0}"/>
              </a:ext>
            </a:extLst>
          </p:cNvPr>
          <p:cNvSpPr/>
          <p:nvPr userDrawn="1"/>
        </p:nvSpPr>
        <p:spPr>
          <a:xfrm>
            <a:off x="232144" y="212650"/>
            <a:ext cx="11727711" cy="6432698"/>
          </a:xfrm>
          <a:prstGeom prst="roundRect">
            <a:avLst>
              <a:gd name="adj" fmla="val 2783"/>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69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DC87D6-5D43-A33F-D3DC-106857881F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9" name="Rectangle: Rounded Corners 8">
            <a:extLst>
              <a:ext uri="{FF2B5EF4-FFF2-40B4-BE49-F238E27FC236}">
                <a16:creationId xmlns:a16="http://schemas.microsoft.com/office/drawing/2014/main" id="{918DEEBD-F2FE-3BCE-F1EE-E5BEDFE99EC0}"/>
              </a:ext>
            </a:extLst>
          </p:cNvPr>
          <p:cNvSpPr/>
          <p:nvPr userDrawn="1"/>
        </p:nvSpPr>
        <p:spPr>
          <a:xfrm>
            <a:off x="232144" y="212650"/>
            <a:ext cx="11727711" cy="6432698"/>
          </a:xfrm>
          <a:prstGeom prst="roundRect">
            <a:avLst>
              <a:gd name="adj" fmla="val 2783"/>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0413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8FC809-C93F-428C-97E2-E52ADC7B726E}"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292247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8FC809-C93F-428C-97E2-E52ADC7B726E}" type="datetimeFigureOut">
              <a:rPr lang="en-US" smtClean="0"/>
              <a:t>21/12/2025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33118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8FC809-C93F-428C-97E2-E52ADC7B726E}"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407129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8FC809-C93F-428C-97E2-E52ADC7B726E}" type="datetimeFigureOut">
              <a:rPr lang="en-US" smtClean="0"/>
              <a:t>21/12/2025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205241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8FC809-C93F-428C-97E2-E52ADC7B726E}" type="datetimeFigureOut">
              <a:rPr lang="en-US" smtClean="0"/>
              <a:t>21/12/2025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332791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8FC809-C93F-428C-97E2-E52ADC7B726E}" type="datetimeFigureOut">
              <a:rPr lang="en-US" smtClean="0"/>
              <a:t>21/12/2025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298196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8FC809-C93F-428C-97E2-E52ADC7B726E}"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195139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8FC809-C93F-428C-97E2-E52ADC7B726E}" type="datetimeFigureOut">
              <a:rPr lang="en-US" smtClean="0"/>
              <a:t>21/12/2025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C9CF4-744C-4E56-9D9E-2A4AF27FEA84}" type="slidenum">
              <a:rPr lang="en-US" smtClean="0"/>
              <a:t>‹#›</a:t>
            </a:fld>
            <a:endParaRPr lang="en-US"/>
          </a:p>
        </p:txBody>
      </p:sp>
    </p:spTree>
    <p:extLst>
      <p:ext uri="{BB962C8B-B14F-4D97-AF65-F5344CB8AC3E}">
        <p14:creationId xmlns:p14="http://schemas.microsoft.com/office/powerpoint/2010/main" val="310121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8FC809-C93F-428C-97E2-E52ADC7B726E}" type="datetimeFigureOut">
              <a:rPr lang="en-US" smtClean="0"/>
              <a:t>21/12/2025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C9CF4-744C-4E56-9D9E-2A4AF27FEA84}" type="slidenum">
              <a:rPr lang="en-US" smtClean="0"/>
              <a:t>‹#›</a:t>
            </a:fld>
            <a:endParaRPr lang="en-US"/>
          </a:p>
        </p:txBody>
      </p:sp>
    </p:spTree>
    <p:extLst>
      <p:ext uri="{BB962C8B-B14F-4D97-AF65-F5344CB8AC3E}">
        <p14:creationId xmlns:p14="http://schemas.microsoft.com/office/powerpoint/2010/main" val="111350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88" r:id="rId13"/>
    <p:sldLayoutId id="2147483699" r:id="rId14"/>
    <p:sldLayoutId id="2147483702" r:id="rId15"/>
    <p:sldLayoutId id="2147483703" r:id="rId16"/>
    <p:sldLayoutId id="214748370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dl10.glitter-graphics.net/pub/628/628290gqhiis6k6p.gif" TargetMode="External"/><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10" Type="http://schemas.openxmlformats.org/officeDocument/2006/relationships/image" Target="../media/image8.wmf"/><Relationship Id="rId4" Type="http://schemas.openxmlformats.org/officeDocument/2006/relationships/image" Target="../media/image4.wmf"/><Relationship Id="rId9"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4107" y="1513945"/>
            <a:ext cx="1905000" cy="1447800"/>
          </a:xfrm>
          <a:prstGeom prst="rect">
            <a:avLst/>
          </a:prstGeom>
          <a:noFill/>
        </p:spPr>
        <p:txBody>
          <a:bodyPr spcFirstLastPara="1">
            <a:prstTxWarp prst="textArchDown">
              <a:avLst/>
            </a:prstTxWarp>
            <a:spAutoFit/>
          </a:bodyPr>
          <a:lstStyle/>
          <a:p>
            <a:pPr algn="ctr">
              <a:defRPr/>
            </a:pPr>
            <a:r>
              <a:rPr lang="en-US" sz="2000" b="1">
                <a:solidFill>
                  <a:schemeClr val="bg1"/>
                </a:solidFill>
                <a:latin typeface="VNI-Times" pitchFamily="2" charset="0"/>
                <a:cs typeface="Arial" charset="0"/>
              </a:rPr>
              <a:t>GD &amp; ÑT</a:t>
            </a:r>
          </a:p>
        </p:txBody>
      </p:sp>
      <p:sp>
        <p:nvSpPr>
          <p:cNvPr id="5123" name="AutoShape 33"/>
          <p:cNvSpPr>
            <a:spLocks noChangeArrowheads="1"/>
          </p:cNvSpPr>
          <p:nvPr/>
        </p:nvSpPr>
        <p:spPr bwMode="auto">
          <a:xfrm>
            <a:off x="6172207" y="990604"/>
            <a:ext cx="996950" cy="7953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4" name="AutoShape 24"/>
          <p:cNvSpPr>
            <a:spLocks noChangeArrowheads="1"/>
          </p:cNvSpPr>
          <p:nvPr/>
        </p:nvSpPr>
        <p:spPr bwMode="auto">
          <a:xfrm rot="19926999">
            <a:off x="2401888" y="4503739"/>
            <a:ext cx="1295400"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5" name="AutoShape 24"/>
          <p:cNvSpPr>
            <a:spLocks noChangeArrowheads="1"/>
          </p:cNvSpPr>
          <p:nvPr/>
        </p:nvSpPr>
        <p:spPr bwMode="auto">
          <a:xfrm rot="19926999">
            <a:off x="6477008" y="42672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6" name="AutoShape 24"/>
          <p:cNvSpPr>
            <a:spLocks noChangeArrowheads="1"/>
          </p:cNvSpPr>
          <p:nvPr/>
        </p:nvSpPr>
        <p:spPr bwMode="auto">
          <a:xfrm rot="19926999">
            <a:off x="2743207" y="50292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7" name="AutoShape 33"/>
          <p:cNvSpPr>
            <a:spLocks noChangeArrowheads="1"/>
          </p:cNvSpPr>
          <p:nvPr/>
        </p:nvSpPr>
        <p:spPr bwMode="auto">
          <a:xfrm>
            <a:off x="8229607" y="1981204"/>
            <a:ext cx="996950" cy="7953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8" name="AutoShape 28"/>
          <p:cNvSpPr>
            <a:spLocks noChangeArrowheads="1"/>
          </p:cNvSpPr>
          <p:nvPr/>
        </p:nvSpPr>
        <p:spPr bwMode="auto">
          <a:xfrm>
            <a:off x="6324600" y="4343409"/>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29" name="AutoShape 28"/>
          <p:cNvSpPr>
            <a:spLocks noChangeArrowheads="1"/>
          </p:cNvSpPr>
          <p:nvPr/>
        </p:nvSpPr>
        <p:spPr bwMode="auto">
          <a:xfrm>
            <a:off x="5410200" y="1676408"/>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0" name="AutoShape 32"/>
          <p:cNvSpPr>
            <a:spLocks noChangeArrowheads="1"/>
          </p:cNvSpPr>
          <p:nvPr/>
        </p:nvSpPr>
        <p:spPr bwMode="auto">
          <a:xfrm rot="17331562">
            <a:off x="7812885" y="2042325"/>
            <a:ext cx="715963" cy="596900"/>
          </a:xfrm>
          <a:prstGeom prst="irregularSeal1">
            <a:avLst/>
          </a:prstGeom>
          <a:gradFill rotWithShape="1">
            <a:gsLst>
              <a:gs pos="0">
                <a:srgbClr val="FFCC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1" name="AutoShape 24"/>
          <p:cNvSpPr>
            <a:spLocks noChangeArrowheads="1"/>
          </p:cNvSpPr>
          <p:nvPr/>
        </p:nvSpPr>
        <p:spPr bwMode="auto">
          <a:xfrm rot="19926999">
            <a:off x="6248407" y="41148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2" name="AutoShape 33"/>
          <p:cNvSpPr>
            <a:spLocks noChangeArrowheads="1"/>
          </p:cNvSpPr>
          <p:nvPr/>
        </p:nvSpPr>
        <p:spPr bwMode="auto">
          <a:xfrm>
            <a:off x="2057406" y="990604"/>
            <a:ext cx="996950" cy="8715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3" name="AutoShape 24"/>
          <p:cNvSpPr>
            <a:spLocks noChangeArrowheads="1"/>
          </p:cNvSpPr>
          <p:nvPr/>
        </p:nvSpPr>
        <p:spPr bwMode="auto">
          <a:xfrm rot="19926999">
            <a:off x="2590807" y="55626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4" name="AutoShape 24"/>
          <p:cNvSpPr>
            <a:spLocks noChangeArrowheads="1"/>
          </p:cNvSpPr>
          <p:nvPr/>
        </p:nvSpPr>
        <p:spPr bwMode="auto">
          <a:xfrm rot="19926999">
            <a:off x="9372607" y="54864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5" name="AutoShape 24"/>
          <p:cNvSpPr>
            <a:spLocks noChangeArrowheads="1"/>
          </p:cNvSpPr>
          <p:nvPr/>
        </p:nvSpPr>
        <p:spPr bwMode="auto">
          <a:xfrm rot="19926999">
            <a:off x="5791205" y="2133601"/>
            <a:ext cx="677863" cy="800100"/>
          </a:xfrm>
          <a:prstGeom prst="irregularSeal1">
            <a:avLst/>
          </a:prstGeom>
          <a:gradFill rotWithShape="1">
            <a:gsLst>
              <a:gs pos="0">
                <a:srgbClr val="00FF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6" name="AutoShape 33"/>
          <p:cNvSpPr>
            <a:spLocks noChangeArrowheads="1"/>
          </p:cNvSpPr>
          <p:nvPr/>
        </p:nvSpPr>
        <p:spPr bwMode="auto">
          <a:xfrm>
            <a:off x="8991607" y="1066804"/>
            <a:ext cx="996950" cy="871539"/>
          </a:xfrm>
          <a:prstGeom prst="irregularSeal1">
            <a:avLst/>
          </a:prstGeom>
          <a:gradFill rotWithShape="1">
            <a:gsLst>
              <a:gs pos="0">
                <a:srgbClr val="FF00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7" name="AutoShape 28"/>
          <p:cNvSpPr>
            <a:spLocks noChangeArrowheads="1"/>
          </p:cNvSpPr>
          <p:nvPr/>
        </p:nvSpPr>
        <p:spPr bwMode="auto">
          <a:xfrm>
            <a:off x="9372600" y="3124209"/>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8" name="AutoShape 28"/>
          <p:cNvSpPr>
            <a:spLocks noChangeArrowheads="1"/>
          </p:cNvSpPr>
          <p:nvPr/>
        </p:nvSpPr>
        <p:spPr bwMode="auto">
          <a:xfrm>
            <a:off x="2133600" y="3048009"/>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39" name="AutoShape 28"/>
          <p:cNvSpPr>
            <a:spLocks noChangeArrowheads="1"/>
          </p:cNvSpPr>
          <p:nvPr/>
        </p:nvSpPr>
        <p:spPr bwMode="auto">
          <a:xfrm>
            <a:off x="5715000" y="990609"/>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0" name="AutoShape 28"/>
          <p:cNvSpPr>
            <a:spLocks noChangeArrowheads="1"/>
          </p:cNvSpPr>
          <p:nvPr/>
        </p:nvSpPr>
        <p:spPr bwMode="auto">
          <a:xfrm>
            <a:off x="5867400" y="5334009"/>
            <a:ext cx="609600" cy="512763"/>
          </a:xfrm>
          <a:prstGeom prst="irregularSeal1">
            <a:avLst/>
          </a:prstGeom>
          <a:gradFill rotWithShape="1">
            <a:gsLst>
              <a:gs pos="0">
                <a:srgbClr val="FF33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p>
        </p:txBody>
      </p:sp>
      <p:sp>
        <p:nvSpPr>
          <p:cNvPr id="5141" name="AutoShape 12"/>
          <p:cNvSpPr>
            <a:spLocks noChangeArrowheads="1"/>
          </p:cNvSpPr>
          <p:nvPr/>
        </p:nvSpPr>
        <p:spPr bwMode="auto">
          <a:xfrm>
            <a:off x="10134600" y="5943600"/>
            <a:ext cx="533400" cy="457200"/>
          </a:xfrm>
          <a:prstGeom prst="star32">
            <a:avLst>
              <a:gd name="adj" fmla="val 15056"/>
            </a:avLst>
          </a:prstGeom>
          <a:solidFill>
            <a:srgbClr val="FFFF00"/>
          </a:solidFill>
          <a:ln w="9525">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VnMonotype corsivaH" panose="020B7200000000000000" pitchFamily="34" charset="0"/>
            </a:endParaRPr>
          </a:p>
        </p:txBody>
      </p:sp>
      <p:grpSp>
        <p:nvGrpSpPr>
          <p:cNvPr id="2" name="Group 26"/>
          <p:cNvGrpSpPr>
            <a:grpSpLocks noChangeAspect="1"/>
          </p:cNvGrpSpPr>
          <p:nvPr/>
        </p:nvGrpSpPr>
        <p:grpSpPr bwMode="auto">
          <a:xfrm>
            <a:off x="1598841" y="746443"/>
            <a:ext cx="3425825" cy="2698751"/>
            <a:chOff x="4330" y="4900"/>
            <a:chExt cx="2400" cy="1872"/>
          </a:xfrm>
        </p:grpSpPr>
        <p:sp>
          <p:nvSpPr>
            <p:cNvPr id="5150" name="AutoShape 27"/>
            <p:cNvSpPr>
              <a:spLocks noChangeAspect="1" noChangeArrowheads="1"/>
            </p:cNvSpPr>
            <p:nvPr/>
          </p:nvSpPr>
          <p:spPr bwMode="auto">
            <a:xfrm>
              <a:off x="4330" y="4900"/>
              <a:ext cx="2400"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p>
          </p:txBody>
        </p:sp>
        <p:sp>
          <p:nvSpPr>
            <p:cNvPr id="5151" name="AutoShape 28" descr="2"/>
            <p:cNvSpPr>
              <a:spLocks noChangeArrowheads="1"/>
            </p:cNvSpPr>
            <p:nvPr/>
          </p:nvSpPr>
          <p:spPr bwMode="auto">
            <a:xfrm>
              <a:off x="4330" y="5923"/>
              <a:ext cx="2400" cy="849"/>
            </a:xfrm>
            <a:prstGeom prst="wave">
              <a:avLst>
                <a:gd name="adj1" fmla="val 20644"/>
                <a:gd name="adj2" fmla="val 0"/>
              </a:avLst>
            </a:prstGeom>
            <a:blipFill dpi="0" rotWithShape="0">
              <a:blip r:embed="rId2" cstate="print"/>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p>
          </p:txBody>
        </p:sp>
        <p:pic>
          <p:nvPicPr>
            <p:cNvPr id="5152" name="Picture 29"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6" y="5095"/>
              <a:ext cx="1028" cy="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3" name="Picture 30"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 y="5834"/>
              <a:ext cx="1200" cy="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4" name="Picture 31"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 y="5622"/>
              <a:ext cx="1557"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5" name="Picture 32"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9" y="4900"/>
              <a:ext cx="868" cy="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6" name="Text Box 33"/>
            <p:cNvSpPr txBox="1">
              <a:spLocks noChangeArrowheads="1"/>
            </p:cNvSpPr>
            <p:nvPr/>
          </p:nvSpPr>
          <p:spPr bwMode="auto">
            <a:xfrm>
              <a:off x="5698" y="5672"/>
              <a:ext cx="6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7" name="Text Box 34"/>
            <p:cNvSpPr txBox="1">
              <a:spLocks noChangeArrowheads="1"/>
            </p:cNvSpPr>
            <p:nvPr/>
          </p:nvSpPr>
          <p:spPr bwMode="auto">
            <a:xfrm>
              <a:off x="5618" y="5844"/>
              <a:ext cx="912"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sp>
          <p:nvSpPr>
            <p:cNvPr id="5158" name="Text Box 35"/>
            <p:cNvSpPr txBox="1">
              <a:spLocks noChangeArrowheads="1"/>
            </p:cNvSpPr>
            <p:nvPr/>
          </p:nvSpPr>
          <p:spPr bwMode="auto">
            <a:xfrm>
              <a:off x="5209" y="5784"/>
              <a:ext cx="632"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cs typeface="Arial" panose="020B0604020202020204" pitchFamily="34" charset="0"/>
              </a:endParaRPr>
            </a:p>
          </p:txBody>
        </p:sp>
      </p:grpSp>
      <p:pic>
        <p:nvPicPr>
          <p:cNvPr id="5143" name="Picture 36" descr="http://dl10.glitter-graphics.net/pub/628/628290gqhiis6k6p.gif"/>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rot="5400000">
            <a:off x="-2261550" y="2522910"/>
            <a:ext cx="57753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44" name="Object 37"/>
          <p:cNvGraphicFramePr>
            <a:graphicFrameLocks noChangeAspect="1"/>
          </p:cNvGraphicFramePr>
          <p:nvPr/>
        </p:nvGraphicFramePr>
        <p:xfrm>
          <a:off x="73030" y="3380589"/>
          <a:ext cx="2736851" cy="3444875"/>
        </p:xfrm>
        <a:graphic>
          <a:graphicData uri="http://schemas.openxmlformats.org/presentationml/2006/ole">
            <mc:AlternateContent xmlns:mc="http://schemas.openxmlformats.org/markup-compatibility/2006">
              <mc:Choice xmlns:v="urn:schemas-microsoft-com:vml" Requires="v">
                <p:oleObj name="Clip" r:id="rId9" imgW="3535680" imgH="4450080" progId="">
                  <p:embed/>
                </p:oleObj>
              </mc:Choice>
              <mc:Fallback>
                <p:oleObj name="Clip" r:id="rId9" imgW="3535680" imgH="4450080" progId="">
                  <p:embed/>
                  <p:pic>
                    <p:nvPicPr>
                      <p:cNvPr id="5144"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30" y="3380589"/>
                        <a:ext cx="2736851" cy="344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WordArt 2"/>
          <p:cNvSpPr>
            <a:spLocks noChangeArrowheads="1" noChangeShapeType="1" noTextEdit="1"/>
          </p:cNvSpPr>
          <p:nvPr/>
        </p:nvSpPr>
        <p:spPr bwMode="auto">
          <a:xfrm>
            <a:off x="6953256" y="1266409"/>
            <a:ext cx="4286280" cy="1143000"/>
          </a:xfrm>
          <a:prstGeom prst="rect">
            <a:avLst/>
          </a:prstGeom>
        </p:spPr>
        <p:txBody>
          <a:bodyPr wrap="none" fromWordArt="1">
            <a:prstTxWarp prst="textPlain">
              <a:avLst>
                <a:gd name="adj" fmla="val 50000"/>
              </a:avLst>
            </a:prstTxWarp>
          </a:bodyPr>
          <a:lstStyle/>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TIẾNG VIỆT</a:t>
            </a:r>
          </a:p>
          <a:p>
            <a:pPr algn="ct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5A</a:t>
            </a:r>
            <a:r>
              <a:rPr lang="vi-VN"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4</a:t>
            </a:r>
            <a:r>
              <a:rPr lang="en-US" sz="27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p:txBody>
      </p:sp>
      <p:sp>
        <p:nvSpPr>
          <p:cNvPr id="40" name="WordArt 3"/>
          <p:cNvSpPr>
            <a:spLocks noChangeArrowheads="1" noChangeShapeType="1" noTextEdit="1"/>
          </p:cNvSpPr>
          <p:nvPr/>
        </p:nvSpPr>
        <p:spPr bwMode="auto">
          <a:xfrm>
            <a:off x="1047717" y="3429005"/>
            <a:ext cx="8382059" cy="2028623"/>
          </a:xfrm>
          <a:prstGeom prst="rect">
            <a:avLst/>
          </a:prstGeom>
        </p:spPr>
        <p:txBody>
          <a:bodyPr wrap="none"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BÀI 28. TẬP HÁT QUAN HỌ</a:t>
            </a:r>
          </a:p>
        </p:txBody>
      </p:sp>
      <p:sp>
        <p:nvSpPr>
          <p:cNvPr id="41" name="WordArt 4"/>
          <p:cNvSpPr>
            <a:spLocks noChangeArrowheads="1" noChangeShapeType="1" noTextEdit="1"/>
          </p:cNvSpPr>
          <p:nvPr/>
        </p:nvSpPr>
        <p:spPr bwMode="auto">
          <a:xfrm>
            <a:off x="1992581" y="5858678"/>
            <a:ext cx="8311487" cy="833023"/>
          </a:xfrm>
          <a:prstGeom prst="rect">
            <a:avLst/>
          </a:prstGeom>
        </p:spPr>
        <p:txBody>
          <a:bodyPr wrap="none" fromWordArt="1">
            <a:prstTxWarp prst="textPlain">
              <a:avLst>
                <a:gd name="adj" fmla="val 50000"/>
              </a:avLst>
            </a:prstTxWarp>
          </a:bodyPr>
          <a:lstStyle/>
          <a:p>
            <a:pPr algn="ct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a:t>
            </a:r>
            <a:r>
              <a:rPr lang="vi-VN"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LÊ THỊ THU HƯỜNG</a:t>
            </a:r>
            <a:r>
              <a:rPr lang="en-US" sz="2700"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a:t>
            </a:r>
          </a:p>
        </p:txBody>
      </p:sp>
      <p:sp>
        <p:nvSpPr>
          <p:cNvPr id="42" name="WordArt 16"/>
          <p:cNvSpPr>
            <a:spLocks noChangeArrowheads="1" noChangeShapeType="1" noTextEdit="1"/>
          </p:cNvSpPr>
          <p:nvPr/>
        </p:nvSpPr>
        <p:spPr bwMode="auto">
          <a:xfrm>
            <a:off x="1782654" y="48583"/>
            <a:ext cx="9285683" cy="519955"/>
          </a:xfrm>
          <a:prstGeom prst="rect">
            <a:avLst/>
          </a:prstGeom>
        </p:spPr>
        <p:txBody>
          <a:bodyPr wrap="none" fromWordArt="1">
            <a:prstTxWarp prst="textPlain">
              <a:avLst>
                <a:gd name="adj" fmla="val 50000"/>
              </a:avLst>
            </a:prstTxWarp>
          </a:bodyPr>
          <a:lstStyle/>
          <a:p>
            <a:pPr algn="ct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 TIỂU HỌC</a:t>
            </a:r>
            <a:r>
              <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ĐA PHÚC</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27257"/>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8604"/>
            <a:ext cx="12192000" cy="492443"/>
          </a:xfrm>
          <a:prstGeom prst="rect">
            <a:avLst/>
          </a:prstGeom>
          <a:noFill/>
        </p:spPr>
        <p:txBody>
          <a:bodyPr wrap="square" rtlCol="0">
            <a:spAutoFit/>
          </a:bodyPr>
          <a:lstStyle/>
          <a:p>
            <a:pPr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vi-VN" sz="2600" b="1" dirty="0">
              <a:solidFill>
                <a:srgbClr val="0000FF"/>
              </a:solidFill>
              <a:latin typeface="Times New Roman" pitchFamily="18" charset="0"/>
              <a:cs typeface="Times New Roman" pitchFamily="18" charset="0"/>
            </a:endParaRPr>
          </a:p>
        </p:txBody>
      </p:sp>
      <p:sp>
        <p:nvSpPr>
          <p:cNvPr id="4" name="TextBox 3"/>
          <p:cNvSpPr txBox="1"/>
          <p:nvPr/>
        </p:nvSpPr>
        <p:spPr>
          <a:xfrm>
            <a:off x="0" y="857201"/>
            <a:ext cx="12192000" cy="492443"/>
          </a:xfrm>
          <a:prstGeom prst="rect">
            <a:avLst/>
          </a:prstGeom>
          <a:noFill/>
        </p:spPr>
        <p:txBody>
          <a:bodyPr wrap="square" rtlCol="0">
            <a:spAutoFit/>
          </a:bodyPr>
          <a:lstStyle/>
          <a:p>
            <a:pPr algn="ctr"/>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28. </a:t>
            </a:r>
            <a:r>
              <a:rPr lang="en-US" sz="2600" b="1" dirty="0" err="1">
                <a:solidFill>
                  <a:srgbClr val="FF0000"/>
                </a:solidFill>
                <a:latin typeface="Times New Roman" panose="02020603050405020304" pitchFamily="18" charset="0"/>
                <a:cs typeface="Times New Roman" panose="02020603050405020304" pitchFamily="18" charset="0"/>
              </a:rPr>
              <a:t>Đọc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Tập</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quan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họ</a:t>
            </a:r>
            <a:r>
              <a:rPr lang="en-US" sz="2600" b="1"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0" y="1221952"/>
            <a:ext cx="4406900" cy="492443"/>
          </a:xfrm>
          <a:prstGeom prst="rect">
            <a:avLst/>
          </a:prstGeom>
          <a:noFill/>
        </p:spPr>
        <p:txBody>
          <a:bodyPr wrap="square" rtlCol="0">
            <a:spAutoFit/>
          </a:bodyPr>
          <a:lstStyle/>
          <a:p>
            <a:r>
              <a:rPr lang="en-US" sz="2600" b="1" dirty="0" err="1">
                <a:solidFill>
                  <a:srgbClr val="0000FF"/>
                </a:solidFill>
                <a:latin typeface="Times New Roman" panose="02020603050405020304" pitchFamily="18" charset="0"/>
                <a:cs typeface="Times New Roman" panose="02020603050405020304" pitchFamily="18" charset="0"/>
              </a:rPr>
              <a:t>Luyện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tập</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theo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văn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bản</a:t>
            </a:r>
            <a:r>
              <a:rPr lang="en-US" sz="2600" b="1" dirty="0">
                <a:solidFill>
                  <a:srgbClr val="0000FF"/>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91440" y="1828800"/>
            <a:ext cx="12100560" cy="892552"/>
          </a:xfrm>
          <a:prstGeom prst="rect">
            <a:avLst/>
          </a:prstGeom>
          <a:noFill/>
        </p:spPr>
        <p:txBody>
          <a:bodyPr wrap="square" rtlCol="0">
            <a:spAutoFit/>
          </a:bodyPr>
          <a:lstStyle/>
          <a:p>
            <a:pPr lvl="0"/>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2. </a:t>
            </a:r>
            <a:r>
              <a:rPr lang="vi-VN"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Sử dụng 1 – 2 từ ngữ đã tìm được ở bài tập 1 để đặt câu giới thiệu một môn nghệ thuật truyền thống.</a:t>
            </a:r>
            <a:endPar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6"/>
          <p:cNvSpPr txBox="1"/>
          <p:nvPr/>
        </p:nvSpPr>
        <p:spPr>
          <a:xfrm>
            <a:off x="91440" y="2835757"/>
            <a:ext cx="12100560" cy="1692771"/>
          </a:xfrm>
          <a:prstGeom prst="rect">
            <a:avLst/>
          </a:prstGeom>
          <a:noFill/>
        </p:spPr>
        <p:txBody>
          <a:bodyPr wrap="square" rtlCol="0">
            <a:spAutoFit/>
          </a:bodyPr>
          <a:lstStyle/>
          <a:p>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Ví</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dụ</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Hát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Xoan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môn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nghệ</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thuật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dân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gian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đặc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sắc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của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Phú</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thọ</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quê</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em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Các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bác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nghệ</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nhân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của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phường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Xoan</a:t>
            </a:r>
            <a:r>
              <a:rPr lang="en-US" sz="2600" b="1" dirty="0">
                <a:solidFill>
                  <a:srgbClr val="0000FF"/>
                </a:solidFill>
                <a:latin typeface="Times New Roman" panose="02020603050405020304" pitchFamily="18" charset="0"/>
                <a:cs typeface="Times New Roman" panose="02020603050405020304" pitchFamily="18" charset="0"/>
              </a:rPr>
              <a:t> – An </a:t>
            </a:r>
            <a:r>
              <a:rPr lang="en-US" sz="2600" b="1" dirty="0" err="1">
                <a:solidFill>
                  <a:srgbClr val="0000FF"/>
                </a:solidFill>
                <a:latin typeface="Times New Roman" panose="02020603050405020304" pitchFamily="18" charset="0"/>
                <a:cs typeface="Times New Roman" panose="02020603050405020304" pitchFamily="18" charset="0"/>
              </a:rPr>
              <a:t>Thái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hát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những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bài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hát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xoan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cổ</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làm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mê</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đắm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lòng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người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Chúng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em</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muốn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học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hát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để</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hát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thật</a:t>
            </a:r>
            <a:r>
              <a:rPr lang="en-US" sz="2600" b="1" dirty="0">
                <a:solidFill>
                  <a:srgbClr val="0000FF"/>
                </a:solidFill>
                <a:latin typeface="Times New Roman" panose="02020603050405020304" pitchFamily="18" charset="0"/>
                <a:cs typeface="Times New Roman" panose="02020603050405020304" pitchFamily="18" charset="0"/>
              </a:rPr>
              <a:t> hay </a:t>
            </a:r>
            <a:r>
              <a:rPr lang="en-US" sz="2600" b="1" dirty="0" err="1">
                <a:solidFill>
                  <a:srgbClr val="0000FF"/>
                </a:solidFill>
                <a:latin typeface="Times New Roman" panose="02020603050405020304" pitchFamily="18" charset="0"/>
                <a:cs typeface="Times New Roman" panose="02020603050405020304" pitchFamily="18" charset="0"/>
              </a:rPr>
              <a:t>và</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bảo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tồn</a:t>
            </a:r>
            <a:r>
              <a:rPr lang="en-US" sz="2600" b="1" dirty="0">
                <a:solidFill>
                  <a:srgbClr val="0000FF"/>
                </a:solidFill>
                <a:latin typeface="Times New Roman" panose="02020603050405020304" pitchFamily="18" charset="0"/>
                <a:cs typeface="Times New Roman" panose="02020603050405020304" pitchFamily="18" charset="0"/>
              </a:rPr>
              <a:t> di </a:t>
            </a:r>
            <a:r>
              <a:rPr lang="en-US" sz="2600" b="1" dirty="0" err="1">
                <a:solidFill>
                  <a:srgbClr val="0000FF"/>
                </a:solidFill>
                <a:latin typeface="Times New Roman" panose="02020603050405020304" pitchFamily="18" charset="0"/>
                <a:cs typeface="Times New Roman" panose="02020603050405020304" pitchFamily="18" charset="0"/>
              </a:rPr>
              <a:t>sản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văn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hóa</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hát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Xoan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được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trường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tồnmãi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mãi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đến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muôn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đời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sau</a:t>
            </a:r>
            <a:r>
              <a:rPr lang="en-US" sz="2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7745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33739" y="1571614"/>
            <a:ext cx="7323943" cy="861774"/>
          </a:xfrm>
          <a:prstGeom prst="rect">
            <a:avLst/>
          </a:prstGeom>
          <a:noFill/>
        </p:spPr>
        <p:txBody>
          <a:bodyPr wrap="square" lIns="91439" tIns="45720" rIns="91439" bIns="45720"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3"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 y="1383028"/>
            <a:ext cx="3883154" cy="31175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000487" y="3000377"/>
            <a:ext cx="7631470" cy="584775"/>
          </a:xfrm>
          <a:prstGeom prst="rect">
            <a:avLst/>
          </a:prstGeom>
          <a:noFill/>
        </p:spPr>
        <p:txBody>
          <a:bodyPr wrap="square" lIns="91439" tIns="45720" rIns="91439" bIns="45720" rtlCol="0">
            <a:spAutoFit/>
          </a:bodyPr>
          <a:lstStyle/>
          <a:p>
            <a:pPr algn="ctr"/>
            <a:r>
              <a:rPr lang="en-US" sz="3200" b="1" dirty="0">
                <a:solidFill>
                  <a:srgbClr val="009900"/>
                </a:solidFill>
                <a:latin typeface="Times New Roman" pitchFamily="18" charset="0"/>
                <a:cs typeface="Times New Roman" pitchFamily="18" charset="0"/>
              </a:rPr>
              <a:t>* LUYỆN ĐỌC DIỄN CẢM</a:t>
            </a:r>
            <a:endParaRPr lang="vi-VN" sz="3200" b="1" dirty="0">
              <a:solidFill>
                <a:srgbClr val="009900"/>
              </a:solidFill>
              <a:latin typeface="Times New Roman" pitchFamily="18" charset="0"/>
              <a:cs typeface="Times New Roman" pitchFamily="18" charset="0"/>
            </a:endParaRPr>
          </a:p>
        </p:txBody>
      </p:sp>
      <p:sp>
        <p:nvSpPr>
          <p:cNvPr id="16" name="TextBox 15"/>
          <p:cNvSpPr txBox="1"/>
          <p:nvPr/>
        </p:nvSpPr>
        <p:spPr>
          <a:xfrm>
            <a:off x="0" y="4786325"/>
            <a:ext cx="11966028" cy="851925"/>
          </a:xfrm>
          <a:prstGeom prst="rect">
            <a:avLst/>
          </a:prstGeom>
          <a:noFill/>
        </p:spPr>
        <p:txBody>
          <a:bodyPr wrap="square" lIns="51206" tIns="25603" rIns="51206" bIns="25603" rtlCol="0">
            <a:spAutoFit/>
          </a:bodyPr>
          <a:lstStyle/>
          <a:p>
            <a:pPr lvl="0" defTabSz="768084"/>
            <a:r>
              <a:rPr lang="en-US" sz="2600" b="1" kern="0" dirty="0">
                <a:solidFill>
                  <a:srgbClr val="008000"/>
                </a:solidFill>
                <a:latin typeface="Times New Roman" pitchFamily="18" charset="0"/>
                <a:cs typeface="Times New Roman" pitchFamily="18" charset="0"/>
                <a:sym typeface="Arial"/>
              </a:rPr>
              <a:t>  ** Nội dung: </a:t>
            </a:r>
            <a:r>
              <a:rPr lang="vi-VN"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Giữ gìn những làn điệu dân ca q</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u</a:t>
            </a:r>
            <a:r>
              <a:rPr lang="vi-VN"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an họ là một các để giữ gìn văn hóa truyền thống, nghệ thuật truyền thống của Việt Nam.</a:t>
            </a:r>
            <a:r>
              <a:rPr lang="vi-VN" sz="2600" b="1" dirty="0">
                <a:solidFill>
                  <a:srgbClr val="008000"/>
                </a:solidFill>
                <a:latin typeface="Times New Roman" pitchFamily="18" charset="0"/>
                <a:cs typeface="Times New Roman" pitchFamily="18" charset="0"/>
              </a:rPr>
              <a:t>.</a:t>
            </a:r>
            <a:r>
              <a:rPr lang="en-US" sz="2600" b="1" kern="0" dirty="0">
                <a:solidFill>
                  <a:srgbClr val="008000"/>
                </a:solidFill>
                <a:latin typeface="Times New Roman" pitchFamily="18" charset="0"/>
                <a:cs typeface="Times New Roman" pitchFamily="18" charset="0"/>
                <a:sym typeface="Arial"/>
              </a:rPr>
              <a:t> </a:t>
            </a:r>
            <a:endParaRPr lang="en-US" sz="2600" b="1" dirty="0">
              <a:solidFill>
                <a:srgbClr val="008000"/>
              </a:solidFill>
              <a:latin typeface="Times New Roman" pitchFamily="18" charset="0"/>
              <a:cs typeface="Times New Roman" pitchFamily="18" charset="0"/>
            </a:endParaRPr>
          </a:p>
        </p:txBody>
      </p:sp>
      <p:sp>
        <p:nvSpPr>
          <p:cNvPr id="17" name="TextBox 16"/>
          <p:cNvSpPr txBox="1"/>
          <p:nvPr/>
        </p:nvSpPr>
        <p:spPr>
          <a:xfrm>
            <a:off x="2476477" y="4357694"/>
            <a:ext cx="5334037" cy="451816"/>
          </a:xfrm>
          <a:prstGeom prst="rect">
            <a:avLst/>
          </a:prstGeom>
          <a:noFill/>
        </p:spPr>
        <p:txBody>
          <a:bodyPr wrap="square" lIns="51206" tIns="25603" rIns="51206" bIns="25603" rtlCol="0">
            <a:spAutoFit/>
          </a:bodyPr>
          <a:lstStyle/>
          <a:p>
            <a:r>
              <a:rPr lang="en-US" sz="2600" b="1" dirty="0" err="1">
                <a:solidFill>
                  <a:srgbClr val="0000FF"/>
                </a:solidFill>
                <a:latin typeface="Times New Roman" pitchFamily="18" charset="0"/>
                <a:cs typeface="Times New Roman" pitchFamily="18" charset="0"/>
              </a:rPr>
              <a:t>Nội</a:t>
            </a:r>
            <a:r>
              <a:rPr lang="en-US" sz="2600" b="1" dirty="0">
                <a:solidFill>
                  <a:srgbClr val="0000FF"/>
                </a:solidFill>
                <a:latin typeface="Times New Roman" pitchFamily="18" charset="0"/>
                <a:cs typeface="Times New Roman" pitchFamily="18" charset="0"/>
              </a:rPr>
              <a:t> dung </a:t>
            </a:r>
            <a:r>
              <a:rPr lang="en-US" sz="2600" b="1" dirty="0" err="1">
                <a:solidFill>
                  <a:srgbClr val="0000FF"/>
                </a:solidFill>
                <a:latin typeface="Times New Roman" pitchFamily="18" charset="0"/>
                <a:cs typeface="Times New Roman" pitchFamily="18" charset="0"/>
              </a:rPr>
              <a:t>bài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nói</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gì</a:t>
            </a:r>
            <a:r>
              <a:rPr lang="en-US" sz="2600" b="1" dirty="0">
                <a:solidFill>
                  <a:srgbClr val="0000FF"/>
                </a:solidFill>
                <a:latin typeface="Times New Roman" pitchFamily="18" charset="0"/>
                <a:cs typeface="Times New Roman" pitchFamily="18" charset="0"/>
              </a:rPr>
              <a:t>?</a:t>
            </a:r>
          </a:p>
        </p:txBody>
      </p:sp>
      <p:sp>
        <p:nvSpPr>
          <p:cNvPr id="15" name="TextBox 14"/>
          <p:cNvSpPr txBox="1"/>
          <p:nvPr/>
        </p:nvSpPr>
        <p:spPr>
          <a:xfrm>
            <a:off x="0" y="428604"/>
            <a:ext cx="12192000" cy="492443"/>
          </a:xfrm>
          <a:prstGeom prst="rect">
            <a:avLst/>
          </a:prstGeom>
          <a:noFill/>
        </p:spPr>
        <p:txBody>
          <a:bodyPr wrap="square" rtlCol="0">
            <a:spAutoFit/>
          </a:bodyPr>
          <a:lstStyle/>
          <a:p>
            <a:pPr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vi-VN" sz="2600" b="1" dirty="0">
              <a:solidFill>
                <a:srgbClr val="0000FF"/>
              </a:solidFill>
              <a:latin typeface="Times New Roman" pitchFamily="18" charset="0"/>
              <a:cs typeface="Times New Roman" pitchFamily="18" charset="0"/>
            </a:endParaRPr>
          </a:p>
        </p:txBody>
      </p:sp>
      <p:sp>
        <p:nvSpPr>
          <p:cNvPr id="18" name="TextBox 17"/>
          <p:cNvSpPr txBox="1"/>
          <p:nvPr/>
        </p:nvSpPr>
        <p:spPr>
          <a:xfrm>
            <a:off x="0" y="857201"/>
            <a:ext cx="12192000" cy="492443"/>
          </a:xfrm>
          <a:prstGeom prst="rect">
            <a:avLst/>
          </a:prstGeom>
          <a:noFill/>
        </p:spPr>
        <p:txBody>
          <a:bodyPr wrap="square" rtlCol="0">
            <a:spAutoFit/>
          </a:bodyPr>
          <a:lstStyle/>
          <a:p>
            <a:pPr algn="ctr"/>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28. </a:t>
            </a:r>
            <a:r>
              <a:rPr lang="en-US" sz="2600" b="1" dirty="0" err="1">
                <a:solidFill>
                  <a:srgbClr val="FF0000"/>
                </a:solidFill>
                <a:latin typeface="Times New Roman" panose="02020603050405020304" pitchFamily="18" charset="0"/>
                <a:cs typeface="Times New Roman" panose="02020603050405020304" pitchFamily="18" charset="0"/>
              </a:rPr>
              <a:t>Đọc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Tập</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quan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họ</a:t>
            </a:r>
            <a:r>
              <a:rPr lang="en-US" sz="2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88621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17"/>
                                        </p:tgtEl>
                                        <p:attrNameLst>
                                          <p:attrName>style.visibility</p:attrName>
                                        </p:attrNameLst>
                                      </p:cBhvr>
                                      <p:to>
                                        <p:strVal val="visible"/>
                                      </p:to>
                                    </p:set>
                                    <p:anim calcmode="discrete" valueType="clr">
                                      <p:cBhvr override="childStyle">
                                        <p:cTn id="13"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7"/>
                                        </p:tgtEl>
                                        <p:attrNameLst>
                                          <p:attrName>fillcolor</p:attrName>
                                        </p:attrNameLst>
                                      </p:cBhvr>
                                      <p:tavLst>
                                        <p:tav tm="0">
                                          <p:val>
                                            <p:clrVal>
                                              <a:schemeClr val="accent2"/>
                                            </p:clrVal>
                                          </p:val>
                                        </p:tav>
                                        <p:tav tm="50000">
                                          <p:val>
                                            <p:clrVal>
                                              <a:schemeClr val="hlink"/>
                                            </p:clrVal>
                                          </p:val>
                                        </p:tav>
                                      </p:tavLst>
                                    </p:anim>
                                    <p:set>
                                      <p:cBhvr>
                                        <p:cTn id="15" dur="80"/>
                                        <p:tgtEl>
                                          <p:spTgt spid="17"/>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16"/>
                                        </p:tgtEl>
                                        <p:attrNameLst>
                                          <p:attrName>style.visibility</p:attrName>
                                        </p:attrNameLst>
                                      </p:cBhvr>
                                      <p:to>
                                        <p:strVal val="visible"/>
                                      </p:to>
                                    </p:set>
                                    <p:anim calcmode="discrete" valueType="clr">
                                      <p:cBhvr override="childStyle">
                                        <p:cTn id="2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6"/>
                                        </p:tgtEl>
                                        <p:attrNameLst>
                                          <p:attrName>fillcolor</p:attrName>
                                        </p:attrNameLst>
                                      </p:cBhvr>
                                      <p:tavLst>
                                        <p:tav tm="0">
                                          <p:val>
                                            <p:clrVal>
                                              <a:schemeClr val="accent2"/>
                                            </p:clrVal>
                                          </p:val>
                                        </p:tav>
                                        <p:tav tm="50000">
                                          <p:val>
                                            <p:clrVal>
                                              <a:schemeClr val="hlink"/>
                                            </p:clrVal>
                                          </p:val>
                                        </p:tav>
                                      </p:tavLst>
                                    </p:anim>
                                    <p:set>
                                      <p:cBhvr>
                                        <p:cTn id="2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3018" y="927463"/>
            <a:ext cx="5904412" cy="3046988"/>
          </a:xfrm>
          <a:prstGeom prst="rect">
            <a:avLst/>
          </a:prstGeom>
          <a:noFill/>
        </p:spPr>
        <p:txBody>
          <a:bodyPr wrap="square" rtlCol="0">
            <a:spAutoFit/>
          </a:bodyPr>
          <a:lstStyle/>
          <a:p>
            <a:pPr algn="ctr"/>
            <a:r>
              <a:rPr lang="en-US" sz="9600" b="1" dirty="0">
                <a:solidFill>
                  <a:srgbClr val="008000"/>
                </a:solidFill>
                <a:latin typeface="Times New Roman" panose="02020603050405020304" pitchFamily="18" charset="0"/>
                <a:cs typeface="Times New Roman" panose="02020603050405020304" pitchFamily="18" charset="0"/>
              </a:rPr>
              <a:t>CHÀO CÁC EM!</a:t>
            </a:r>
          </a:p>
        </p:txBody>
      </p:sp>
    </p:spTree>
    <p:extLst>
      <p:ext uri="{BB962C8B-B14F-4D97-AF65-F5344CB8AC3E}">
        <p14:creationId xmlns:p14="http://schemas.microsoft.com/office/powerpoint/2010/main" val="217998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28604"/>
            <a:ext cx="12192000" cy="523220"/>
          </a:xfrm>
          <a:prstGeom prst="rect">
            <a:avLst/>
          </a:prstGeom>
          <a:no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Việt</a:t>
            </a:r>
            <a:endParaRPr lang="vi-VN" sz="28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7AC6917C-67FC-784B-E36D-B1EE5B1A7E19}"/>
              </a:ext>
            </a:extLst>
          </p:cNvPr>
          <p:cNvPicPr>
            <a:picLocks noChangeAspect="1"/>
          </p:cNvPicPr>
          <p:nvPr/>
        </p:nvPicPr>
        <p:blipFill>
          <a:blip r:embed="rId2"/>
          <a:stretch>
            <a:fillRect/>
          </a:stretch>
        </p:blipFill>
        <p:spPr>
          <a:xfrm>
            <a:off x="9882214" y="4143381"/>
            <a:ext cx="2309786" cy="2714620"/>
          </a:xfrm>
          <a:prstGeom prst="rect">
            <a:avLst/>
          </a:prstGeom>
        </p:spPr>
      </p:pic>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a14:imgEffect>
                      <a14:sharpenSoften amount="25000"/>
                    </a14:imgEffect>
                    <a14:imgEffect>
                      <a14:saturation sat="200000"/>
                    </a14:imgEffect>
                  </a14:imgLayer>
                </a14:imgProps>
              </a:ext>
            </a:extLst>
          </a:blip>
          <a:stretch>
            <a:fillRect/>
          </a:stretch>
        </p:blipFill>
        <p:spPr>
          <a:xfrm>
            <a:off x="285709" y="1071549"/>
            <a:ext cx="2095515" cy="1071571"/>
          </a:xfrm>
          <a:prstGeom prst="rect">
            <a:avLst/>
          </a:prstGeom>
        </p:spPr>
      </p:pic>
      <p:pic>
        <p:nvPicPr>
          <p:cNvPr id="14" name="图片 7">
            <a:extLst>
              <a:ext uri="{FF2B5EF4-FFF2-40B4-BE49-F238E27FC236}">
                <a16:creationId xmlns:a16="http://schemas.microsoft.com/office/drawing/2014/main" id="{4B9F73B0-ABBF-4CA1-9D34-781B471159A1}"/>
              </a:ext>
            </a:extLst>
          </p:cNvPr>
          <p:cNvPicPr>
            <a:picLocks noChangeAspect="1"/>
          </p:cNvPicPr>
          <p:nvPr/>
        </p:nvPicPr>
        <p:blipFill>
          <a:blip r:embed="rId4" cstate="print"/>
          <a:stretch>
            <a:fillRect/>
          </a:stretch>
        </p:blipFill>
        <p:spPr>
          <a:xfrm>
            <a:off x="2762227" y="857232"/>
            <a:ext cx="5238786" cy="3286148"/>
          </a:xfrm>
          <a:prstGeom prst="rect">
            <a:avLst/>
          </a:prstGeom>
        </p:spPr>
      </p:pic>
      <p:pic>
        <p:nvPicPr>
          <p:cNvPr id="15" name="Picture 14"/>
          <p:cNvPicPr>
            <a:picLocks noChangeAspect="1"/>
          </p:cNvPicPr>
          <p:nvPr/>
        </p:nvPicPr>
        <p:blipFill>
          <a:blip r:embed="rId5" cstate="print"/>
          <a:stretch>
            <a:fillRect/>
          </a:stretch>
        </p:blipFill>
        <p:spPr>
          <a:xfrm>
            <a:off x="3428982" y="857232"/>
            <a:ext cx="3378396" cy="1857388"/>
          </a:xfrm>
          <a:prstGeom prst="rect">
            <a:avLst/>
          </a:prstGeom>
        </p:spPr>
      </p:pic>
      <p:sp>
        <p:nvSpPr>
          <p:cNvPr id="10" name="Freeform 6">
            <a:extLst>
              <a:ext uri="{FF2B5EF4-FFF2-40B4-BE49-F238E27FC236}">
                <a16:creationId xmlns:a16="http://schemas.microsoft.com/office/drawing/2014/main" id="{77C57460-CF40-AAAF-DD6B-A0388244E0E0}"/>
              </a:ext>
            </a:extLst>
          </p:cNvPr>
          <p:cNvSpPr/>
          <p:nvPr/>
        </p:nvSpPr>
        <p:spPr>
          <a:xfrm flipH="1">
            <a:off x="64304" y="3083403"/>
            <a:ext cx="2697922" cy="3555423"/>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6" cstate="print"/>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F90D87A4-5E16-ABCE-5FD5-95D3C159389C}"/>
              </a:ext>
            </a:extLst>
          </p:cNvPr>
          <p:cNvPicPr>
            <a:picLocks noChangeAspect="1"/>
          </p:cNvPicPr>
          <p:nvPr/>
        </p:nvPicPr>
        <p:blipFill>
          <a:blip r:embed="rId7"/>
          <a:stretch>
            <a:fillRect/>
          </a:stretch>
        </p:blipFill>
        <p:spPr>
          <a:xfrm>
            <a:off x="894676" y="1973102"/>
            <a:ext cx="4986960" cy="1363407"/>
          </a:xfrm>
          <a:prstGeom prst="rect">
            <a:avLst/>
          </a:prstGeom>
        </p:spPr>
      </p:pic>
      <p:pic>
        <p:nvPicPr>
          <p:cNvPr id="18" name="Picture 2">
            <a:extLst>
              <a:ext uri="{FF2B5EF4-FFF2-40B4-BE49-F238E27FC236}">
                <a16:creationId xmlns:a16="http://schemas.microsoft.com/office/drawing/2014/main" id="{F513AA61-3167-BC4F-F62E-DD85639AABB7}"/>
              </a:ext>
            </a:extLst>
          </p:cNvPr>
          <p:cNvPicPr>
            <a:picLocks noChangeAspect="1"/>
          </p:cNvPicPr>
          <p:nvPr/>
        </p:nvPicPr>
        <p:blipFill>
          <a:blip r:embed="rId8"/>
          <a:srcRect/>
          <a:stretch>
            <a:fillRect/>
          </a:stretch>
        </p:blipFill>
        <p:spPr>
          <a:xfrm>
            <a:off x="2381224" y="3083402"/>
            <a:ext cx="8419299" cy="3191557"/>
          </a:xfrm>
          <a:prstGeom prst="rect">
            <a:avLst/>
          </a:prstGeom>
        </p:spPr>
      </p:pic>
    </p:spTree>
    <p:extLst>
      <p:ext uri="{BB962C8B-B14F-4D97-AF65-F5344CB8AC3E}">
        <p14:creationId xmlns:p14="http://schemas.microsoft.com/office/powerpoint/2010/main" val="108203135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9CB8C6-1335-5B82-E359-A89F68672295}"/>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rcRect t="27678" b="5963"/>
          <a:stretch/>
        </p:blipFill>
        <p:spPr>
          <a:xfrm>
            <a:off x="0" y="0"/>
            <a:ext cx="12192000" cy="6858000"/>
          </a:xfrm>
          <a:prstGeom prst="rect">
            <a:avLst/>
          </a:prstGeom>
        </p:spPr>
      </p:pic>
      <p:sp>
        <p:nvSpPr>
          <p:cNvPr id="7" name="TextBox 6"/>
          <p:cNvSpPr txBox="1"/>
          <p:nvPr/>
        </p:nvSpPr>
        <p:spPr>
          <a:xfrm>
            <a:off x="0" y="428604"/>
            <a:ext cx="12192000" cy="492443"/>
          </a:xfrm>
          <a:prstGeom prst="rect">
            <a:avLst/>
          </a:prstGeom>
          <a:noFill/>
        </p:spPr>
        <p:txBody>
          <a:bodyPr wrap="square" rtlCol="0">
            <a:spAutoFit/>
          </a:bodyPr>
          <a:lstStyle/>
          <a:p>
            <a:pPr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vi-VN" sz="2600" b="1" dirty="0">
              <a:solidFill>
                <a:srgbClr val="0000FF"/>
              </a:solidFill>
              <a:latin typeface="Times New Roman" pitchFamily="18" charset="0"/>
              <a:cs typeface="Times New Roman" pitchFamily="18" charset="0"/>
            </a:endParaRPr>
          </a:p>
        </p:txBody>
      </p:sp>
      <p:sp>
        <p:nvSpPr>
          <p:cNvPr id="8" name="TextBox 7"/>
          <p:cNvSpPr txBox="1"/>
          <p:nvPr/>
        </p:nvSpPr>
        <p:spPr>
          <a:xfrm>
            <a:off x="0" y="857201"/>
            <a:ext cx="12192000" cy="492443"/>
          </a:xfrm>
          <a:prstGeom prst="rect">
            <a:avLst/>
          </a:prstGeom>
          <a:noFill/>
        </p:spPr>
        <p:txBody>
          <a:bodyPr wrap="square" rtlCol="0">
            <a:spAutoFit/>
          </a:bodyPr>
          <a:lstStyle/>
          <a:p>
            <a:pPr algn="ctr"/>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28. </a:t>
            </a:r>
            <a:r>
              <a:rPr lang="en-US" sz="2600" b="1" dirty="0" err="1">
                <a:solidFill>
                  <a:srgbClr val="FF0000"/>
                </a:solidFill>
                <a:latin typeface="Times New Roman" panose="02020603050405020304" pitchFamily="18" charset="0"/>
                <a:cs typeface="Times New Roman" panose="02020603050405020304" pitchFamily="18" charset="0"/>
              </a:rPr>
              <a:t>Đọc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Tập</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quan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họ</a:t>
            </a:r>
            <a:r>
              <a:rPr lang="en-US" sz="2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133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077A0-6663-DC44-AE1D-825C7E04EA3A}"/>
            </a:ext>
          </a:extLst>
        </p:cNvPr>
        <p:cNvGrpSpPr/>
        <p:nvPr/>
      </p:nvGrpSpPr>
      <p:grpSpPr>
        <a:xfrm>
          <a:off x="0" y="0"/>
          <a:ext cx="0" cy="0"/>
          <a:chOff x="0" y="0"/>
          <a:chExt cx="0" cy="0"/>
        </a:xfrm>
      </p:grpSpPr>
      <p:sp>
        <p:nvSpPr>
          <p:cNvPr id="12" name="TextBox 11"/>
          <p:cNvSpPr txBox="1"/>
          <p:nvPr/>
        </p:nvSpPr>
        <p:spPr>
          <a:xfrm>
            <a:off x="1" y="1785926"/>
            <a:ext cx="3408705" cy="451816"/>
          </a:xfrm>
          <a:prstGeom prst="rect">
            <a:avLst/>
          </a:prstGeom>
          <a:noFill/>
        </p:spPr>
        <p:txBody>
          <a:bodyPr wrap="square" lIns="51206" tIns="25603" rIns="51206" bIns="25603" rtlCol="0">
            <a:spAutoFit/>
          </a:bodyPr>
          <a:lstStyle/>
          <a:p>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Luyện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đọc</a:t>
            </a:r>
            <a:r>
              <a:rPr lang="en-US" sz="2600" b="1" dirty="0">
                <a:solidFill>
                  <a:srgbClr val="0000FF"/>
                </a:solidFill>
                <a:latin typeface="Times New Roman" pitchFamily="18" charset="0"/>
                <a:cs typeface="Times New Roman" pitchFamily="18" charset="0"/>
              </a:rPr>
              <a:t>.</a:t>
            </a:r>
            <a:endParaRPr lang="vi-VN" sz="2600" b="1" dirty="0">
              <a:solidFill>
                <a:srgbClr val="0000FF"/>
              </a:solidFill>
              <a:latin typeface="Times New Roman" pitchFamily="18" charset="0"/>
              <a:cs typeface="Times New Roman" pitchFamily="18" charset="0"/>
            </a:endParaRPr>
          </a:p>
        </p:txBody>
      </p:sp>
      <p:sp>
        <p:nvSpPr>
          <p:cNvPr id="13" name="TextBox 12"/>
          <p:cNvSpPr txBox="1"/>
          <p:nvPr/>
        </p:nvSpPr>
        <p:spPr>
          <a:xfrm>
            <a:off x="1" y="2214554"/>
            <a:ext cx="4456457" cy="451816"/>
          </a:xfrm>
          <a:prstGeom prst="rect">
            <a:avLst/>
          </a:prstGeom>
          <a:noFill/>
        </p:spPr>
        <p:txBody>
          <a:bodyPr wrap="square" lIns="51206" tIns="25603" rIns="51206" bIns="25603" rtlCol="0">
            <a:spAutoFit/>
          </a:bodyPr>
          <a:lstStyle/>
          <a:p>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Luyện</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đọc</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từ</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khó</a:t>
            </a:r>
            <a:r>
              <a:rPr lang="en-US" sz="2600" b="1" dirty="0">
                <a:solidFill>
                  <a:srgbClr val="0000FF"/>
                </a:solidFill>
                <a:latin typeface="Times New Roman" pitchFamily="18" charset="0"/>
                <a:cs typeface="Times New Roman" pitchFamily="18" charset="0"/>
              </a:rPr>
              <a:t>:</a:t>
            </a:r>
            <a:endParaRPr lang="vi-VN" sz="2600" b="1" dirty="0">
              <a:solidFill>
                <a:srgbClr val="0000FF"/>
              </a:solidFill>
              <a:latin typeface="Times New Roman" pitchFamily="18" charset="0"/>
              <a:cs typeface="Times New Roman" pitchFamily="18" charset="0"/>
            </a:endParaRPr>
          </a:p>
        </p:txBody>
      </p:sp>
      <p:sp>
        <p:nvSpPr>
          <p:cNvPr id="14" name="TextBox 13"/>
          <p:cNvSpPr txBox="1"/>
          <p:nvPr/>
        </p:nvSpPr>
        <p:spPr>
          <a:xfrm>
            <a:off x="2944931" y="2151493"/>
            <a:ext cx="9247069" cy="851925"/>
          </a:xfrm>
          <a:prstGeom prst="rect">
            <a:avLst/>
          </a:prstGeom>
          <a:noFill/>
        </p:spPr>
        <p:txBody>
          <a:bodyPr wrap="square" lIns="51206" tIns="25603" rIns="51206" bIns="25603" rtlCol="0">
            <a:spAutoFit/>
          </a:bodyPr>
          <a:lstStyle/>
          <a:p>
            <a:pPr lvl="0"/>
            <a:r>
              <a:rPr lang="en-US" sz="2600" b="1" dirty="0" err="1">
                <a:solidFill>
                  <a:srgbClr val="008000"/>
                </a:solidFill>
                <a:latin typeface="Times New Roman" pitchFamily="18" charset="0"/>
                <a:cs typeface="Times New Roman" pitchFamily="18" charset="0"/>
              </a:rPr>
              <a:t>Cổ</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ngỗng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rợp</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bóng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khung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cảnh</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thơ</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mộng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trời</a:t>
            </a:r>
            <a:r>
              <a:rPr lang="en-US" sz="2600" b="1" dirty="0">
                <a:solidFill>
                  <a:srgbClr val="008000"/>
                </a:solidFill>
                <a:latin typeface="Times New Roman" pitchFamily="18" charset="0"/>
                <a:cs typeface="Times New Roman" pitchFamily="18" charset="0"/>
              </a:rPr>
              <a:t> se </a:t>
            </a:r>
            <a:r>
              <a:rPr lang="en-US" sz="2600" b="1" dirty="0" err="1">
                <a:solidFill>
                  <a:srgbClr val="008000"/>
                </a:solidFill>
                <a:latin typeface="Times New Roman" pitchFamily="18" charset="0"/>
                <a:cs typeface="Times New Roman" pitchFamily="18" charset="0"/>
              </a:rPr>
              <a:t>se</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nước</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suối</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thượng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nguồn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róc</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rách</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lưu</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luyến</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dùng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dằng</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đau</a:t>
            </a:r>
            <a:r>
              <a:rPr lang="en-US" sz="2600" b="1" dirty="0">
                <a:solidFill>
                  <a:srgbClr val="008000"/>
                </a:solidFill>
                <a:latin typeface="Times New Roman" pitchFamily="18" charset="0"/>
                <a:cs typeface="Times New Roman" pitchFamily="18" charset="0"/>
              </a:rPr>
              <a:t> </a:t>
            </a:r>
            <a:r>
              <a:rPr lang="en-US" sz="2600" b="1" dirty="0" err="1">
                <a:solidFill>
                  <a:srgbClr val="008000"/>
                </a:solidFill>
                <a:latin typeface="Times New Roman" pitchFamily="18" charset="0"/>
                <a:cs typeface="Times New Roman" pitchFamily="18" charset="0"/>
              </a:rPr>
              <a:t>đáu</a:t>
            </a:r>
            <a:r>
              <a:rPr lang="en-US" sz="2600" b="1" dirty="0">
                <a:solidFill>
                  <a:srgbClr val="008000"/>
                </a:solidFill>
                <a:latin typeface="Times New Roman" pitchFamily="18" charset="0"/>
                <a:cs typeface="Times New Roman" pitchFamily="18" charset="0"/>
              </a:rPr>
              <a:t>, …</a:t>
            </a:r>
          </a:p>
        </p:txBody>
      </p:sp>
      <p:sp>
        <p:nvSpPr>
          <p:cNvPr id="15" name="TextBox 14"/>
          <p:cNvSpPr txBox="1"/>
          <p:nvPr/>
        </p:nvSpPr>
        <p:spPr>
          <a:xfrm>
            <a:off x="0" y="3038305"/>
            <a:ext cx="2551448" cy="451816"/>
          </a:xfrm>
          <a:prstGeom prst="rect">
            <a:avLst/>
          </a:prstGeom>
          <a:noFill/>
        </p:spPr>
        <p:txBody>
          <a:bodyPr wrap="square" lIns="51206" tIns="25603" rIns="51206" bIns="25603" rtlCol="0">
            <a:spAutoFit/>
          </a:bodyPr>
          <a:lstStyle/>
          <a:p>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Ngắt</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câu</a:t>
            </a:r>
            <a:r>
              <a:rPr lang="en-US" sz="2600" b="1" dirty="0">
                <a:solidFill>
                  <a:srgbClr val="0000FF"/>
                </a:solidFill>
                <a:latin typeface="Times New Roman" pitchFamily="18" charset="0"/>
                <a:cs typeface="Times New Roman" pitchFamily="18" charset="0"/>
              </a:rPr>
              <a:t> :</a:t>
            </a:r>
            <a:endParaRPr lang="vi-VN" sz="2600" b="1" dirty="0">
              <a:solidFill>
                <a:srgbClr val="0000FF"/>
              </a:solidFill>
              <a:latin typeface="Times New Roman" pitchFamily="18" charset="0"/>
              <a:cs typeface="Times New Roman" pitchFamily="18" charset="0"/>
            </a:endParaRPr>
          </a:p>
        </p:txBody>
      </p:sp>
      <p:sp>
        <p:nvSpPr>
          <p:cNvPr id="16" name="TextBox 15"/>
          <p:cNvSpPr txBox="1"/>
          <p:nvPr/>
        </p:nvSpPr>
        <p:spPr>
          <a:xfrm>
            <a:off x="1765300" y="3038305"/>
            <a:ext cx="10426700" cy="1252035"/>
          </a:xfrm>
          <a:prstGeom prst="rect">
            <a:avLst/>
          </a:prstGeom>
          <a:noFill/>
        </p:spPr>
        <p:txBody>
          <a:bodyPr wrap="square" lIns="51206" tIns="25603" rIns="51206" bIns="25603" rtlCol="0">
            <a:spAutoFit/>
          </a:bodyPr>
          <a:lstStyle/>
          <a:p>
            <a:pPr lvl="0" algn="just">
              <a:defRPr/>
            </a:pPr>
            <a:r>
              <a:rPr lang="en-US" sz="2600" b="1" dirty="0">
                <a:solidFill>
                  <a:srgbClr val="008000"/>
                </a:solidFill>
                <a:latin typeface="Times New Roman" pitchFamily="18" charset="0"/>
                <a:ea typeface="Cambria" panose="02040503050406030204" pitchFamily="18" charset="0"/>
                <a:cs typeface="Times New Roman" pitchFamily="18" charset="0"/>
              </a:rPr>
              <a:t> </a:t>
            </a:r>
            <a:r>
              <a:rPr lang="vi-VN" sz="2600" b="1" dirty="0">
                <a:solidFill>
                  <a:srgbClr val="008000"/>
                </a:solidFill>
                <a:latin typeface="Times New Roman" panose="02020603050405020304" pitchFamily="18" charset="0"/>
                <a:ea typeface="Roboto" panose="02000000000000000000" pitchFamily="2" charset="0"/>
                <a:cs typeface="Times New Roman" panose="02020603050405020304" pitchFamily="18" charset="0"/>
              </a:rPr>
              <a:t>Điệu “Ng</a:t>
            </a:r>
            <a:r>
              <a:rPr lang="en-US" sz="2600" b="1" dirty="0">
                <a:solidFill>
                  <a:srgbClr val="008000"/>
                </a:solidFill>
                <a:latin typeface="Times New Roman" panose="02020603050405020304" pitchFamily="18" charset="0"/>
                <a:ea typeface="Roboto" panose="02000000000000000000" pitchFamily="2" charset="0"/>
                <a:cs typeface="Times New Roman" panose="02020603050405020304" pitchFamily="18" charset="0"/>
              </a:rPr>
              <a:t>ỏ</a:t>
            </a:r>
            <a:r>
              <a:rPr lang="vi-VN" sz="2600" b="1" dirty="0">
                <a:solidFill>
                  <a:srgbClr val="008000"/>
                </a:solidFill>
                <a:latin typeface="Times New Roman" panose="02020603050405020304" pitchFamily="18" charset="0"/>
                <a:ea typeface="Roboto" panose="02000000000000000000" pitchFamily="2" charset="0"/>
                <a:cs typeface="Times New Roman" panose="02020603050405020304" pitchFamily="18" charset="0"/>
              </a:rPr>
              <a:t> lời” phải hát với giọng thẹn thùng,/ e ấp,/ tiếng hát phải như nước suối thượng nguồn,/ róc rách,/ từ từ,/ nhưng trong vắt,/ tinh khôi/ và hứa hẹn một dòng cuồn cuộn.//</a:t>
            </a:r>
            <a:endParaRPr lang="en-US" sz="2600" b="1" dirty="0">
              <a:solidFill>
                <a:srgbClr val="008000"/>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7" name="TextBox 16"/>
          <p:cNvSpPr txBox="1"/>
          <p:nvPr/>
        </p:nvSpPr>
        <p:spPr>
          <a:xfrm>
            <a:off x="-95250" y="4161278"/>
            <a:ext cx="3143229" cy="451816"/>
          </a:xfrm>
          <a:prstGeom prst="rect">
            <a:avLst/>
          </a:prstGeom>
          <a:noFill/>
        </p:spPr>
        <p:txBody>
          <a:bodyPr wrap="square" lIns="51206" tIns="25603" rIns="51206" bIns="25603" rtlCol="0">
            <a:spAutoFit/>
          </a:bodyPr>
          <a:lstStyle/>
          <a:p>
            <a:r>
              <a:rPr lang="vi-VN" sz="2600" b="1" dirty="0">
                <a:solidFill>
                  <a:srgbClr val="0000FF"/>
                </a:solidFill>
                <a:latin typeface="Times New Roman" pitchFamily="18" charset="0"/>
                <a:cs typeface="Times New Roman" pitchFamily="18" charset="0"/>
              </a:rPr>
              <a:t>* Giải nghĩa từ:</a:t>
            </a:r>
          </a:p>
        </p:txBody>
      </p:sp>
      <p:sp>
        <p:nvSpPr>
          <p:cNvPr id="19" name="TextBox 18"/>
          <p:cNvSpPr txBox="1"/>
          <p:nvPr/>
        </p:nvSpPr>
        <p:spPr>
          <a:xfrm>
            <a:off x="20278" y="1358182"/>
            <a:ext cx="3027701" cy="451816"/>
          </a:xfrm>
          <a:prstGeom prst="rect">
            <a:avLst/>
          </a:prstGeom>
          <a:noFill/>
        </p:spPr>
        <p:txBody>
          <a:bodyPr wrap="square" lIns="51206" tIns="25603" rIns="51206" bIns="25603" rtlCol="0">
            <a:spAutoFit/>
          </a:bodyPr>
          <a:lstStyle/>
          <a:p>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Chia</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đoạn</a:t>
            </a:r>
            <a:r>
              <a:rPr lang="en-US" sz="2600" b="1" dirty="0">
                <a:solidFill>
                  <a:srgbClr val="0000FF"/>
                </a:solidFill>
                <a:latin typeface="Times New Roman" pitchFamily="18" charset="0"/>
                <a:cs typeface="Times New Roman" pitchFamily="18" charset="0"/>
              </a:rPr>
              <a:t>:</a:t>
            </a:r>
          </a:p>
        </p:txBody>
      </p:sp>
      <p:sp>
        <p:nvSpPr>
          <p:cNvPr id="24" name="TextBox 23"/>
          <p:cNvSpPr txBox="1"/>
          <p:nvPr/>
        </p:nvSpPr>
        <p:spPr>
          <a:xfrm>
            <a:off x="2128345" y="1357298"/>
            <a:ext cx="4158156" cy="451816"/>
          </a:xfrm>
          <a:prstGeom prst="rect">
            <a:avLst/>
          </a:prstGeom>
          <a:noFill/>
        </p:spPr>
        <p:txBody>
          <a:bodyPr wrap="square" lIns="51206" tIns="25603" rIns="51206" bIns="25603" rtlCol="0">
            <a:spAutoFit/>
          </a:bodyPr>
          <a:lstStyle/>
          <a:p>
            <a:r>
              <a:rPr lang="en-US" sz="2600" b="1" dirty="0">
                <a:solidFill>
                  <a:srgbClr val="009900"/>
                </a:solidFill>
                <a:latin typeface="Times New Roman" pitchFamily="18" charset="0"/>
                <a:cs typeface="Times New Roman" pitchFamily="18" charset="0"/>
              </a:rPr>
              <a:t>4 </a:t>
            </a:r>
            <a:r>
              <a:rPr lang="en-US" sz="2600" b="1" dirty="0" err="1">
                <a:solidFill>
                  <a:srgbClr val="009900"/>
                </a:solidFill>
                <a:latin typeface="Times New Roman" pitchFamily="18" charset="0"/>
                <a:cs typeface="Times New Roman" pitchFamily="18" charset="0"/>
              </a:rPr>
              <a:t>đoạn</a:t>
            </a:r>
            <a:r>
              <a:rPr lang="en-US" sz="2600" b="1" dirty="0">
                <a:solidFill>
                  <a:srgbClr val="009900"/>
                </a:solidFill>
                <a:latin typeface="Times New Roman" pitchFamily="18" charset="0"/>
                <a:cs typeface="Times New Roman" pitchFamily="18" charset="0"/>
              </a:rPr>
              <a:t>.</a:t>
            </a:r>
          </a:p>
        </p:txBody>
      </p:sp>
      <p:sp>
        <p:nvSpPr>
          <p:cNvPr id="22" name="TextBox 21"/>
          <p:cNvSpPr txBox="1"/>
          <p:nvPr/>
        </p:nvSpPr>
        <p:spPr>
          <a:xfrm>
            <a:off x="0" y="428604"/>
            <a:ext cx="12192000" cy="492443"/>
          </a:xfrm>
          <a:prstGeom prst="rect">
            <a:avLst/>
          </a:prstGeom>
          <a:noFill/>
        </p:spPr>
        <p:txBody>
          <a:bodyPr wrap="square" rtlCol="0">
            <a:spAutoFit/>
          </a:bodyPr>
          <a:lstStyle/>
          <a:p>
            <a:pPr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vi-VN" sz="2600" b="1" dirty="0">
              <a:solidFill>
                <a:srgbClr val="0000FF"/>
              </a:solidFill>
              <a:latin typeface="Times New Roman" pitchFamily="18" charset="0"/>
              <a:cs typeface="Times New Roman" pitchFamily="18" charset="0"/>
            </a:endParaRPr>
          </a:p>
        </p:txBody>
      </p:sp>
      <p:sp>
        <p:nvSpPr>
          <p:cNvPr id="25" name="TextBox 24"/>
          <p:cNvSpPr txBox="1"/>
          <p:nvPr/>
        </p:nvSpPr>
        <p:spPr>
          <a:xfrm>
            <a:off x="0" y="857201"/>
            <a:ext cx="12192000" cy="492443"/>
          </a:xfrm>
          <a:prstGeom prst="rect">
            <a:avLst/>
          </a:prstGeom>
          <a:noFill/>
        </p:spPr>
        <p:txBody>
          <a:bodyPr wrap="square" rtlCol="0">
            <a:spAutoFit/>
          </a:bodyPr>
          <a:lstStyle/>
          <a:p>
            <a:pPr algn="ctr"/>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28. </a:t>
            </a:r>
            <a:r>
              <a:rPr lang="en-US" sz="2600" b="1" dirty="0" err="1">
                <a:solidFill>
                  <a:srgbClr val="FF0000"/>
                </a:solidFill>
                <a:latin typeface="Times New Roman" panose="02020603050405020304" pitchFamily="18" charset="0"/>
                <a:cs typeface="Times New Roman" panose="02020603050405020304" pitchFamily="18" charset="0"/>
              </a:rPr>
              <a:t>Đọc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Tập</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quan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họ</a:t>
            </a:r>
            <a:r>
              <a:rPr lang="en-US" sz="2600" b="1" dirty="0">
                <a:solidFill>
                  <a:srgbClr val="FF0000"/>
                </a:solidFill>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31CFBC61-9B5D-7749-0740-CDD44D55A21D}"/>
              </a:ext>
            </a:extLst>
          </p:cNvPr>
          <p:cNvSpPr txBox="1"/>
          <p:nvPr/>
        </p:nvSpPr>
        <p:spPr>
          <a:xfrm>
            <a:off x="2242645" y="4215351"/>
            <a:ext cx="1789657"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Tàng</a:t>
            </a:r>
            <a:r>
              <a:rPr kumimoji="0" lang="en-US" sz="2600" b="1" i="0" u="none" strike="noStrike" kern="1200" cap="none" spc="0" normalizeH="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cây</a:t>
            </a:r>
            <a:r>
              <a:rPr kumimoji="0" lang="en-US" sz="2600" b="1" i="0" u="none" strike="noStrike" kern="1200" cap="none" spc="0" normalizeH="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GB" sz="26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1F2F2420-F3A1-E7F3-4298-CC773DB666B5}"/>
              </a:ext>
            </a:extLst>
          </p:cNvPr>
          <p:cNvSpPr txBox="1"/>
          <p:nvPr/>
        </p:nvSpPr>
        <p:spPr>
          <a:xfrm>
            <a:off x="4032302" y="4187265"/>
            <a:ext cx="8009529"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Bóng</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mát</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cây</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hoặc</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tán</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lá</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xum</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xuê</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của</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cây</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GB" sz="2600" b="1" i="0" u="none" strike="noStrike" kern="1200" cap="none" spc="0" normalizeH="0" baseline="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31CFBC61-9B5D-7749-0740-CDD44D55A21D}"/>
              </a:ext>
            </a:extLst>
          </p:cNvPr>
          <p:cNvSpPr txBox="1"/>
          <p:nvPr/>
        </p:nvSpPr>
        <p:spPr>
          <a:xfrm>
            <a:off x="20278" y="4678248"/>
            <a:ext cx="174502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Liền</a:t>
            </a:r>
            <a:r>
              <a:rPr kumimoji="0" lang="en-US" sz="2600" b="1" i="0" u="none" strike="noStrike" kern="1200" cap="none" spc="0" normalizeH="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chị</a:t>
            </a:r>
            <a:r>
              <a:rPr kumimoji="0" lang="en-US" sz="2600" b="1" i="0" u="none" strike="noStrike" kern="1200" cap="none" spc="0" normalizeH="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GB" sz="26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1F2F2420-F3A1-E7F3-4298-CC773DB666B5}"/>
              </a:ext>
            </a:extLst>
          </p:cNvPr>
          <p:cNvSpPr txBox="1"/>
          <p:nvPr/>
        </p:nvSpPr>
        <p:spPr>
          <a:xfrm>
            <a:off x="1765301" y="4667738"/>
            <a:ext cx="8851154"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Người</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nữ</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hát</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quan</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họ</a:t>
            </a:r>
            <a:r>
              <a:rPr kumimoji="0" lang="en-US" sz="2600" b="1" i="0" u="none" strike="noStrike" kern="1200" cap="none" spc="0" normalizeH="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kumimoji="0" lang="en-GB" sz="2600" b="1" i="0" u="none" strike="noStrike" kern="1200" cap="none" spc="0" normalizeH="0" baseline="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1CFBC61-9B5D-7749-0740-CDD44D55A21D}"/>
              </a:ext>
            </a:extLst>
          </p:cNvPr>
          <p:cNvSpPr txBox="1"/>
          <p:nvPr/>
        </p:nvSpPr>
        <p:spPr>
          <a:xfrm>
            <a:off x="20277" y="5095702"/>
            <a:ext cx="2849401" cy="49244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baseline="0" noProof="0" dirty="0" err="1">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Thượng</a:t>
            </a:r>
            <a:r>
              <a:rPr kumimoji="0" lang="en-US" sz="2600" b="1" i="0" u="none" strike="noStrike" kern="1200" cap="none" spc="0" normalizeH="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600" b="1" i="0" u="none" strike="noStrike" kern="1200" cap="none" spc="0" normalizeH="0" noProof="0" dirty="0" err="1">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nguồn</a:t>
            </a:r>
            <a:r>
              <a:rPr kumimoji="0" lang="en-US" sz="2600" b="1" i="0" u="none" strike="noStrike" kern="1200" cap="none" spc="0" normalizeH="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GB" sz="26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F2F2420-F3A1-E7F3-4298-CC773DB666B5}"/>
              </a:ext>
            </a:extLst>
          </p:cNvPr>
          <p:cNvSpPr txBox="1"/>
          <p:nvPr/>
        </p:nvSpPr>
        <p:spPr>
          <a:xfrm>
            <a:off x="2551449" y="5085192"/>
            <a:ext cx="9640552" cy="477054"/>
          </a:xfrm>
          <a:prstGeom prst="rect">
            <a:avLst/>
          </a:prstGeom>
          <a:noFill/>
        </p:spPr>
        <p:txBody>
          <a:bodyPr wrap="square" rtlCol="0">
            <a:spAutoFit/>
          </a:bodyPr>
          <a:lstStyle/>
          <a:p>
            <a:pPr lvl="0"/>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đoạn</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đầu</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nguồn</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một</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con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sông</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hoặc</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suối</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phân</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biệt</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hạ</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nguồn</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t>
            </a:r>
            <a:endParaRPr kumimoji="0" lang="en-GB" sz="2500" b="1" i="0" u="none" strike="noStrike" kern="1200" cap="none" spc="0" normalizeH="0" baseline="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31CFBC61-9B5D-7749-0740-CDD44D55A21D}"/>
              </a:ext>
            </a:extLst>
          </p:cNvPr>
          <p:cNvSpPr txBox="1"/>
          <p:nvPr/>
        </p:nvSpPr>
        <p:spPr>
          <a:xfrm>
            <a:off x="-1" y="5744805"/>
            <a:ext cx="2944931" cy="492443"/>
          </a:xfrm>
          <a:prstGeom prst="rect">
            <a:avLst/>
          </a:prstGeom>
          <a:noFill/>
        </p:spPr>
        <p:txBody>
          <a:bodyPr wrap="square" rtlCol="0">
            <a:spAutoFit/>
          </a:bodyPr>
          <a:lstStyle/>
          <a:p>
            <a:pPr lvl="0"/>
            <a:r>
              <a:rPr lang="en-US" sz="26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6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Lấy hơi, nhả chữ: </a:t>
            </a:r>
            <a:endParaRPr kumimoji="0" lang="en-GB" sz="26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F2F2420-F3A1-E7F3-4298-CC773DB666B5}"/>
              </a:ext>
            </a:extLst>
          </p:cNvPr>
          <p:cNvSpPr txBox="1"/>
          <p:nvPr/>
        </p:nvSpPr>
        <p:spPr>
          <a:xfrm>
            <a:off x="2869679" y="5559424"/>
            <a:ext cx="9322322" cy="1292662"/>
          </a:xfrm>
          <a:prstGeom prst="rect">
            <a:avLst/>
          </a:prstGeom>
          <a:noFill/>
        </p:spPr>
        <p:txBody>
          <a:bodyPr wrap="square" rtlCol="0">
            <a:spAutoFit/>
          </a:bodyPr>
          <a:lstStyle/>
          <a:p>
            <a:pPr lvl="0" algn="just"/>
            <a:r>
              <a:rPr lang="vi-VN"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(kĩ thuật hát trong loại hình sân khấu) lấy hơi là dùng hơi thở đấy âm thanh ra sao cho phù hợp với yêu cầu của bài hát. Nhả chữ là cách thể hiện khuôn miệng để </a:t>
            </a:r>
            <a:r>
              <a:rPr lang="en-US" sz="25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hát</a:t>
            </a:r>
            <a:r>
              <a:rPr lang="vi-VN"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ra rõ lời.</a:t>
            </a:r>
            <a:endParaRPr kumimoji="0" lang="en-GB" sz="2500" b="1" i="0" u="none" strike="noStrike" kern="1200" cap="none" spc="0" normalizeH="0" baseline="0" noProof="0" dirty="0">
              <a:ln>
                <a:noFill/>
              </a:ln>
              <a:solidFill>
                <a:srgbClr val="008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73033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
                                        </p:tgtEl>
                                        <p:attrNameLst>
                                          <p:attrName>style.visibility</p:attrName>
                                        </p:attrNameLst>
                                      </p:cBhvr>
                                      <p:to>
                                        <p:strVal val="visible"/>
                                      </p:to>
                                    </p:set>
                                    <p:anim calcmode="discrete" valueType="clr">
                                      <p:cBhvr override="childStyle">
                                        <p:cTn id="7"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
                                        </p:tgtEl>
                                        <p:attrNameLst>
                                          <p:attrName>fillcolor</p:attrName>
                                        </p:attrNameLst>
                                      </p:cBhvr>
                                      <p:tavLst>
                                        <p:tav tm="0">
                                          <p:val>
                                            <p:clrVal>
                                              <a:schemeClr val="accent2"/>
                                            </p:clrVal>
                                          </p:val>
                                        </p:tav>
                                        <p:tav tm="50000">
                                          <p:val>
                                            <p:clrVal>
                                              <a:schemeClr val="hlink"/>
                                            </p:clrVal>
                                          </p:val>
                                        </p:tav>
                                      </p:tavLst>
                                    </p:anim>
                                    <p:set>
                                      <p:cBhvr>
                                        <p:cTn id="9" dur="80"/>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4"/>
                                        </p:tgtEl>
                                        <p:attrNameLst>
                                          <p:attrName>style.visibility</p:attrName>
                                        </p:attrNameLst>
                                      </p:cBhvr>
                                      <p:to>
                                        <p:strVal val="visible"/>
                                      </p:to>
                                    </p:set>
                                    <p:anim calcmode="discrete" valueType="clr">
                                      <p:cBhvr override="childStyle">
                                        <p:cTn id="14" dur="8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4"/>
                                        </p:tgtEl>
                                        <p:attrNameLst>
                                          <p:attrName>fillcolor</p:attrName>
                                        </p:attrNameLst>
                                      </p:cBhvr>
                                      <p:tavLst>
                                        <p:tav tm="0">
                                          <p:val>
                                            <p:clrVal>
                                              <a:schemeClr val="accent2"/>
                                            </p:clrVal>
                                          </p:val>
                                        </p:tav>
                                        <p:tav tm="50000">
                                          <p:val>
                                            <p:clrVal>
                                              <a:schemeClr val="hlink"/>
                                            </p:clrVal>
                                          </p:val>
                                        </p:tav>
                                      </p:tavLst>
                                    </p:anim>
                                    <p:set>
                                      <p:cBhvr>
                                        <p:cTn id="16" dur="80"/>
                                        <p:tgtEl>
                                          <p:spTgt spid="2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2"/>
                                        </p:tgtEl>
                                        <p:attrNameLst>
                                          <p:attrName>style.visibility</p:attrName>
                                        </p:attrNameLst>
                                      </p:cBhvr>
                                      <p:to>
                                        <p:strVal val="visible"/>
                                      </p:to>
                                    </p:set>
                                    <p:anim calcmode="discrete" valueType="clr">
                                      <p:cBhvr override="childStyle">
                                        <p:cTn id="21"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2"/>
                                        </p:tgtEl>
                                        <p:attrNameLst>
                                          <p:attrName>fillcolor</p:attrName>
                                        </p:attrNameLst>
                                      </p:cBhvr>
                                      <p:tavLst>
                                        <p:tav tm="0">
                                          <p:val>
                                            <p:clrVal>
                                              <a:schemeClr val="accent2"/>
                                            </p:clrVal>
                                          </p:val>
                                        </p:tav>
                                        <p:tav tm="50000">
                                          <p:val>
                                            <p:clrVal>
                                              <a:schemeClr val="hlink"/>
                                            </p:clrVal>
                                          </p:val>
                                        </p:tav>
                                      </p:tavLst>
                                    </p:anim>
                                    <p:set>
                                      <p:cBhvr>
                                        <p:cTn id="23" dur="80"/>
                                        <p:tgtEl>
                                          <p:spTgt spid="12"/>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3"/>
                                        </p:tgtEl>
                                        <p:attrNameLst>
                                          <p:attrName>style.visibility</p:attrName>
                                        </p:attrNameLst>
                                      </p:cBhvr>
                                      <p:to>
                                        <p:strVal val="visible"/>
                                      </p:to>
                                    </p:set>
                                    <p:anim calcmode="discrete" valueType="clr">
                                      <p:cBhvr override="childStyle">
                                        <p:cTn id="2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gtEl>
                                        <p:attrNameLst>
                                          <p:attrName>fillcolor</p:attrName>
                                        </p:attrNameLst>
                                      </p:cBhvr>
                                      <p:tavLst>
                                        <p:tav tm="0">
                                          <p:val>
                                            <p:clrVal>
                                              <a:schemeClr val="accent2"/>
                                            </p:clrVal>
                                          </p:val>
                                        </p:tav>
                                        <p:tav tm="50000">
                                          <p:val>
                                            <p:clrVal>
                                              <a:schemeClr val="hlink"/>
                                            </p:clrVal>
                                          </p:val>
                                        </p:tav>
                                      </p:tavLst>
                                    </p:anim>
                                    <p:set>
                                      <p:cBhvr>
                                        <p:cTn id="30" dur="80"/>
                                        <p:tgtEl>
                                          <p:spTgt spid="13"/>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
                                        </p:tgtEl>
                                        <p:attrNameLst>
                                          <p:attrName>style.visibility</p:attrName>
                                        </p:attrNameLst>
                                      </p:cBhvr>
                                      <p:to>
                                        <p:strVal val="visible"/>
                                      </p:to>
                                    </p:set>
                                    <p:anim calcmode="discrete" valueType="clr">
                                      <p:cBhvr override="childStyle">
                                        <p:cTn id="35"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
                                        </p:tgtEl>
                                        <p:attrNameLst>
                                          <p:attrName>fillcolor</p:attrName>
                                        </p:attrNameLst>
                                      </p:cBhvr>
                                      <p:tavLst>
                                        <p:tav tm="0">
                                          <p:val>
                                            <p:clrVal>
                                              <a:schemeClr val="accent2"/>
                                            </p:clrVal>
                                          </p:val>
                                        </p:tav>
                                        <p:tav tm="50000">
                                          <p:val>
                                            <p:clrVal>
                                              <a:schemeClr val="hlink"/>
                                            </p:clrVal>
                                          </p:val>
                                        </p:tav>
                                      </p:tavLst>
                                    </p:anim>
                                    <p:set>
                                      <p:cBhvr>
                                        <p:cTn id="37" dur="80"/>
                                        <p:tgtEl>
                                          <p:spTgt spid="14"/>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5"/>
                                        </p:tgtEl>
                                        <p:attrNameLst>
                                          <p:attrName>style.visibility</p:attrName>
                                        </p:attrNameLst>
                                      </p:cBhvr>
                                      <p:to>
                                        <p:strVal val="visible"/>
                                      </p:to>
                                    </p:set>
                                    <p:anim calcmode="discrete" valueType="clr">
                                      <p:cBhvr override="childStyle">
                                        <p:cTn id="42"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
                                        </p:tgtEl>
                                        <p:attrNameLst>
                                          <p:attrName>fillcolor</p:attrName>
                                        </p:attrNameLst>
                                      </p:cBhvr>
                                      <p:tavLst>
                                        <p:tav tm="0">
                                          <p:val>
                                            <p:clrVal>
                                              <a:schemeClr val="accent2"/>
                                            </p:clrVal>
                                          </p:val>
                                        </p:tav>
                                        <p:tav tm="50000">
                                          <p:val>
                                            <p:clrVal>
                                              <a:schemeClr val="hlink"/>
                                            </p:clrVal>
                                          </p:val>
                                        </p:tav>
                                      </p:tavLst>
                                    </p:anim>
                                    <p:set>
                                      <p:cBhvr>
                                        <p:cTn id="44" dur="80"/>
                                        <p:tgtEl>
                                          <p:spTgt spid="1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6"/>
                                        </p:tgtEl>
                                        <p:attrNameLst>
                                          <p:attrName>style.visibility</p:attrName>
                                        </p:attrNameLst>
                                      </p:cBhvr>
                                      <p:to>
                                        <p:strVal val="visible"/>
                                      </p:to>
                                    </p:set>
                                    <p:anim calcmode="discrete" valueType="clr">
                                      <p:cBhvr override="childStyle">
                                        <p:cTn id="4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6"/>
                                        </p:tgtEl>
                                        <p:attrNameLst>
                                          <p:attrName>fillcolor</p:attrName>
                                        </p:attrNameLst>
                                      </p:cBhvr>
                                      <p:tavLst>
                                        <p:tav tm="0">
                                          <p:val>
                                            <p:clrVal>
                                              <a:schemeClr val="accent2"/>
                                            </p:clrVal>
                                          </p:val>
                                        </p:tav>
                                        <p:tav tm="50000">
                                          <p:val>
                                            <p:clrVal>
                                              <a:schemeClr val="hlink"/>
                                            </p:clrVal>
                                          </p:val>
                                        </p:tav>
                                      </p:tavLst>
                                    </p:anim>
                                    <p:set>
                                      <p:cBhvr>
                                        <p:cTn id="51" dur="80"/>
                                        <p:tgtEl>
                                          <p:spTgt spid="16"/>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7"/>
                                        </p:tgtEl>
                                        <p:attrNameLst>
                                          <p:attrName>style.visibility</p:attrName>
                                        </p:attrNameLst>
                                      </p:cBhvr>
                                      <p:to>
                                        <p:strVal val="visible"/>
                                      </p:to>
                                    </p:set>
                                    <p:anim calcmode="discrete" valueType="clr">
                                      <p:cBhvr override="childStyle">
                                        <p:cTn id="5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7"/>
                                        </p:tgtEl>
                                        <p:attrNameLst>
                                          <p:attrName>fillcolor</p:attrName>
                                        </p:attrNameLst>
                                      </p:cBhvr>
                                      <p:tavLst>
                                        <p:tav tm="0">
                                          <p:val>
                                            <p:clrVal>
                                              <a:schemeClr val="accent2"/>
                                            </p:clrVal>
                                          </p:val>
                                        </p:tav>
                                        <p:tav tm="50000">
                                          <p:val>
                                            <p:clrVal>
                                              <a:schemeClr val="hlink"/>
                                            </p:clrVal>
                                          </p:val>
                                        </p:tav>
                                      </p:tavLst>
                                    </p:anim>
                                    <p:set>
                                      <p:cBhvr>
                                        <p:cTn id="58" dur="80"/>
                                        <p:tgtEl>
                                          <p:spTgt spid="17"/>
                                        </p:tgtEl>
                                        <p:attrNameLst>
                                          <p:attrName>fill.type</p:attrName>
                                        </p:attrNameLst>
                                      </p:cBhvr>
                                      <p:to>
                                        <p:strVal val="solid"/>
                                      </p:to>
                                    </p:set>
                                  </p:childTnLst>
                                </p:cTn>
                              </p:par>
                              <p:par>
                                <p:cTn id="59" presetID="14" presetClass="entr" presetSubtype="1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randombar(horizontal)">
                                      <p:cBhvr>
                                        <p:cTn id="61" dur="500"/>
                                        <p:tgtEl>
                                          <p:spTgt spid="26"/>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randombar(horizontal)">
                                      <p:cBhvr>
                                        <p:cTn id="64" dur="500"/>
                                        <p:tgtEl>
                                          <p:spTgt spid="27"/>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randombar(horizontal)">
                                      <p:cBhvr>
                                        <p:cTn id="70" dur="500"/>
                                        <p:tgtEl>
                                          <p:spTgt spid="2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randombar(horizontal)">
                                      <p:cBhvr>
                                        <p:cTn id="73" dur="500"/>
                                        <p:tgtEl>
                                          <p:spTgt spid="30"/>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randombar(horizontal)">
                                      <p:cBhvr>
                                        <p:cTn id="76" dur="500"/>
                                        <p:tgtEl>
                                          <p:spTgt spid="3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randombar(horizontal)">
                                      <p:cBhvr>
                                        <p:cTn id="79" dur="500"/>
                                        <p:tgtEl>
                                          <p:spTgt spid="32"/>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randombar(horizontal)">
                                      <p:cBhvr>
                                        <p:cTn id="8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9" grpId="0"/>
      <p:bldP spid="24" grpId="0"/>
      <p:bldP spid="26" grpId="0"/>
      <p:bldP spid="27" grpId="0"/>
      <p:bldP spid="28"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1039" y="1430713"/>
            <a:ext cx="3326622" cy="24750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8728" y="1894126"/>
            <a:ext cx="6631066" cy="1015663"/>
          </a:xfrm>
          <a:prstGeom prst="rect">
            <a:avLst/>
          </a:prstGeom>
          <a:noFill/>
        </p:spPr>
        <p:txBody>
          <a:bodyPr wrap="square" lIns="91438" tIns="45720" rIns="91438" bIns="45720" rtlCol="0">
            <a:spAutoFit/>
          </a:bodyPr>
          <a:lstStyle/>
          <a:p>
            <a:r>
              <a:rPr lang="en-US" sz="6000" b="1" dirty="0">
                <a:solidFill>
                  <a:srgbClr val="0000FF"/>
                </a:solidFill>
                <a:latin typeface="Times New Roman" pitchFamily="18" charset="0"/>
                <a:cs typeface="Times New Roman" pitchFamily="18" charset="0"/>
              </a:rPr>
              <a:t>ĐỌC NHÓM</a:t>
            </a:r>
            <a:endParaRPr lang="vi-VN" sz="6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335" y="3233629"/>
            <a:ext cx="2617068" cy="32045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751" y="3233629"/>
            <a:ext cx="2617068" cy="32045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 y="3233629"/>
            <a:ext cx="2617068" cy="320457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667506" y="4714894"/>
            <a:ext cx="5238786" cy="1323439"/>
          </a:xfrm>
          <a:prstGeom prst="rect">
            <a:avLst/>
          </a:prstGeom>
          <a:noFill/>
        </p:spPr>
        <p:txBody>
          <a:bodyPr wrap="square" lIns="91438" tIns="45720" rIns="91438" bIns="45720" rtlCol="0">
            <a:spAutoFit/>
          </a:bodyPr>
          <a:lstStyle/>
          <a:p>
            <a:pPr algn="ctr"/>
            <a:r>
              <a:rPr lang="en-US" sz="4000" b="1" dirty="0">
                <a:solidFill>
                  <a:srgbClr val="008000"/>
                </a:solidFill>
                <a:latin typeface="Times New Roman" pitchFamily="18" charset="0"/>
                <a:cs typeface="Times New Roman" pitchFamily="18" charset="0"/>
              </a:rPr>
              <a:t>ĐỌC NỐI TIẾP TRƯỚC LỚP</a:t>
            </a:r>
            <a:endParaRPr lang="vi-VN" sz="4000" b="1" dirty="0">
              <a:solidFill>
                <a:srgbClr val="008000"/>
              </a:solidFill>
              <a:latin typeface="Times New Roman" pitchFamily="18" charset="0"/>
              <a:cs typeface="Times New Roman" pitchFamily="18" charset="0"/>
            </a:endParaRPr>
          </a:p>
        </p:txBody>
      </p:sp>
      <p:sp>
        <p:nvSpPr>
          <p:cNvPr id="17" name="TextBox 16"/>
          <p:cNvSpPr txBox="1"/>
          <p:nvPr/>
        </p:nvSpPr>
        <p:spPr>
          <a:xfrm>
            <a:off x="0" y="428604"/>
            <a:ext cx="12192000" cy="492443"/>
          </a:xfrm>
          <a:prstGeom prst="rect">
            <a:avLst/>
          </a:prstGeom>
          <a:noFill/>
        </p:spPr>
        <p:txBody>
          <a:bodyPr wrap="square" rtlCol="0">
            <a:spAutoFit/>
          </a:bodyPr>
          <a:lstStyle/>
          <a:p>
            <a:pPr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vi-VN" sz="2600" b="1" dirty="0">
              <a:solidFill>
                <a:srgbClr val="0000FF"/>
              </a:solidFill>
              <a:latin typeface="Times New Roman" pitchFamily="18" charset="0"/>
              <a:cs typeface="Times New Roman" pitchFamily="18" charset="0"/>
            </a:endParaRPr>
          </a:p>
        </p:txBody>
      </p:sp>
      <p:sp>
        <p:nvSpPr>
          <p:cNvPr id="18" name="TextBox 17"/>
          <p:cNvSpPr txBox="1"/>
          <p:nvPr/>
        </p:nvSpPr>
        <p:spPr>
          <a:xfrm>
            <a:off x="0" y="857201"/>
            <a:ext cx="12192000" cy="492443"/>
          </a:xfrm>
          <a:prstGeom prst="rect">
            <a:avLst/>
          </a:prstGeom>
          <a:noFill/>
        </p:spPr>
        <p:txBody>
          <a:bodyPr wrap="square" rtlCol="0">
            <a:spAutoFit/>
          </a:bodyPr>
          <a:lstStyle/>
          <a:p>
            <a:pPr algn="ctr"/>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28. </a:t>
            </a:r>
            <a:r>
              <a:rPr lang="en-US" sz="2600" b="1" dirty="0" err="1">
                <a:solidFill>
                  <a:srgbClr val="FF0000"/>
                </a:solidFill>
                <a:latin typeface="Times New Roman" panose="02020603050405020304" pitchFamily="18" charset="0"/>
                <a:cs typeface="Times New Roman" panose="02020603050405020304" pitchFamily="18" charset="0"/>
              </a:rPr>
              <a:t>Đọc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Tập</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quan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họ</a:t>
            </a:r>
            <a:r>
              <a:rPr lang="en-US" sz="26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295741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8604"/>
            <a:ext cx="12192000" cy="492443"/>
          </a:xfrm>
          <a:prstGeom prst="rect">
            <a:avLst/>
          </a:prstGeom>
          <a:noFill/>
        </p:spPr>
        <p:txBody>
          <a:bodyPr wrap="square" rtlCol="0">
            <a:spAutoFit/>
          </a:bodyPr>
          <a:lstStyle/>
          <a:p>
            <a:pPr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vi-VN" sz="2600" b="1" dirty="0">
              <a:solidFill>
                <a:srgbClr val="0000FF"/>
              </a:solidFill>
              <a:latin typeface="Times New Roman" pitchFamily="18" charset="0"/>
              <a:cs typeface="Times New Roman" pitchFamily="18" charset="0"/>
            </a:endParaRPr>
          </a:p>
        </p:txBody>
      </p:sp>
      <p:sp>
        <p:nvSpPr>
          <p:cNvPr id="4" name="TextBox 3"/>
          <p:cNvSpPr txBox="1"/>
          <p:nvPr/>
        </p:nvSpPr>
        <p:spPr>
          <a:xfrm>
            <a:off x="0" y="857201"/>
            <a:ext cx="12192000" cy="492443"/>
          </a:xfrm>
          <a:prstGeom prst="rect">
            <a:avLst/>
          </a:prstGeom>
          <a:noFill/>
        </p:spPr>
        <p:txBody>
          <a:bodyPr wrap="square" rtlCol="0">
            <a:spAutoFit/>
          </a:bodyPr>
          <a:lstStyle/>
          <a:p>
            <a:pPr algn="ctr"/>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28. </a:t>
            </a:r>
            <a:r>
              <a:rPr lang="en-US" sz="2600" b="1" dirty="0" err="1">
                <a:solidFill>
                  <a:srgbClr val="FF0000"/>
                </a:solidFill>
                <a:latin typeface="Times New Roman" panose="02020603050405020304" pitchFamily="18" charset="0"/>
                <a:cs typeface="Times New Roman" panose="02020603050405020304" pitchFamily="18" charset="0"/>
              </a:rPr>
              <a:t>Đọc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Tập</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quan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họ</a:t>
            </a:r>
            <a:r>
              <a:rPr lang="en-US" sz="2600" b="1"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0" y="1504877"/>
            <a:ext cx="12192000" cy="492443"/>
          </a:xfrm>
          <a:prstGeom prst="rect">
            <a:avLst/>
          </a:prstGeom>
          <a:noFill/>
        </p:spPr>
        <p:txBody>
          <a:bodyPr wrap="square" rtlCol="0">
            <a:spAutoFit/>
          </a:bodyPr>
          <a:lstStyle/>
          <a:p>
            <a:pPr lvl="0"/>
            <a:r>
              <a:rPr lang="en-US" sz="25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1. </a:t>
            </a:r>
            <a:r>
              <a:rPr lang="vi-VN" sz="25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 liền chị tập hát trong khung cảnh như thế nào?</a:t>
            </a:r>
            <a:endParaRPr lang="en-US" sz="2500" b="1"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TextBox 5"/>
          <p:cNvSpPr txBox="1"/>
          <p:nvPr/>
        </p:nvSpPr>
        <p:spPr>
          <a:xfrm>
            <a:off x="0" y="1081105"/>
            <a:ext cx="2654300" cy="492443"/>
          </a:xfrm>
          <a:prstGeom prst="rect">
            <a:avLst/>
          </a:prstGeom>
          <a:noFill/>
        </p:spPr>
        <p:txBody>
          <a:bodyPr wrap="square" rtlCol="0">
            <a:spAutoFit/>
          </a:bodyPr>
          <a:lstStyle/>
          <a:p>
            <a:r>
              <a:rPr lang="en-US" sz="2500" b="1" dirty="0" err="1">
                <a:solidFill>
                  <a:srgbClr val="008000"/>
                </a:solidFill>
                <a:latin typeface="Times New Roman" panose="02020603050405020304" pitchFamily="18" charset="0"/>
                <a:cs typeface="Times New Roman" panose="02020603050405020304" pitchFamily="18" charset="0"/>
              </a:rPr>
              <a:t>Luyện</a:t>
            </a:r>
            <a:r>
              <a:rPr lang="en-US" sz="2500" b="1" dirty="0">
                <a:solidFill>
                  <a:srgbClr val="008000"/>
                </a:solidFill>
                <a:latin typeface="Times New Roman" panose="020206030504050203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cs typeface="Times New Roman" panose="02020603050405020304" pitchFamily="18" charset="0"/>
              </a:rPr>
              <a:t>đọc</a:t>
            </a:r>
            <a:r>
              <a:rPr lang="en-US" sz="2500" b="1" dirty="0">
                <a:solidFill>
                  <a:srgbClr val="008000"/>
                </a:solidFill>
                <a:latin typeface="Times New Roman" panose="020206030504050203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cs typeface="Times New Roman" panose="02020603050405020304" pitchFamily="18" charset="0"/>
              </a:rPr>
              <a:t>hiểu</a:t>
            </a:r>
            <a:endParaRPr lang="en-US" sz="2500" b="1" dirty="0">
              <a:solidFill>
                <a:srgbClr val="008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1981907"/>
            <a:ext cx="8712200" cy="477054"/>
          </a:xfrm>
          <a:prstGeom prst="rect">
            <a:avLst/>
          </a:prstGeom>
          <a:noFill/>
        </p:spPr>
        <p:txBody>
          <a:bodyPr wrap="square" rtlCol="0">
            <a:spAutoFit/>
          </a:bodyPr>
          <a:lstStyle/>
          <a:p>
            <a:r>
              <a:rPr lang="en-US" sz="2500" b="1" dirty="0">
                <a:solidFill>
                  <a:srgbClr val="008000"/>
                </a:solidFill>
                <a:latin typeface="Times New Roman" panose="020206030504050203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cs typeface="Times New Roman" panose="02020603050405020304" pitchFamily="18" charset="0"/>
              </a:rPr>
              <a:t>Khung</a:t>
            </a:r>
            <a:r>
              <a:rPr lang="en-US" sz="2500" b="1" dirty="0">
                <a:solidFill>
                  <a:srgbClr val="008000"/>
                </a:solidFill>
                <a:latin typeface="Times New Roman" panose="020206030504050203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cs typeface="Times New Roman" panose="02020603050405020304" pitchFamily="18" charset="0"/>
              </a:rPr>
              <a:t>cảnh</a:t>
            </a:r>
            <a:r>
              <a:rPr lang="en-US" sz="2500" b="1" dirty="0">
                <a:solidFill>
                  <a:srgbClr val="008000"/>
                </a:solidFill>
                <a:latin typeface="Times New Roman" panose="020206030504050203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cs typeface="Times New Roman" panose="02020603050405020304" pitchFamily="18" charset="0"/>
              </a:rPr>
              <a:t>thơ</a:t>
            </a:r>
            <a:r>
              <a:rPr lang="en-US" sz="2500" b="1" dirty="0">
                <a:solidFill>
                  <a:srgbClr val="008000"/>
                </a:solidFill>
                <a:latin typeface="Times New Roman" panose="020206030504050203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cs typeface="Times New Roman" panose="02020603050405020304" pitchFamily="18" charset="0"/>
              </a:rPr>
              <a:t>mộng</a:t>
            </a:r>
            <a:r>
              <a:rPr lang="en-US" sz="2500" b="1" dirty="0">
                <a:solidFill>
                  <a:srgbClr val="008000"/>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0" y="2449535"/>
            <a:ext cx="12103100" cy="477054"/>
          </a:xfrm>
          <a:prstGeom prst="rect">
            <a:avLst/>
          </a:prstGeom>
          <a:noFill/>
        </p:spPr>
        <p:txBody>
          <a:bodyPr wrap="square" rtlCol="0">
            <a:spAutoFit/>
          </a:bodyPr>
          <a:lstStyle/>
          <a:p>
            <a:r>
              <a:rPr lang="en-US" sz="2500" b="1" dirty="0">
                <a:solidFill>
                  <a:srgbClr val="008000"/>
                </a:solidFill>
                <a:latin typeface="Times New Roman" panose="02020603050405020304" pitchFamily="18" charset="0"/>
                <a:cs typeface="Times New Roman" panose="02020603050405020304" pitchFamily="18" charset="0"/>
              </a:rPr>
              <a:t>- </a:t>
            </a:r>
            <a:r>
              <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N</a:t>
            </a:r>
            <a:r>
              <a:rPr lang="vi-VN"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hững buổi tập hát trong vườn táo mùa xuân. </a:t>
            </a:r>
            <a:endParaRPr lang="en-US" sz="25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2928364"/>
            <a:ext cx="12192000" cy="477054"/>
          </a:xfrm>
          <a:prstGeom prst="rect">
            <a:avLst/>
          </a:prstGeom>
          <a:noFill/>
        </p:spPr>
        <p:txBody>
          <a:bodyPr wrap="square" rtlCol="0">
            <a:spAutoFit/>
          </a:bodyPr>
          <a:lstStyle/>
          <a:p>
            <a:pPr lvl="0"/>
            <a:r>
              <a:rPr lang="en-US" sz="25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 </a:t>
            </a:r>
            <a:r>
              <a:rPr lang="vi-VN" sz="25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Tìm những chi tiết miêu tả các liền chị lúc tập hát? </a:t>
            </a:r>
          </a:p>
        </p:txBody>
      </p:sp>
      <p:sp>
        <p:nvSpPr>
          <p:cNvPr id="10" name="TextBox 9"/>
          <p:cNvSpPr txBox="1"/>
          <p:nvPr/>
        </p:nvSpPr>
        <p:spPr>
          <a:xfrm>
            <a:off x="-44450" y="3370199"/>
            <a:ext cx="12192000" cy="477054"/>
          </a:xfrm>
          <a:prstGeom prst="rect">
            <a:avLst/>
          </a:prstGeom>
          <a:noFill/>
        </p:spPr>
        <p:txBody>
          <a:bodyPr wrap="square" rtlCol="0">
            <a:spAutoFit/>
          </a:bodyPr>
          <a:lstStyle/>
          <a:p>
            <a:pPr lvl="0"/>
            <a:r>
              <a:rPr lang="en-US" sz="2500" b="1" dirty="0">
                <a:solidFill>
                  <a:srgbClr val="008000"/>
                </a:solidFill>
                <a:latin typeface="Times New Roman" panose="02020603050405020304" pitchFamily="18" charset="0"/>
                <a:cs typeface="Times New Roman" panose="02020603050405020304" pitchFamily="18" charset="0"/>
              </a:rPr>
              <a:t>- </a:t>
            </a:r>
            <a:r>
              <a:rPr lang="vi-VN"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Các liền chị chít khăn đen, má đỏ hồng, ngồi trên những phiến đá xanh tập hát.</a:t>
            </a:r>
          </a:p>
        </p:txBody>
      </p:sp>
      <p:sp>
        <p:nvSpPr>
          <p:cNvPr id="11" name="TextBox 10"/>
          <p:cNvSpPr txBox="1"/>
          <p:nvPr/>
        </p:nvSpPr>
        <p:spPr>
          <a:xfrm>
            <a:off x="0" y="3841789"/>
            <a:ext cx="12192000" cy="477054"/>
          </a:xfrm>
          <a:prstGeom prst="rect">
            <a:avLst/>
          </a:prstGeom>
          <a:noFill/>
        </p:spPr>
        <p:txBody>
          <a:bodyPr wrap="square" rtlCol="0">
            <a:spAutoFit/>
          </a:bodyPr>
          <a:lstStyle/>
          <a:p>
            <a:pPr lvl="0"/>
            <a:r>
              <a:rPr lang="en-US" sz="25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3. </a:t>
            </a:r>
            <a:r>
              <a:rPr lang="vi-VN" sz="25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Bà Trưởng dạy các liền chị hát mỗi điệu quan họ dưới đây ra sao?</a:t>
            </a:r>
          </a:p>
        </p:txBody>
      </p:sp>
      <p:sp>
        <p:nvSpPr>
          <p:cNvPr id="13" name="TextBox 12"/>
          <p:cNvSpPr txBox="1"/>
          <p:nvPr/>
        </p:nvSpPr>
        <p:spPr>
          <a:xfrm>
            <a:off x="0" y="4318843"/>
            <a:ext cx="1841500" cy="477054"/>
          </a:xfrm>
          <a:prstGeom prst="rect">
            <a:avLst/>
          </a:prstGeom>
          <a:noFill/>
        </p:spPr>
        <p:txBody>
          <a:bodyPr wrap="square" rtlCol="0">
            <a:spAutoFit/>
          </a:bodyPr>
          <a:lstStyle/>
          <a:p>
            <a:r>
              <a:rPr lang="en-US" sz="25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5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Ngỏ lời</a:t>
            </a:r>
            <a:r>
              <a:rPr lang="en-US" sz="25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endParaRPr lang="en-US" sz="2500" dirty="0">
              <a:solidFill>
                <a:srgbClr val="C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841500" y="4318843"/>
            <a:ext cx="10306050" cy="1246495"/>
          </a:xfrm>
          <a:prstGeom prst="rect">
            <a:avLst/>
          </a:prstGeom>
          <a:noFill/>
        </p:spPr>
        <p:txBody>
          <a:bodyPr wrap="square" rtlCol="0">
            <a:spAutoFit/>
          </a:bodyPr>
          <a:lstStyle/>
          <a:p>
            <a:pPr lvl="0"/>
            <a:r>
              <a:rPr lang="vi-VN"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phải hát với giọng thẹn thùng, e ấp, tiếng hát phải như nước suối thượng nguồn, róc rách, từ từ, nhưng trong vắt, tinh khôi và hứa hẹn một dòng cuồn cuộn.</a:t>
            </a:r>
            <a:endParaRPr lang="en-US"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TextBox 14"/>
          <p:cNvSpPr txBox="1"/>
          <p:nvPr/>
        </p:nvSpPr>
        <p:spPr>
          <a:xfrm>
            <a:off x="0" y="5582033"/>
            <a:ext cx="2552700" cy="477054"/>
          </a:xfrm>
          <a:prstGeom prst="rect">
            <a:avLst/>
          </a:prstGeom>
          <a:noFill/>
        </p:spPr>
        <p:txBody>
          <a:bodyPr wrap="square" rtlCol="0">
            <a:spAutoFit/>
          </a:bodyPr>
          <a:lstStyle/>
          <a:p>
            <a:r>
              <a:rPr lang="en-US" sz="2500" dirty="0">
                <a:solidFill>
                  <a:srgbClr val="C00000"/>
                </a:solidFill>
                <a:latin typeface="Times New Roman" panose="02020603050405020304" pitchFamily="18" charset="0"/>
                <a:cs typeface="Times New Roman" panose="02020603050405020304" pitchFamily="18" charset="0"/>
              </a:rPr>
              <a:t>* </a:t>
            </a:r>
            <a:r>
              <a:rPr lang="vi-VN" sz="25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Thương nhau: </a:t>
            </a:r>
            <a:endParaRPr lang="en-US" sz="2500" dirty="0">
              <a:solidFill>
                <a:srgbClr val="C0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463800" y="5508204"/>
            <a:ext cx="9639300" cy="861774"/>
          </a:xfrm>
          <a:prstGeom prst="rect">
            <a:avLst/>
          </a:prstGeom>
          <a:noFill/>
        </p:spPr>
        <p:txBody>
          <a:bodyPr wrap="square" rtlCol="0">
            <a:spAutoFit/>
          </a:bodyPr>
          <a:lstStyle/>
          <a:p>
            <a:pPr lvl="0"/>
            <a:r>
              <a:rPr lang="vi-VN"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phải hát nồng cháy, thiết tha; dạy các chị từ cách lấy hơi, nhả chữ tròn vành rõ tiếng, đến cách ngân rung luyến láy âm thanh.</a:t>
            </a:r>
          </a:p>
        </p:txBody>
      </p:sp>
      <p:sp>
        <p:nvSpPr>
          <p:cNvPr id="17" name="TextBox 16"/>
          <p:cNvSpPr txBox="1"/>
          <p:nvPr/>
        </p:nvSpPr>
        <p:spPr>
          <a:xfrm>
            <a:off x="0" y="6369978"/>
            <a:ext cx="2082800" cy="477054"/>
          </a:xfrm>
          <a:prstGeom prst="rect">
            <a:avLst/>
          </a:prstGeom>
          <a:noFill/>
        </p:spPr>
        <p:txBody>
          <a:bodyPr wrap="square" rtlCol="0">
            <a:spAutoFit/>
          </a:bodyPr>
          <a:lstStyle/>
          <a:p>
            <a:r>
              <a:rPr lang="en-US" sz="2500" dirty="0">
                <a:solidFill>
                  <a:srgbClr val="C00000"/>
                </a:solidFill>
                <a:latin typeface="Times New Roman" panose="02020603050405020304" pitchFamily="18" charset="0"/>
                <a:cs typeface="Times New Roman" panose="02020603050405020304" pitchFamily="18" charset="0"/>
              </a:rPr>
              <a:t>* </a:t>
            </a:r>
            <a:r>
              <a:rPr lang="vi-VN" sz="25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Giã bạn: </a:t>
            </a:r>
            <a:endParaRPr lang="en-US" sz="2500" dirty="0">
              <a:solidFill>
                <a:srgbClr val="C0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720850" y="6380946"/>
            <a:ext cx="10775950" cy="477054"/>
          </a:xfrm>
          <a:prstGeom prst="rect">
            <a:avLst/>
          </a:prstGeom>
          <a:noFill/>
        </p:spPr>
        <p:txBody>
          <a:bodyPr wrap="square" rtlCol="0">
            <a:spAutoFit/>
          </a:bodyPr>
          <a:lstStyle/>
          <a:p>
            <a:pPr lvl="0"/>
            <a:r>
              <a:rPr lang="vi-VN" sz="25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hát với giọng lưu luyến, dùng dằng, đau đầu, nghe buồn biết chừng nào!</a:t>
            </a:r>
          </a:p>
        </p:txBody>
      </p:sp>
    </p:spTree>
    <p:extLst>
      <p:ext uri="{BB962C8B-B14F-4D97-AF65-F5344CB8AC3E}">
        <p14:creationId xmlns:p14="http://schemas.microsoft.com/office/powerpoint/2010/main" val="151706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par>
                          <p:cTn id="44" fill="hold">
                            <p:stCondLst>
                              <p:cond delay="1000"/>
                            </p:stCondLst>
                            <p:childTnLst>
                              <p:par>
                                <p:cTn id="45" presetID="2" presetClass="entr" presetSubtype="4"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3" grpId="0"/>
      <p:bldP spid="14"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8604"/>
            <a:ext cx="12192000" cy="492443"/>
          </a:xfrm>
          <a:prstGeom prst="rect">
            <a:avLst/>
          </a:prstGeom>
          <a:noFill/>
        </p:spPr>
        <p:txBody>
          <a:bodyPr wrap="square" rtlCol="0">
            <a:spAutoFit/>
          </a:bodyPr>
          <a:lstStyle/>
          <a:p>
            <a:pPr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vi-VN" sz="2600" b="1" dirty="0">
              <a:solidFill>
                <a:srgbClr val="0000FF"/>
              </a:solidFill>
              <a:latin typeface="Times New Roman" pitchFamily="18" charset="0"/>
              <a:cs typeface="Times New Roman" pitchFamily="18" charset="0"/>
            </a:endParaRPr>
          </a:p>
        </p:txBody>
      </p:sp>
      <p:sp>
        <p:nvSpPr>
          <p:cNvPr id="4" name="TextBox 3"/>
          <p:cNvSpPr txBox="1"/>
          <p:nvPr/>
        </p:nvSpPr>
        <p:spPr>
          <a:xfrm>
            <a:off x="0" y="857201"/>
            <a:ext cx="12192000" cy="492443"/>
          </a:xfrm>
          <a:prstGeom prst="rect">
            <a:avLst/>
          </a:prstGeom>
          <a:noFill/>
        </p:spPr>
        <p:txBody>
          <a:bodyPr wrap="square" rtlCol="0">
            <a:spAutoFit/>
          </a:bodyPr>
          <a:lstStyle/>
          <a:p>
            <a:pPr algn="ctr"/>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28. </a:t>
            </a:r>
            <a:r>
              <a:rPr lang="en-US" sz="2600" b="1" dirty="0" err="1">
                <a:solidFill>
                  <a:srgbClr val="FF0000"/>
                </a:solidFill>
                <a:latin typeface="Times New Roman" panose="02020603050405020304" pitchFamily="18" charset="0"/>
                <a:cs typeface="Times New Roman" panose="02020603050405020304" pitchFamily="18" charset="0"/>
              </a:rPr>
              <a:t>Đọc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Tập</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quan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họ</a:t>
            </a:r>
            <a:r>
              <a:rPr lang="en-US" sz="2600" b="1"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0" y="1081105"/>
            <a:ext cx="2654300" cy="492443"/>
          </a:xfrm>
          <a:prstGeom prst="rect">
            <a:avLst/>
          </a:prstGeom>
          <a:noFill/>
        </p:spPr>
        <p:txBody>
          <a:bodyPr wrap="square" rtlCol="0">
            <a:spAutoFit/>
          </a:bodyPr>
          <a:lstStyle/>
          <a:p>
            <a:r>
              <a:rPr lang="en-US" sz="2500" b="1" dirty="0" err="1">
                <a:solidFill>
                  <a:srgbClr val="008000"/>
                </a:solidFill>
                <a:latin typeface="Times New Roman" panose="02020603050405020304" pitchFamily="18" charset="0"/>
                <a:cs typeface="Times New Roman" panose="02020603050405020304" pitchFamily="18" charset="0"/>
              </a:rPr>
              <a:t>Luyện</a:t>
            </a:r>
            <a:r>
              <a:rPr lang="en-US" sz="2500" b="1" dirty="0">
                <a:solidFill>
                  <a:srgbClr val="008000"/>
                </a:solidFill>
                <a:latin typeface="Times New Roman" panose="020206030504050203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cs typeface="Times New Roman" panose="02020603050405020304" pitchFamily="18" charset="0"/>
              </a:rPr>
              <a:t>đọc</a:t>
            </a:r>
            <a:r>
              <a:rPr lang="en-US" sz="2500" b="1" dirty="0">
                <a:solidFill>
                  <a:srgbClr val="008000"/>
                </a:solidFill>
                <a:latin typeface="Times New Roman" panose="020206030504050203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cs typeface="Times New Roman" panose="02020603050405020304" pitchFamily="18" charset="0"/>
              </a:rPr>
              <a:t>hiểu</a:t>
            </a:r>
            <a:endParaRPr lang="en-US" sz="2500" b="1" dirty="0">
              <a:solidFill>
                <a:srgbClr val="008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573548"/>
            <a:ext cx="12192000" cy="492443"/>
          </a:xfrm>
          <a:prstGeom prst="rect">
            <a:avLst/>
          </a:prstGeom>
          <a:noFill/>
        </p:spPr>
        <p:txBody>
          <a:bodyPr wrap="square" rtlCol="0">
            <a:spAutoFit/>
          </a:bodyPr>
          <a:lstStyle/>
          <a:p>
            <a:pPr lvl="0"/>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4. </a:t>
            </a:r>
            <a:r>
              <a:rPr lang="vi-VN"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 chi tiết dưới đây giúp em hiểu điều gì về nhân vật “tôi”?</a:t>
            </a:r>
          </a:p>
        </p:txBody>
      </p:sp>
      <p:pic>
        <p:nvPicPr>
          <p:cNvPr id="7" name="Picture 6">
            <a:extLst>
              <a:ext uri="{FF2B5EF4-FFF2-40B4-BE49-F238E27FC236}">
                <a16:creationId xmlns:a16="http://schemas.microsoft.com/office/drawing/2014/main" id="{BC38E5FB-5892-1C40-CC9F-7318E9B4BFBA}"/>
              </a:ext>
            </a:extLst>
          </p:cNvPr>
          <p:cNvPicPr>
            <a:picLocks noChangeAspect="1"/>
          </p:cNvPicPr>
          <p:nvPr/>
        </p:nvPicPr>
        <p:blipFill>
          <a:blip r:embed="rId2"/>
          <a:stretch>
            <a:fillRect/>
          </a:stretch>
        </p:blipFill>
        <p:spPr>
          <a:xfrm>
            <a:off x="1021747" y="2166785"/>
            <a:ext cx="10949107" cy="2443316"/>
          </a:xfrm>
          <a:prstGeom prst="rect">
            <a:avLst/>
          </a:prstGeom>
        </p:spPr>
      </p:pic>
      <p:sp>
        <p:nvSpPr>
          <p:cNvPr id="8" name="TextBox 7"/>
          <p:cNvSpPr txBox="1"/>
          <p:nvPr/>
        </p:nvSpPr>
        <p:spPr>
          <a:xfrm>
            <a:off x="0" y="4711700"/>
            <a:ext cx="12192000" cy="492443"/>
          </a:xfrm>
          <a:prstGeom prst="rect">
            <a:avLst/>
          </a:prstGeom>
          <a:noFill/>
        </p:spPr>
        <p:txBody>
          <a:bodyPr wrap="square" rtlCol="0">
            <a:spAutoFit/>
          </a:bodyPr>
          <a:lstStyle/>
          <a:p>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Nhân</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vật</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tôi</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rất</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say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mê</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làn</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điệu</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quan</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họ</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9" name="TextBox 8"/>
          <p:cNvSpPr txBox="1"/>
          <p:nvPr/>
        </p:nvSpPr>
        <p:spPr>
          <a:xfrm>
            <a:off x="0" y="5334000"/>
            <a:ext cx="12192000" cy="492443"/>
          </a:xfrm>
          <a:prstGeom prst="rect">
            <a:avLst/>
          </a:prstGeom>
          <a:noFill/>
        </p:spPr>
        <p:txBody>
          <a:bodyPr wrap="square" rtlCol="0">
            <a:spAutoFit/>
          </a:bodyPr>
          <a:lstStyle/>
          <a:p>
            <a:r>
              <a:rPr lang="en-US" sz="2600" b="1" dirty="0">
                <a:solidFill>
                  <a:srgbClr val="008000"/>
                </a:solidFill>
                <a:latin typeface="Times New Roman" panose="020206030504050203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làn</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điệu</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quan</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họ</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để</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lại</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rất</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nhiều</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tình</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cảm</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cảm</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xúc</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trong</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lòng</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nhân</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vật</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tôi</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0" name="TextBox 9"/>
          <p:cNvSpPr txBox="1"/>
          <p:nvPr/>
        </p:nvSpPr>
        <p:spPr>
          <a:xfrm>
            <a:off x="0" y="5956300"/>
            <a:ext cx="12192000" cy="492443"/>
          </a:xfrm>
          <a:prstGeom prst="rect">
            <a:avLst/>
          </a:prstGeom>
          <a:noFill/>
        </p:spPr>
        <p:txBody>
          <a:bodyPr wrap="square" rtlCol="0">
            <a:spAutoFit/>
          </a:bodyPr>
          <a:lstStyle/>
          <a:p>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Ươc</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mơ</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nhân</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vật</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tôi</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là</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sau</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này</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sẽ</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hát</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biểu</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diễn</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bài</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dân</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ca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quan</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họ</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6420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8604"/>
            <a:ext cx="12192000" cy="492443"/>
          </a:xfrm>
          <a:prstGeom prst="rect">
            <a:avLst/>
          </a:prstGeom>
          <a:noFill/>
        </p:spPr>
        <p:txBody>
          <a:bodyPr wrap="square" rtlCol="0">
            <a:spAutoFit/>
          </a:bodyPr>
          <a:lstStyle/>
          <a:p>
            <a:pPr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vi-VN" sz="2600" b="1" dirty="0">
              <a:solidFill>
                <a:srgbClr val="0000FF"/>
              </a:solidFill>
              <a:latin typeface="Times New Roman" pitchFamily="18" charset="0"/>
              <a:cs typeface="Times New Roman" pitchFamily="18" charset="0"/>
            </a:endParaRPr>
          </a:p>
        </p:txBody>
      </p:sp>
      <p:sp>
        <p:nvSpPr>
          <p:cNvPr id="4" name="TextBox 3"/>
          <p:cNvSpPr txBox="1"/>
          <p:nvPr/>
        </p:nvSpPr>
        <p:spPr>
          <a:xfrm>
            <a:off x="0" y="857201"/>
            <a:ext cx="12192000" cy="492443"/>
          </a:xfrm>
          <a:prstGeom prst="rect">
            <a:avLst/>
          </a:prstGeom>
          <a:noFill/>
        </p:spPr>
        <p:txBody>
          <a:bodyPr wrap="square" rtlCol="0">
            <a:spAutoFit/>
          </a:bodyPr>
          <a:lstStyle/>
          <a:p>
            <a:pPr algn="ctr"/>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28. </a:t>
            </a:r>
            <a:r>
              <a:rPr lang="en-US" sz="2600" b="1" dirty="0" err="1">
                <a:solidFill>
                  <a:srgbClr val="FF0000"/>
                </a:solidFill>
                <a:latin typeface="Times New Roman" panose="02020603050405020304" pitchFamily="18" charset="0"/>
                <a:cs typeface="Times New Roman" panose="02020603050405020304" pitchFamily="18" charset="0"/>
              </a:rPr>
              <a:t>Đọc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Tập</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quan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họ</a:t>
            </a:r>
            <a:r>
              <a:rPr lang="en-US" sz="2600" b="1"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0" y="1081105"/>
            <a:ext cx="2654300" cy="492443"/>
          </a:xfrm>
          <a:prstGeom prst="rect">
            <a:avLst/>
          </a:prstGeom>
          <a:noFill/>
        </p:spPr>
        <p:txBody>
          <a:bodyPr wrap="square" rtlCol="0">
            <a:spAutoFit/>
          </a:bodyPr>
          <a:lstStyle/>
          <a:p>
            <a:r>
              <a:rPr lang="en-US" sz="2500" b="1" dirty="0" err="1">
                <a:solidFill>
                  <a:srgbClr val="008000"/>
                </a:solidFill>
                <a:latin typeface="Times New Roman" panose="02020603050405020304" pitchFamily="18" charset="0"/>
                <a:cs typeface="Times New Roman" panose="02020603050405020304" pitchFamily="18" charset="0"/>
              </a:rPr>
              <a:t>Luyện</a:t>
            </a:r>
            <a:r>
              <a:rPr lang="en-US" sz="2500" b="1" dirty="0">
                <a:solidFill>
                  <a:srgbClr val="008000"/>
                </a:solidFill>
                <a:latin typeface="Times New Roman" panose="020206030504050203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cs typeface="Times New Roman" panose="02020603050405020304" pitchFamily="18" charset="0"/>
              </a:rPr>
              <a:t>đọc</a:t>
            </a:r>
            <a:r>
              <a:rPr lang="en-US" sz="2500" b="1" dirty="0">
                <a:solidFill>
                  <a:srgbClr val="008000"/>
                </a:solidFill>
                <a:latin typeface="Times New Roman" panose="02020603050405020304" pitchFamily="18" charset="0"/>
                <a:cs typeface="Times New Roman" panose="02020603050405020304" pitchFamily="18" charset="0"/>
              </a:rPr>
              <a:t> </a:t>
            </a:r>
            <a:r>
              <a:rPr lang="en-US" sz="2500" b="1" dirty="0" err="1">
                <a:solidFill>
                  <a:srgbClr val="008000"/>
                </a:solidFill>
                <a:latin typeface="Times New Roman" panose="02020603050405020304" pitchFamily="18" charset="0"/>
                <a:cs typeface="Times New Roman" panose="02020603050405020304" pitchFamily="18" charset="0"/>
              </a:rPr>
              <a:t>hiểu</a:t>
            </a:r>
            <a:endParaRPr lang="en-US" sz="2500" b="1" dirty="0">
              <a:solidFill>
                <a:srgbClr val="008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1573548"/>
            <a:ext cx="12192000" cy="892552"/>
          </a:xfrm>
          <a:prstGeom prst="rect">
            <a:avLst/>
          </a:prstGeom>
          <a:noFill/>
        </p:spPr>
        <p:txBody>
          <a:bodyPr wrap="square" rtlCol="0">
            <a:spAutoFit/>
          </a:bodyPr>
          <a:lstStyle/>
          <a:p>
            <a:pPr lvl="0"/>
            <a:r>
              <a:rPr lang="en-US"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5. </a:t>
            </a:r>
            <a:r>
              <a:rPr lang="vi-VN"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Dựa vào tranh minh hoạ và nội dung bài đọc, nêu cảm nhận của em về nghệ thuật hát quan họ.</a:t>
            </a:r>
          </a:p>
        </p:txBody>
      </p:sp>
      <p:sp>
        <p:nvSpPr>
          <p:cNvPr id="7" name="TextBox 6"/>
          <p:cNvSpPr txBox="1"/>
          <p:nvPr/>
        </p:nvSpPr>
        <p:spPr>
          <a:xfrm>
            <a:off x="0" y="2377200"/>
            <a:ext cx="12192000" cy="1292662"/>
          </a:xfrm>
          <a:prstGeom prst="rect">
            <a:avLst/>
          </a:prstGeom>
          <a:noFill/>
        </p:spPr>
        <p:txBody>
          <a:bodyPr wrap="square" rtlCol="0">
            <a:spAutoFit/>
          </a:bodyPr>
          <a:lstStyle/>
          <a:p>
            <a:pPr lvl="0"/>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Ví</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latin typeface="Times New Roman" panose="02020603050405020304" pitchFamily="18" charset="0"/>
                <a:ea typeface="Cambria" panose="02040503050406030204" pitchFamily="18" charset="0"/>
                <a:cs typeface="Times New Roman" panose="02020603050405020304" pitchFamily="18" charset="0"/>
              </a:rPr>
              <a:t>dụ</a:t>
            </a:r>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 </a:t>
            </a:r>
            <a:r>
              <a:rPr lang="vi-VN"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Dựa vào tranh minh hoạ và nội dung bài đọc, em thấy nghệ thuật hát quan họ rất tỉ mỉ chỉn chu từ quần áo, đầu tóc cho tới cách hát, cách lấy hơi, cách nhả chữ, nhịp điệu, giọng hát,… để hát được một điệu quan họ là một nghệ thuật thực sự.</a:t>
            </a:r>
          </a:p>
        </p:txBody>
      </p:sp>
    </p:spTree>
    <p:extLst>
      <p:ext uri="{BB962C8B-B14F-4D97-AF65-F5344CB8AC3E}">
        <p14:creationId xmlns:p14="http://schemas.microsoft.com/office/powerpoint/2010/main" val="7938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28604"/>
            <a:ext cx="12192000" cy="492443"/>
          </a:xfrm>
          <a:prstGeom prst="rect">
            <a:avLst/>
          </a:prstGeom>
          <a:noFill/>
        </p:spPr>
        <p:txBody>
          <a:bodyPr wrap="square" rtlCol="0">
            <a:spAutoFit/>
          </a:bodyPr>
          <a:lstStyle/>
          <a:p>
            <a:pPr algn="ctr"/>
            <a:r>
              <a:rPr lang="en-US" sz="2600" b="1" dirty="0" err="1">
                <a:solidFill>
                  <a:srgbClr val="0000FF"/>
                </a:solidFill>
                <a:latin typeface="Times New Roman" pitchFamily="18" charset="0"/>
                <a:cs typeface="Times New Roman" pitchFamily="18" charset="0"/>
              </a:rPr>
              <a:t>Tiếng</a:t>
            </a:r>
            <a:r>
              <a:rPr lang="en-US" sz="2600" b="1" dirty="0">
                <a:solidFill>
                  <a:srgbClr val="0000FF"/>
                </a:solidFill>
                <a:latin typeface="Times New Roman" pitchFamily="18" charset="0"/>
                <a:cs typeface="Times New Roman" pitchFamily="18" charset="0"/>
              </a:rPr>
              <a:t> </a:t>
            </a:r>
            <a:r>
              <a:rPr lang="en-US" sz="2600" b="1" dirty="0" err="1">
                <a:solidFill>
                  <a:srgbClr val="0000FF"/>
                </a:solidFill>
                <a:latin typeface="Times New Roman" pitchFamily="18" charset="0"/>
                <a:cs typeface="Times New Roman" pitchFamily="18" charset="0"/>
              </a:rPr>
              <a:t>Việt</a:t>
            </a:r>
            <a:endParaRPr lang="vi-VN" sz="2600" b="1" dirty="0">
              <a:solidFill>
                <a:srgbClr val="0000FF"/>
              </a:solidFill>
              <a:latin typeface="Times New Roman" pitchFamily="18" charset="0"/>
              <a:cs typeface="Times New Roman" pitchFamily="18" charset="0"/>
            </a:endParaRPr>
          </a:p>
        </p:txBody>
      </p:sp>
      <p:sp>
        <p:nvSpPr>
          <p:cNvPr id="9" name="TextBox 8"/>
          <p:cNvSpPr txBox="1"/>
          <p:nvPr/>
        </p:nvSpPr>
        <p:spPr>
          <a:xfrm>
            <a:off x="0" y="857201"/>
            <a:ext cx="12192000" cy="492443"/>
          </a:xfrm>
          <a:prstGeom prst="rect">
            <a:avLst/>
          </a:prstGeom>
          <a:noFill/>
        </p:spPr>
        <p:txBody>
          <a:bodyPr wrap="square" rtlCol="0">
            <a:spAutoFit/>
          </a:bodyPr>
          <a:lstStyle/>
          <a:p>
            <a:pPr algn="ctr"/>
            <a:r>
              <a:rPr lang="en-US" sz="2600" b="1" dirty="0" err="1">
                <a:solidFill>
                  <a:srgbClr val="FF0000"/>
                </a:solidFill>
                <a:latin typeface="Times New Roman" panose="02020603050405020304" pitchFamily="18" charset="0"/>
                <a:cs typeface="Times New Roman" panose="02020603050405020304" pitchFamily="18" charset="0"/>
              </a:rPr>
              <a:t>Bài</a:t>
            </a:r>
            <a:r>
              <a:rPr lang="en-US" sz="2600" b="1" dirty="0">
                <a:solidFill>
                  <a:srgbClr val="FF0000"/>
                </a:solidFill>
                <a:latin typeface="Times New Roman" panose="02020603050405020304" pitchFamily="18" charset="0"/>
                <a:cs typeface="Times New Roman" panose="02020603050405020304" pitchFamily="18" charset="0"/>
              </a:rPr>
              <a:t> 28. </a:t>
            </a:r>
            <a:r>
              <a:rPr lang="en-US" sz="2600" b="1" dirty="0" err="1">
                <a:solidFill>
                  <a:srgbClr val="FF0000"/>
                </a:solidFill>
                <a:latin typeface="Times New Roman" panose="02020603050405020304" pitchFamily="18" charset="0"/>
                <a:cs typeface="Times New Roman" panose="02020603050405020304" pitchFamily="18" charset="0"/>
              </a:rPr>
              <a:t>Đọc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Tập</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hát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quan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họ</a:t>
            </a:r>
            <a:r>
              <a:rPr lang="en-US" sz="2600" b="1" dirty="0">
                <a:solidFill>
                  <a:srgbClr val="FF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0" y="1221952"/>
            <a:ext cx="4406900" cy="492443"/>
          </a:xfrm>
          <a:prstGeom prst="rect">
            <a:avLst/>
          </a:prstGeom>
          <a:noFill/>
        </p:spPr>
        <p:txBody>
          <a:bodyPr wrap="square" rtlCol="0">
            <a:spAutoFit/>
          </a:bodyPr>
          <a:lstStyle/>
          <a:p>
            <a:r>
              <a:rPr lang="en-US" sz="2600" b="1" dirty="0" err="1">
                <a:solidFill>
                  <a:srgbClr val="0000FF"/>
                </a:solidFill>
                <a:latin typeface="Times New Roman" panose="02020603050405020304" pitchFamily="18" charset="0"/>
                <a:cs typeface="Times New Roman" panose="02020603050405020304" pitchFamily="18" charset="0"/>
              </a:rPr>
              <a:t>Luyện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tập</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theo</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văn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bản</a:t>
            </a:r>
            <a:r>
              <a:rPr lang="en-US" sz="2600" b="1" dirty="0">
                <a:solidFill>
                  <a:srgbClr val="0000FF"/>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0" y="1714395"/>
            <a:ext cx="12192000" cy="492443"/>
          </a:xfrm>
          <a:prstGeom prst="rect">
            <a:avLst/>
          </a:prstGeom>
          <a:noFill/>
        </p:spPr>
        <p:txBody>
          <a:bodyPr wrap="square" rtlCol="0">
            <a:spAutoFit/>
          </a:bodyPr>
          <a:lstStyle/>
          <a:p>
            <a:r>
              <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1. </a:t>
            </a:r>
            <a:r>
              <a:rPr lang="vi-VN"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Tìm trong và ngoài bài đọc 2 – 3 từ cho mỗi nhóm dưới đây:</a:t>
            </a:r>
            <a:endParaRPr lang="en-US" sz="26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A28972C-5155-241F-8429-66247C52236C}"/>
              </a:ext>
            </a:extLst>
          </p:cNvPr>
          <p:cNvPicPr>
            <a:picLocks noChangeAspect="1"/>
          </p:cNvPicPr>
          <p:nvPr/>
        </p:nvPicPr>
        <p:blipFill>
          <a:blip r:embed="rId2"/>
          <a:stretch>
            <a:fillRect/>
          </a:stretch>
        </p:blipFill>
        <p:spPr>
          <a:xfrm>
            <a:off x="391887" y="2227536"/>
            <a:ext cx="11091330" cy="1717447"/>
          </a:xfrm>
          <a:prstGeom prst="rect">
            <a:avLst/>
          </a:prstGeom>
        </p:spPr>
      </p:pic>
      <p:sp>
        <p:nvSpPr>
          <p:cNvPr id="13" name="TextBox 12">
            <a:extLst>
              <a:ext uri="{FF2B5EF4-FFF2-40B4-BE49-F238E27FC236}">
                <a16:creationId xmlns:a16="http://schemas.microsoft.com/office/drawing/2014/main" id="{CFD347D2-C408-37B0-826C-6A6C7BD09206}"/>
              </a:ext>
            </a:extLst>
          </p:cNvPr>
          <p:cNvSpPr txBox="1"/>
          <p:nvPr/>
        </p:nvSpPr>
        <p:spPr>
          <a:xfrm>
            <a:off x="0" y="4054291"/>
            <a:ext cx="4469899" cy="1292662"/>
          </a:xfrm>
          <a:prstGeom prst="rect">
            <a:avLst/>
          </a:prstGeom>
          <a:noFill/>
        </p:spPr>
        <p:txBody>
          <a:bodyPr wrap="square" rtlCol="0">
            <a:spAutoFit/>
          </a:bodyPr>
          <a:lstStyle/>
          <a:p>
            <a:r>
              <a:rPr lang="nl-NL" sz="26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Cải lương, hát chèo, hát tuồng, hát bài chòi, hát xoan, hát dân ca, hò, vè,...</a:t>
            </a:r>
            <a:endParaRPr lang="en-US" sz="26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507692B-F901-ABFC-EC16-41341B73E742}"/>
              </a:ext>
            </a:extLst>
          </p:cNvPr>
          <p:cNvSpPr txBox="1"/>
          <p:nvPr/>
        </p:nvSpPr>
        <p:spPr>
          <a:xfrm>
            <a:off x="4469900" y="4096332"/>
            <a:ext cx="3132683" cy="892552"/>
          </a:xfrm>
          <a:prstGeom prst="rect">
            <a:avLst/>
          </a:prstGeom>
          <a:noFill/>
        </p:spPr>
        <p:txBody>
          <a:bodyPr wrap="square" rtlCol="0">
            <a:spAutoFit/>
          </a:bodyPr>
          <a:lstStyle/>
          <a:p>
            <a:pPr algn="ctr"/>
            <a:r>
              <a:rPr lang="nl-NL"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Múa, đàn, thổi sáo, nhảy.</a:t>
            </a:r>
            <a:endParaRPr lang="en-US" sz="26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4A5B329-A3A8-528D-B62C-EE68E799503E}"/>
              </a:ext>
            </a:extLst>
          </p:cNvPr>
          <p:cNvSpPr txBox="1"/>
          <p:nvPr/>
        </p:nvSpPr>
        <p:spPr>
          <a:xfrm>
            <a:off x="8768631" y="4085821"/>
            <a:ext cx="3300249" cy="892552"/>
          </a:xfrm>
          <a:prstGeom prst="rect">
            <a:avLst/>
          </a:prstGeom>
          <a:noFill/>
        </p:spPr>
        <p:txBody>
          <a:bodyPr wrap="square" rtlCol="0">
            <a:spAutoFit/>
          </a:bodyPr>
          <a:lstStyle/>
          <a:p>
            <a:r>
              <a:rPr lang="nl-NL" sz="26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Diễn viên, danh hài, nghệ sĩ, ca sĩ.</a:t>
            </a:r>
            <a:endParaRPr lang="en-US" sz="26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5755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1040</Words>
  <Application>Microsoft Office PowerPoint</Application>
  <PresentationFormat>Widescreen</PresentationFormat>
  <Paragraphs>87</Paragraphs>
  <Slides>12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.VnMonotype corsivaH</vt:lpstr>
      <vt:lpstr>Arial</vt:lpstr>
      <vt:lpstr>Calibri</vt:lpstr>
      <vt:lpstr>Calibri Light</vt:lpstr>
      <vt:lpstr>Times New Roman</vt:lpstr>
      <vt:lpstr>VNI-Times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cp:lastModifiedBy>
  <cp:revision>26</cp:revision>
  <dcterms:created xsi:type="dcterms:W3CDTF">2025-12-16T01:48:15Z</dcterms:created>
  <dcterms:modified xsi:type="dcterms:W3CDTF">2025-12-21T12:29:39Z</dcterms:modified>
</cp:coreProperties>
</file>