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7"/>
  </p:notesMasterIdLst>
  <p:sldIdLst>
    <p:sldId id="11088552" r:id="rId4"/>
    <p:sldId id="11088517" r:id="rId5"/>
    <p:sldId id="11088480" r:id="rId6"/>
    <p:sldId id="11088516" r:id="rId7"/>
    <p:sldId id="11088486" r:id="rId8"/>
    <p:sldId id="11088489" r:id="rId9"/>
    <p:sldId id="11088490" r:id="rId10"/>
    <p:sldId id="11088494" r:id="rId11"/>
    <p:sldId id="11088518" r:id="rId12"/>
    <p:sldId id="11088495" r:id="rId13"/>
    <p:sldId id="11088479" r:id="rId14"/>
    <p:sldId id="11088521" r:id="rId15"/>
    <p:sldId id="11088522" r:id="rId16"/>
    <p:sldId id="11088523" r:id="rId17"/>
    <p:sldId id="11088524" r:id="rId18"/>
    <p:sldId id="11088498" r:id="rId19"/>
    <p:sldId id="11088525" r:id="rId20"/>
    <p:sldId id="11088497" r:id="rId21"/>
    <p:sldId id="11088496" r:id="rId22"/>
    <p:sldId id="11088526" r:id="rId23"/>
    <p:sldId id="11088499" r:id="rId24"/>
    <p:sldId id="11088527" r:id="rId25"/>
    <p:sldId id="11088504"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9"/>
    <a:srgbClr val="E36022"/>
    <a:srgbClr val="F7D56F"/>
    <a:srgbClr val="FCECC3"/>
    <a:srgbClr val="CEEAB0"/>
    <a:srgbClr val="88B1A5"/>
    <a:srgbClr val="69ABC6"/>
    <a:srgbClr val="EC943B"/>
    <a:srgbClr val="FFFF80"/>
    <a:srgbClr val="F7EC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9" autoAdjust="0"/>
    <p:restoredTop sz="93202" autoAdjust="0"/>
  </p:normalViewPr>
  <p:slideViewPr>
    <p:cSldViewPr snapToGrid="0">
      <p:cViewPr varScale="1">
        <p:scale>
          <a:sx n="68" d="100"/>
          <a:sy n="68" d="100"/>
        </p:scale>
        <p:origin x="738" y="60"/>
      </p:cViewPr>
      <p:guideLst/>
    </p:cSldViewPr>
  </p:slideViewPr>
  <p:notesTextViewPr>
    <p:cViewPr>
      <p:scale>
        <a:sx n="1" d="1"/>
        <a:sy n="1" d="1"/>
      </p:scale>
      <p:origin x="0" y="0"/>
    </p:cViewPr>
  </p:notesTextViewPr>
  <p:sorterViewPr>
    <p:cViewPr>
      <p:scale>
        <a:sx n="100" d="100"/>
        <a:sy n="100" d="100"/>
      </p:scale>
      <p:origin x="0" y="-23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C68C4-E129-4943-9EB7-A94F53245FFB}" type="datetimeFigureOut">
              <a:rPr lang="zh-CN" altLang="en-US" smtClean="0"/>
              <a:t>2025/12/21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3BD35-1189-42DF-90F4-FF07692DA86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vien.net/Quang-Huy/Ti%E1%BA%BFng-%C4%91%C3%A0n-Balalaica-tr%C3%AAn-s%C3%B4ng-%C4%90%C3%A0/poem-MjOIXc-F-PZRLmirYwrTDQ"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vi.wikipedia.org/w/index.php?title=H%E1%BB%99i_h%E1%BB%AFu_ngh%E1%BB%8B_Vi%E1%BB%87t-X%C3%B4&amp;action=edit&amp;redlink=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ltLang="en-US" sz="1200" b="1"/>
              <a:t> Bài thơ </a:t>
            </a:r>
            <a:r>
              <a:rPr lang="nl-NL" altLang="en-US" sz="1200" b="1">
                <a:hlinkClick r:id="rId3"/>
              </a:rPr>
              <a:t>Tiếng đàn Balalaica trên sông Đà</a:t>
            </a:r>
            <a:r>
              <a:rPr lang="nl-NL" altLang="en-US" sz="1200" b="1"/>
              <a:t> đạt giải nhất trong cuộc thi thơ năm 1983 của </a:t>
            </a:r>
            <a:r>
              <a:rPr lang="nl-NL" altLang="en-US" sz="1200" b="1" u="sng">
                <a:hlinkClick r:id="rId4" tooltip="Hội hữu nghị Việt-Xô (trang chưa được viết)"/>
              </a:rPr>
              <a:t>Hội hữu nghị Việt-Xô</a:t>
            </a:r>
            <a:r>
              <a:rPr lang="nl-NL" altLang="en-US" sz="1200" b="1"/>
              <a:t>. Có 14 nhạc sĩ đã phổ nhạc cho bài thơ này.</a:t>
            </a:r>
            <a:endParaRPr lang="en-US"/>
          </a:p>
        </p:txBody>
      </p:sp>
      <p:sp>
        <p:nvSpPr>
          <p:cNvPr id="4" name="Slide Number Placeholder 3"/>
          <p:cNvSpPr>
            <a:spLocks noGrp="1"/>
          </p:cNvSpPr>
          <p:nvPr>
            <p:ph type="sldNum" sz="quarter" idx="5"/>
          </p:nvPr>
        </p:nvSpPr>
        <p:spPr/>
        <p:txBody>
          <a:bodyPr/>
          <a:lstStyle/>
          <a:p>
            <a:fld id="{F453BD35-1189-42DF-90F4-FF07692DA867}" type="slidenum">
              <a:rPr lang="zh-CN" altLang="en-US" smtClean="0"/>
              <a:t>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53BD35-1189-42DF-90F4-FF07692DA8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53BD35-1189-42DF-90F4-FF07692DA8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53BD35-1189-42DF-90F4-FF07692DA8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53BD35-1189-42DF-90F4-FF07692DA8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53BD35-1189-42DF-90F4-FF07692DA8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32554EB-4C62-4957-B789-FDFDF47FEB37}" type="datetimeFigureOut">
              <a:rPr lang="zh-CN" altLang="en-US" smtClean="0"/>
              <a:t>2025/12/21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32554EB-4C62-4957-B789-FDFDF47FEB37}" type="datetimeFigureOut">
              <a:rPr lang="zh-CN" altLang="en-US" smtClean="0"/>
              <a:t>2025/12/21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32554EB-4C62-4957-B789-FDFDF47FEB37}" type="datetimeFigureOut">
              <a:rPr lang="zh-CN" altLang="en-US" smtClean="0"/>
              <a:t>2025/12/21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21/12/2025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21/12/2025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32554EB-4C62-4957-B789-FDFDF47FEB37}" type="datetimeFigureOut">
              <a:rPr lang="zh-CN" altLang="en-US" smtClean="0"/>
              <a:t>2025/12/21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4"/>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3" y="1937809"/>
            <a:ext cx="5181600" cy="1000125"/>
          </a:xfrm>
        </p:spPr>
        <p:txBody>
          <a:bodyPr anchor="b"/>
          <a:lstStyle>
            <a:lvl1pPr marL="0" indent="0">
              <a:buNone/>
              <a:defRPr sz="1340">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40">
                <a:solidFill>
                  <a:schemeClr val="tx1">
                    <a:tint val="75000"/>
                  </a:schemeClr>
                </a:solidFill>
              </a:defRPr>
            </a:lvl4pPr>
            <a:lvl5pPr marL="1219200" indent="0">
              <a:buNone/>
              <a:defRPr sz="940">
                <a:solidFill>
                  <a:schemeClr val="tx1">
                    <a:tint val="75000"/>
                  </a:schemeClr>
                </a:solidFill>
              </a:defRPr>
            </a:lvl5pPr>
            <a:lvl6pPr marL="1524000" indent="0">
              <a:buNone/>
              <a:defRPr sz="940">
                <a:solidFill>
                  <a:schemeClr val="tx1">
                    <a:tint val="75000"/>
                  </a:schemeClr>
                </a:solidFill>
              </a:defRPr>
            </a:lvl6pPr>
            <a:lvl7pPr marL="1828800" indent="0">
              <a:buNone/>
              <a:defRPr sz="940">
                <a:solidFill>
                  <a:schemeClr val="tx1">
                    <a:tint val="75000"/>
                  </a:schemeClr>
                </a:solidFill>
              </a:defRPr>
            </a:lvl7pPr>
            <a:lvl8pPr marL="2133600" indent="0">
              <a:buNone/>
              <a:defRPr sz="940">
                <a:solidFill>
                  <a:schemeClr val="tx1">
                    <a:tint val="75000"/>
                  </a:schemeClr>
                </a:solidFill>
              </a:defRPr>
            </a:lvl8pPr>
            <a:lvl9pPr marL="2438400" indent="0">
              <a:buNone/>
              <a:defRPr sz="9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60" cy="426508"/>
          </a:xfrm>
        </p:spPr>
        <p:txBody>
          <a:bodyPr anchor="b"/>
          <a:lstStyle>
            <a:lvl1pPr marL="0" indent="0">
              <a:buNone/>
              <a:defRPr sz="1600" b="1"/>
            </a:lvl1pPr>
            <a:lvl2pPr marL="304800" indent="0">
              <a:buNone/>
              <a:defRPr sz="1340"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60" cy="2634192"/>
          </a:xfrm>
        </p:spPr>
        <p:txBody>
          <a:bodyPr/>
          <a:lstStyle>
            <a:lvl1pPr>
              <a:defRPr sz="1600"/>
            </a:lvl1pPr>
            <a:lvl2pPr>
              <a:defRPr sz="1340"/>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40"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40"/>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21/12/2025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21/12/2025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32554EB-4C62-4957-B789-FDFDF47FEB37}" type="datetimeFigureOut">
              <a:rPr lang="zh-CN" altLang="en-US" smtClean="0"/>
              <a:t>2025/12/21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3" cy="774700"/>
          </a:xfrm>
        </p:spPr>
        <p:txBody>
          <a:bodyPr anchor="b"/>
          <a:lstStyle>
            <a:lvl1pPr algn="l">
              <a:defRPr sz="1340" b="1"/>
            </a:lvl1pPr>
          </a:lstStyle>
          <a:p>
            <a:r>
              <a:rPr lang="en-US"/>
              <a:t>Click to edit Master title style</a:t>
            </a:r>
          </a:p>
        </p:txBody>
      </p:sp>
      <p:sp>
        <p:nvSpPr>
          <p:cNvPr id="3" name="Content Placeholder 2"/>
          <p:cNvSpPr>
            <a:spLocks noGrp="1"/>
          </p:cNvSpPr>
          <p:nvPr>
            <p:ph idx="1"/>
          </p:nvPr>
        </p:nvSpPr>
        <p:spPr>
          <a:xfrm>
            <a:off x="2383368" y="182033"/>
            <a:ext cx="3407833" cy="3902076"/>
          </a:xfrm>
        </p:spPr>
        <p:txBody>
          <a:bodyPr/>
          <a:lstStyle>
            <a:lvl1pPr>
              <a:defRPr sz="2140"/>
            </a:lvl1pPr>
            <a:lvl2pPr>
              <a:defRPr sz="1865"/>
            </a:lvl2pPr>
            <a:lvl3pPr>
              <a:defRPr sz="1600"/>
            </a:lvl3pPr>
            <a:lvl4pPr>
              <a:defRPr sz="1340"/>
            </a:lvl4pPr>
            <a:lvl5pPr>
              <a:defRPr sz="1340"/>
            </a:lvl5pPr>
            <a:lvl6pPr>
              <a:defRPr sz="1340"/>
            </a:lvl6pPr>
            <a:lvl7pPr>
              <a:defRPr sz="1340"/>
            </a:lvl7pPr>
            <a:lvl8pPr>
              <a:defRPr sz="1340"/>
            </a:lvl8pPr>
            <a:lvl9pPr>
              <a:defRPr sz="13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3"/>
            <a:ext cx="2005543" cy="3127376"/>
          </a:xfrm>
        </p:spPr>
        <p:txBody>
          <a:bodyPr/>
          <a:lstStyle>
            <a:lvl1pPr marL="0" indent="0">
              <a:buNone/>
              <a:defRPr sz="940"/>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60" y="3200400"/>
            <a:ext cx="3657600" cy="377825"/>
          </a:xfrm>
        </p:spPr>
        <p:txBody>
          <a:bodyPr anchor="b"/>
          <a:lstStyle>
            <a:lvl1pPr algn="l">
              <a:defRPr sz="1340" b="1"/>
            </a:lvl1pPr>
          </a:lstStyle>
          <a:p>
            <a:r>
              <a:rPr lang="en-US"/>
              <a:t>Click to edit Master title style</a:t>
            </a:r>
          </a:p>
        </p:txBody>
      </p:sp>
      <p:sp>
        <p:nvSpPr>
          <p:cNvPr id="3" name="Picture Placeholder 2"/>
          <p:cNvSpPr>
            <a:spLocks noGrp="1"/>
          </p:cNvSpPr>
          <p:nvPr>
            <p:ph type="pic" idx="1"/>
          </p:nvPr>
        </p:nvSpPr>
        <p:spPr>
          <a:xfrm>
            <a:off x="1194860" y="408517"/>
            <a:ext cx="3657600" cy="2743200"/>
          </a:xfrm>
        </p:spPr>
        <p:txBody>
          <a:bodyPr/>
          <a:lstStyle>
            <a:lvl1pPr marL="0" indent="0">
              <a:buNone/>
              <a:defRPr sz="2140"/>
            </a:lvl1pPr>
            <a:lvl2pPr marL="304800" indent="0">
              <a:buNone/>
              <a:defRPr sz="1865"/>
            </a:lvl2pPr>
            <a:lvl3pPr marL="609600" indent="0">
              <a:buNone/>
              <a:defRPr sz="1600"/>
            </a:lvl3pPr>
            <a:lvl4pPr marL="914400" indent="0">
              <a:buNone/>
              <a:defRPr sz="1340"/>
            </a:lvl4pPr>
            <a:lvl5pPr marL="1219200" indent="0">
              <a:buNone/>
              <a:defRPr sz="1340"/>
            </a:lvl5pPr>
            <a:lvl6pPr marL="1524000" indent="0">
              <a:buNone/>
              <a:defRPr sz="1340"/>
            </a:lvl6pPr>
            <a:lvl7pPr marL="1828800" indent="0">
              <a:buNone/>
              <a:defRPr sz="1340"/>
            </a:lvl7pPr>
            <a:lvl8pPr marL="2133600" indent="0">
              <a:buNone/>
              <a:defRPr sz="1340"/>
            </a:lvl8pPr>
            <a:lvl9pPr marL="2438400" indent="0">
              <a:buNone/>
              <a:defRPr sz="1340"/>
            </a:lvl9pPr>
          </a:lstStyle>
          <a:p>
            <a:endParaRPr lang="en-US"/>
          </a:p>
        </p:txBody>
      </p:sp>
      <p:sp>
        <p:nvSpPr>
          <p:cNvPr id="4" name="Text Placeholder 3"/>
          <p:cNvSpPr>
            <a:spLocks noGrp="1"/>
          </p:cNvSpPr>
          <p:nvPr>
            <p:ph type="body" sz="half" idx="2"/>
          </p:nvPr>
        </p:nvSpPr>
        <p:spPr>
          <a:xfrm>
            <a:off x="1194860" y="3578225"/>
            <a:ext cx="3657600" cy="536576"/>
          </a:xfrm>
        </p:spPr>
        <p:txBody>
          <a:bodyPr/>
          <a:lstStyle>
            <a:lvl1pPr marL="0" indent="0">
              <a:buNone/>
              <a:defRPr sz="940"/>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32554EB-4C62-4957-B789-FDFDF47FEB37}" type="datetimeFigureOut">
              <a:rPr lang="zh-CN" altLang="en-US" smtClean="0"/>
              <a:t>2025/12/21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32554EB-4C62-4957-B789-FDFDF47FEB37}" type="datetimeFigureOut">
              <a:rPr lang="zh-CN" altLang="en-US" smtClean="0"/>
              <a:t>2025/12/21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32554EB-4C62-4957-B789-FDFDF47FEB37}" type="datetimeFigureOut">
              <a:rPr lang="zh-CN" altLang="en-US" smtClean="0"/>
              <a:t>2025/12/21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2554EB-4C62-4957-B789-FDFDF47FEB37}" type="datetimeFigureOut">
              <a:rPr lang="zh-CN" altLang="en-US" smtClean="0"/>
              <a:t>2025/12/21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32554EB-4C62-4957-B789-FDFDF47FEB37}" type="datetimeFigureOut">
              <a:rPr lang="zh-CN" altLang="en-US" smtClean="0"/>
              <a:t>2025/12/21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5F60E6-B9B1-456E-ACE7-5C7E49F806F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32554EB-4C62-4957-B789-FDFDF47FEB37}" type="datetimeFigureOut">
              <a:rPr lang="zh-CN" altLang="en-US" smtClean="0"/>
              <a:t>2025/12/21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5F60E6-B9B1-456E-ACE7-5C7E49F806F8}" type="slidenum">
              <a:rPr lang="zh-CN" altLang="en-US" smtClean="0"/>
              <a:t>‹#›</a:t>
            </a:fld>
            <a:endParaRPr lang="zh-CN" altLang="en-US"/>
          </a:p>
        </p:txBody>
      </p:sp>
      <p:pic>
        <p:nvPicPr>
          <p:cNvPr id="8" name="Picture 7" descr="A round pink label with white text and a black background&#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17579" y="2349756"/>
            <a:ext cx="1548251" cy="1548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554EB-4C62-4957-B789-FDFDF47FEB37}" type="datetimeFigureOut">
              <a:rPr lang="zh-CN" altLang="en-US" smtClean="0"/>
              <a:t>2025/12/21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F60E6-B9B1-456E-ACE7-5C7E49F806F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21/12/2025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21/12/2025</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00" rtl="0" eaLnBrk="1" latinLnBrk="0" hangingPunct="1">
        <a:spcBef>
          <a:spcPct val="0"/>
        </a:spcBef>
        <a:buNone/>
        <a:defRPr sz="2940" kern="1200">
          <a:solidFill>
            <a:schemeClr val="tx1"/>
          </a:solidFill>
          <a:latin typeface="+mj-lt"/>
          <a:ea typeface="+mj-ea"/>
          <a:cs typeface="+mj-cs"/>
        </a:defRPr>
      </a:lvl1pPr>
    </p:titleStyle>
    <p:bodyStyle>
      <a:lvl1pPr marL="228600" indent="-228600" algn="l" defTabSz="609600" rtl="0" eaLnBrk="1" latinLnBrk="0" hangingPunct="1">
        <a:spcBef>
          <a:spcPts val="60"/>
        </a:spcBef>
        <a:buFont typeface="Arial" panose="020B0604020202020204" pitchFamily="34" charset="0"/>
        <a:buChar char="•"/>
        <a:defRPr sz="2140" kern="1200">
          <a:solidFill>
            <a:schemeClr val="tx1"/>
          </a:solidFill>
          <a:latin typeface="+mn-lt"/>
          <a:ea typeface="+mn-ea"/>
          <a:cs typeface="+mn-cs"/>
        </a:defRPr>
      </a:lvl1pPr>
      <a:lvl2pPr marL="495300" indent="-190500" algn="l" defTabSz="609600" rtl="0" eaLnBrk="1" latinLnBrk="0" hangingPunct="1">
        <a:spcBef>
          <a:spcPts val="6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ts val="6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ts val="60"/>
        </a:spcBef>
        <a:buFont typeface="Arial" panose="020B0604020202020204" pitchFamily="34" charset="0"/>
        <a:buChar char="–"/>
        <a:defRPr sz="1340" kern="1200">
          <a:solidFill>
            <a:schemeClr val="tx1"/>
          </a:solidFill>
          <a:latin typeface="+mn-lt"/>
          <a:ea typeface="+mn-ea"/>
          <a:cs typeface="+mn-cs"/>
        </a:defRPr>
      </a:lvl4pPr>
      <a:lvl5pPr marL="1371600" indent="-152400" algn="l" defTabSz="609600" rtl="0" eaLnBrk="1" latinLnBrk="0" hangingPunct="1">
        <a:spcBef>
          <a:spcPts val="60"/>
        </a:spcBef>
        <a:buFont typeface="Arial" panose="020B0604020202020204" pitchFamily="34" charset="0"/>
        <a:buChar char="»"/>
        <a:defRPr sz="1340" kern="1200">
          <a:solidFill>
            <a:schemeClr val="tx1"/>
          </a:solidFill>
          <a:latin typeface="+mn-lt"/>
          <a:ea typeface="+mn-ea"/>
          <a:cs typeface="+mn-cs"/>
        </a:defRPr>
      </a:lvl5pPr>
      <a:lvl6pPr marL="1676400" indent="-152400" algn="l" defTabSz="609600" rtl="0" eaLnBrk="1" latinLnBrk="0" hangingPunct="1">
        <a:spcBef>
          <a:spcPts val="60"/>
        </a:spcBef>
        <a:buFont typeface="Arial" panose="020B0604020202020204" pitchFamily="34" charset="0"/>
        <a:buChar char="•"/>
        <a:defRPr sz="1340" kern="1200">
          <a:solidFill>
            <a:schemeClr val="tx1"/>
          </a:solidFill>
          <a:latin typeface="+mn-lt"/>
          <a:ea typeface="+mn-ea"/>
          <a:cs typeface="+mn-cs"/>
        </a:defRPr>
      </a:lvl6pPr>
      <a:lvl7pPr marL="1981200" indent="-152400" algn="l" defTabSz="609600" rtl="0" eaLnBrk="1" latinLnBrk="0" hangingPunct="1">
        <a:spcBef>
          <a:spcPts val="60"/>
        </a:spcBef>
        <a:buFont typeface="Arial" panose="020B0604020202020204" pitchFamily="34" charset="0"/>
        <a:buChar char="•"/>
        <a:defRPr sz="1340" kern="1200">
          <a:solidFill>
            <a:schemeClr val="tx1"/>
          </a:solidFill>
          <a:latin typeface="+mn-lt"/>
          <a:ea typeface="+mn-ea"/>
          <a:cs typeface="+mn-cs"/>
        </a:defRPr>
      </a:lvl7pPr>
      <a:lvl8pPr marL="2286000" indent="-152400" algn="l" defTabSz="609600" rtl="0" eaLnBrk="1" latinLnBrk="0" hangingPunct="1">
        <a:spcBef>
          <a:spcPts val="60"/>
        </a:spcBef>
        <a:buFont typeface="Arial" panose="020B0604020202020204" pitchFamily="34" charset="0"/>
        <a:buChar char="•"/>
        <a:defRPr sz="1340" kern="1200">
          <a:solidFill>
            <a:schemeClr val="tx1"/>
          </a:solidFill>
          <a:latin typeface="+mn-lt"/>
          <a:ea typeface="+mn-ea"/>
          <a:cs typeface="+mn-cs"/>
        </a:defRPr>
      </a:lvl8pPr>
      <a:lvl9pPr marL="2590800" indent="-152400" algn="l" defTabSz="609600" rtl="0" eaLnBrk="1" latinLnBrk="0" hangingPunct="1">
        <a:spcBef>
          <a:spcPts val="60"/>
        </a:spcBef>
        <a:buFont typeface="Arial" panose="020B0604020202020204" pitchFamily="34" charset="0"/>
        <a:buChar char="•"/>
        <a:defRPr sz="1340"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4.wdp"/><Relationship Id="rId4" Type="http://schemas.openxmlformats.org/officeDocument/2006/relationships/image" Target="../media/image13.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33.jpe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P662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80640" y="637064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1752600" y="84139"/>
            <a:ext cx="86868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algn="ctr" eaLnBrk="1" hangingPunct="1">
              <a:spcBef>
                <a:spcPct val="50000"/>
              </a:spcBef>
              <a:buClrTx/>
              <a:buSzTx/>
              <a:buFontTx/>
              <a:buNone/>
            </a:pPr>
            <a:r>
              <a:rPr lang="en-US" altLang="en-US" sz="4800" b="1" dirty="0">
                <a:solidFill>
                  <a:srgbClr val="FF3300"/>
                </a:solidFill>
                <a:latin typeface="Times New Roman" panose="02020603050405020304" pitchFamily="18" charset="0"/>
                <a:cs typeface="Times New Roman" panose="02020603050405020304" pitchFamily="18" charset="0"/>
              </a:rPr>
              <a:t>Trường </a:t>
            </a:r>
            <a:r>
              <a:rPr lang="en-US" altLang="en-US" sz="4800" b="1" dirty="0" err="1">
                <a:solidFill>
                  <a:srgbClr val="FF3300"/>
                </a:solidFill>
                <a:latin typeface="Times New Roman" panose="02020603050405020304" pitchFamily="18" charset="0"/>
                <a:cs typeface="Times New Roman" panose="02020603050405020304" pitchFamily="18" charset="0"/>
              </a:rPr>
              <a:t>Tiểu</a:t>
            </a:r>
            <a:r>
              <a:rPr lang="en-US" altLang="en-US" sz="4800" b="1" dirty="0">
                <a:solidFill>
                  <a:srgbClr val="FF3300"/>
                </a:solidFill>
                <a:latin typeface="Times New Roman" panose="02020603050405020304" pitchFamily="18" charset="0"/>
                <a:cs typeface="Times New Roman" panose="02020603050405020304" pitchFamily="18" charset="0"/>
              </a:rPr>
              <a:t> </a:t>
            </a:r>
            <a:r>
              <a:rPr lang="en-US" altLang="en-US" sz="4800" b="1" dirty="0" err="1">
                <a:solidFill>
                  <a:srgbClr val="FF3300"/>
                </a:solidFill>
                <a:latin typeface="Times New Roman" panose="02020603050405020304" pitchFamily="18" charset="0"/>
                <a:cs typeface="Times New Roman" panose="02020603050405020304" pitchFamily="18" charset="0"/>
              </a:rPr>
              <a:t>học</a:t>
            </a:r>
            <a:r>
              <a:rPr lang="en-US" altLang="en-US" sz="4800" b="1" dirty="0">
                <a:solidFill>
                  <a:srgbClr val="FF3300"/>
                </a:solidFill>
                <a:latin typeface="Times New Roman" panose="02020603050405020304" pitchFamily="18" charset="0"/>
                <a:cs typeface="Times New Roman" panose="02020603050405020304" pitchFamily="18" charset="0"/>
              </a:rPr>
              <a:t> </a:t>
            </a:r>
            <a:r>
              <a:rPr lang="en-US" altLang="en-US" sz="4800" b="1" dirty="0" err="1">
                <a:solidFill>
                  <a:srgbClr val="FF3300"/>
                </a:solidFill>
                <a:latin typeface="Times New Roman" panose="02020603050405020304" pitchFamily="18" charset="0"/>
                <a:cs typeface="Times New Roman" panose="02020603050405020304" pitchFamily="18" charset="0"/>
              </a:rPr>
              <a:t>Đa</a:t>
            </a:r>
            <a:r>
              <a:rPr lang="en-US" altLang="en-US" sz="4800" b="1" dirty="0">
                <a:solidFill>
                  <a:srgbClr val="FF3300"/>
                </a:solidFill>
                <a:latin typeface="Times New Roman" panose="02020603050405020304" pitchFamily="18" charset="0"/>
                <a:cs typeface="Times New Roman" panose="02020603050405020304" pitchFamily="18" charset="0"/>
              </a:rPr>
              <a:t> Phúc</a:t>
            </a:r>
            <a:endParaRPr lang="en-US" altLang="en-US" sz="935" b="1" dirty="0">
              <a:solidFill>
                <a:srgbClr val="000000"/>
              </a:solidFill>
              <a:latin typeface="Times New Roman" panose="02020603050405020304" pitchFamily="18" charset="0"/>
              <a:cs typeface="Times New Roman" panose="02020603050405020304" pitchFamily="18" charset="0"/>
            </a:endParaRPr>
          </a:p>
        </p:txBody>
      </p:sp>
      <p:sp>
        <p:nvSpPr>
          <p:cNvPr id="37893" name="WordArt 9"/>
          <p:cNvSpPr>
            <a:spLocks noChangeArrowheads="1" noChangeShapeType="1" noTextEdit="1"/>
          </p:cNvSpPr>
          <p:nvPr/>
        </p:nvSpPr>
        <p:spPr bwMode="auto">
          <a:xfrm>
            <a:off x="1738313" y="1066800"/>
            <a:ext cx="8915400" cy="6096000"/>
          </a:xfrm>
          <a:prstGeom prst="rect">
            <a:avLst/>
          </a:prstGeom>
        </p:spPr>
        <p:txBody>
          <a:bodyPr wrap="none" fromWordArt="1">
            <a:prstTxWarp prst="textArchUpPour">
              <a:avLst>
                <a:gd name="adj1" fmla="val 10725588"/>
                <a:gd name="adj2" fmla="val 77241"/>
              </a:avLst>
            </a:prstTxWarp>
          </a:bodyPr>
          <a:lstStyle/>
          <a:p>
            <a:pPr algn="ctr"/>
            <a:r>
              <a:rPr lang="en-US" sz="3600" kern="1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NhiÖt liÖt chµo mõng quý thÇy c« gi¸o</a:t>
            </a:r>
          </a:p>
        </p:txBody>
      </p:sp>
      <p:sp>
        <p:nvSpPr>
          <p:cNvPr id="6" name="WordArt 7"/>
          <p:cNvSpPr>
            <a:spLocks noChangeArrowheads="1" noChangeShapeType="1" noTextEdit="1"/>
          </p:cNvSpPr>
          <p:nvPr/>
        </p:nvSpPr>
        <p:spPr bwMode="auto">
          <a:xfrm>
            <a:off x="3185160" y="4114800"/>
            <a:ext cx="5638800" cy="1447800"/>
          </a:xfrm>
          <a:prstGeom prst="rect">
            <a:avLst/>
          </a:prstGeom>
        </p:spPr>
        <p:txBody>
          <a:bodyPr wrap="none" fromWordArt="1">
            <a:prstTxWarp prst="textPlain">
              <a:avLst>
                <a:gd name="adj" fmla="val 50000"/>
              </a:avLst>
            </a:prstTxWarp>
          </a:bodyPr>
          <a:lstStyle/>
          <a:p>
            <a:pPr algn="ctr"/>
            <a:r>
              <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LỚP : 5A4</a:t>
            </a:r>
          </a:p>
          <a:p>
            <a:pPr algn="ctr"/>
            <a:r>
              <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MÔN : TIẾNG VIỆT</a:t>
            </a:r>
          </a:p>
          <a:p>
            <a:pPr algn="ctr"/>
            <a:endPar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37896" name="WordArt 8"/>
          <p:cNvSpPr>
            <a:spLocks noChangeArrowheads="1" noChangeShapeType="1" noTextEdit="1"/>
          </p:cNvSpPr>
          <p:nvPr/>
        </p:nvSpPr>
        <p:spPr bwMode="auto">
          <a:xfrm>
            <a:off x="4152900" y="6022976"/>
            <a:ext cx="4419600" cy="5429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FF"/>
              </a:contourClr>
            </a:sp3d>
          </a:bodyPr>
          <a:lstStyle/>
          <a:p>
            <a:pPr algn="ctr"/>
            <a:r>
              <a:rPr lang="vi-VN" sz="3600" kern="10" dirty="0">
                <a:ln w="9525">
                  <a:round/>
                </a:ln>
                <a:solidFill>
                  <a:srgbClr val="FF00FF">
                    <a:alpha val="92155"/>
                  </a:srgbClr>
                </a:solidFill>
                <a:latin typeface="Times New Roman" panose="02020603050405020304" pitchFamily="18" charset="0"/>
                <a:cs typeface="Times New Roman" panose="02020603050405020304" pitchFamily="18" charset="0"/>
              </a:rPr>
              <a:t>Người thực hiện: </a:t>
            </a:r>
            <a:r>
              <a:rPr lang="en-US" sz="3600" kern="10" dirty="0">
                <a:ln w="9525">
                  <a:round/>
                </a:ln>
                <a:solidFill>
                  <a:srgbClr val="FF00FF">
                    <a:alpha val="92155"/>
                  </a:srgbClr>
                </a:solidFill>
                <a:latin typeface="Times New Roman" panose="02020603050405020304" pitchFamily="18" charset="0"/>
                <a:cs typeface="Times New Roman" panose="02020603050405020304" pitchFamily="18" charset="0"/>
              </a:rPr>
              <a:t>Lê Thị Thu Hường</a:t>
            </a:r>
          </a:p>
        </p:txBody>
      </p:sp>
      <p:sp>
        <p:nvSpPr>
          <p:cNvPr id="23560" name="Rectangle 9"/>
          <p:cNvSpPr>
            <a:spLocks noChangeArrowheads="1"/>
          </p:cNvSpPr>
          <p:nvPr/>
        </p:nvSpPr>
        <p:spPr bwMode="auto">
          <a:xfrm>
            <a:off x="0" y="0"/>
            <a:ext cx="12192000" cy="6858000"/>
          </a:xfrm>
          <a:prstGeom prst="rect">
            <a:avLst/>
          </a:prstGeom>
          <a:noFill/>
          <a:ln w="88900" cmpd="tri">
            <a:solidFill>
              <a:srgbClr val="00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eaLnBrk="1" hangingPunct="1">
              <a:spcBef>
                <a:spcPct val="0"/>
              </a:spcBef>
              <a:buClrTx/>
              <a:buSzTx/>
              <a:buFontTx/>
              <a:buNone/>
            </a:pPr>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3561"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eaLnBrk="1" hangingPunct="1">
              <a:spcBef>
                <a:spcPct val="0"/>
              </a:spcBef>
              <a:buClrTx/>
              <a:buSzTx/>
              <a:buFontTx/>
              <a:buNone/>
            </a:pPr>
            <a:endParaRPr lang="vi-VN" altLang="en-US" sz="1400">
              <a:solidFill>
                <a:srgbClr val="000000"/>
              </a:solidFill>
              <a:latin typeface="Arial" panose="020B0604020202020204" pitchFamily="34" charset="0"/>
            </a:endParaRPr>
          </a:p>
        </p:txBody>
      </p:sp>
      <p:pic>
        <p:nvPicPr>
          <p:cNvPr id="23562"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 y="-316"/>
            <a:ext cx="682625" cy="248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3563"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6201" y="4"/>
            <a:ext cx="682625" cy="248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3564" name="Picture 3" descr="WhitecornerFlow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 y="5632452"/>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4" descr="WhitecornerFlow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20400" y="5480052"/>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2" presetClass="entr" presetSubtype="2" repeatCount="indefinite" fill="remove" nodeType="afterEffect">
                                  <p:stCondLst>
                                    <p:cond delay="0"/>
                                  </p:stCondLst>
                                  <p:childTnLst>
                                    <p:set>
                                      <p:cBhvr>
                                        <p:cTn id="9" dur="1" fill="hold">
                                          <p:stCondLst>
                                            <p:cond delay="0"/>
                                          </p:stCondLst>
                                        </p:cTn>
                                        <p:tgtEl>
                                          <p:spTgt spid="37892">
                                            <p:txEl>
                                              <p:pRg st="0" end="0"/>
                                            </p:txEl>
                                          </p:spTgt>
                                        </p:tgtEl>
                                        <p:attrNameLst>
                                          <p:attrName>style.visibility</p:attrName>
                                        </p:attrNameLst>
                                      </p:cBhvr>
                                      <p:to>
                                        <p:strVal val="visible"/>
                                      </p:to>
                                    </p:set>
                                    <p:anim calcmode="lin" valueType="num">
                                      <p:cBhvr additive="base">
                                        <p:cTn id="10" dur="3000" fill="hold"/>
                                        <p:tgtEl>
                                          <p:spTgt spid="37892">
                                            <p:txEl>
                                              <p:pRg st="0" end="0"/>
                                            </p:txEl>
                                          </p:spTgt>
                                        </p:tgtEl>
                                        <p:attrNameLst>
                                          <p:attrName>ppt_x</p:attrName>
                                        </p:attrNameLst>
                                      </p:cBhvr>
                                      <p:tavLst>
                                        <p:tav tm="0">
                                          <p:val>
                                            <p:strVal val="1+#ppt_w/2"/>
                                          </p:val>
                                        </p:tav>
                                        <p:tav tm="100000">
                                          <p:val>
                                            <p:strVal val="#ppt_x"/>
                                          </p:val>
                                        </p:tav>
                                      </p:tavLst>
                                    </p:anim>
                                    <p:anim calcmode="lin" valueType="num">
                                      <p:cBhvr additive="base">
                                        <p:cTn id="11" dur="3000" fill="hold"/>
                                        <p:tgtEl>
                                          <p:spTgt spid="37892">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3000"/>
                            </p:stCondLst>
                            <p:childTnLst>
                              <p:par>
                                <p:cTn id="13" presetID="4" presetClass="entr" presetSubtype="16" fill="hold" grpId="0" nodeType="afterEffect">
                                  <p:stCondLst>
                                    <p:cond delay="0"/>
                                  </p:stCondLst>
                                  <p:childTnLst>
                                    <p:set>
                                      <p:cBhvr>
                                        <p:cTn id="14" dur="1" fill="hold">
                                          <p:stCondLst>
                                            <p:cond delay="0"/>
                                          </p:stCondLst>
                                        </p:cTn>
                                        <p:tgtEl>
                                          <p:spTgt spid="37892">
                                            <p:txEl>
                                              <p:pRg st="0" end="0"/>
                                            </p:txEl>
                                          </p:spTgt>
                                        </p:tgtEl>
                                        <p:attrNameLst>
                                          <p:attrName>style.visibility</p:attrName>
                                        </p:attrNameLst>
                                      </p:cBhvr>
                                      <p:to>
                                        <p:strVal val="visible"/>
                                      </p:to>
                                    </p:set>
                                    <p:animEffect transition="in" filter="box(in)">
                                      <p:cBhvr>
                                        <p:cTn id="15" dur="500"/>
                                        <p:tgtEl>
                                          <p:spTgt spid="37892">
                                            <p:txEl>
                                              <p:pRg st="0" end="0"/>
                                            </p:txEl>
                                          </p:spTgt>
                                        </p:tgtEl>
                                      </p:cBhvr>
                                    </p:animEffect>
                                  </p:childTnLst>
                                </p:cTn>
                              </p:par>
                            </p:childTnLst>
                          </p:cTn>
                        </p:par>
                        <p:par>
                          <p:cTn id="16" fill="hold">
                            <p:stCondLst>
                              <p:cond delay="3500"/>
                            </p:stCondLst>
                            <p:childTnLst>
                              <p:par>
                                <p:cTn id="17" presetID="12" presetClass="entr" presetSubtype="4" fill="hold" grpId="0" nodeType="afterEffect">
                                  <p:stCondLst>
                                    <p:cond delay="0"/>
                                  </p:stCondLst>
                                  <p:childTnLst>
                                    <p:set>
                                      <p:cBhvr>
                                        <p:cTn id="18" dur="1" fill="hold">
                                          <p:stCondLst>
                                            <p:cond delay="0"/>
                                          </p:stCondLst>
                                        </p:cTn>
                                        <p:tgtEl>
                                          <p:spTgt spid="37893"/>
                                        </p:tgtEl>
                                        <p:attrNameLst>
                                          <p:attrName>style.visibility</p:attrName>
                                        </p:attrNameLst>
                                      </p:cBhvr>
                                      <p:to>
                                        <p:strVal val="visible"/>
                                      </p:to>
                                    </p:set>
                                    <p:animEffect transition="in" filter="slide(fromBottom)">
                                      <p:cBhvr>
                                        <p:cTn id="19" dur="1000"/>
                                        <p:tgtEl>
                                          <p:spTgt spid="37893"/>
                                        </p:tgtEl>
                                      </p:cBhvr>
                                    </p:animEffect>
                                  </p:childTnLst>
                                </p:cTn>
                              </p:par>
                            </p:childTnLst>
                          </p:cTn>
                        </p:par>
                        <p:par>
                          <p:cTn id="20" fill="hold">
                            <p:stCondLst>
                              <p:cond delay="4500"/>
                            </p:stCondLst>
                            <p:childTnLst>
                              <p:par>
                                <p:cTn id="21" presetID="4"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cTn>
                              </p:par>
                            </p:childTnLst>
                          </p:cTn>
                        </p:par>
                        <p:par>
                          <p:cTn id="24" fill="hold">
                            <p:stCondLst>
                              <p:cond delay="5500"/>
                            </p:stCondLst>
                            <p:childTnLst>
                              <p:par>
                                <p:cTn id="25" presetID="4" presetClass="entr" presetSubtype="16" fill="hold" grpId="0" nodeType="afterEffect">
                                  <p:stCondLst>
                                    <p:cond delay="0"/>
                                  </p:stCondLst>
                                  <p:childTnLst>
                                    <p:set>
                                      <p:cBhvr>
                                        <p:cTn id="26" dur="1" fill="hold">
                                          <p:stCondLst>
                                            <p:cond delay="0"/>
                                          </p:stCondLst>
                                        </p:cTn>
                                        <p:tgtEl>
                                          <p:spTgt spid="37896"/>
                                        </p:tgtEl>
                                        <p:attrNameLst>
                                          <p:attrName>style.visibility</p:attrName>
                                        </p:attrNameLst>
                                      </p:cBhvr>
                                      <p:to>
                                        <p:strVal val="visible"/>
                                      </p:to>
                                    </p:set>
                                    <p:animEffect transition="in" filter="box(in)">
                                      <p:cBhvr>
                                        <p:cTn id="27" dur="10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37892" grpId="0" build="allAtOnce"/>
      <p:bldP spid="37893" grpId="0" animBg="1"/>
      <p:bldP spid="6" grpId="0" animBg="1"/>
      <p:bldP spid="3789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676" y="181765"/>
            <a:ext cx="1621841" cy="1621841"/>
          </a:xfrm>
          <a:prstGeom prst="rect">
            <a:avLst/>
          </a:prstGeom>
        </p:spPr>
      </p:pic>
      <p:pic>
        <p:nvPicPr>
          <p:cNvPr id="6"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9496" y="652818"/>
            <a:ext cx="1316394" cy="1316394"/>
          </a:xfrm>
          <a:prstGeom prst="rect">
            <a:avLst/>
          </a:prstGeom>
        </p:spPr>
      </p:pic>
      <p:pic>
        <p:nvPicPr>
          <p:cNvPr id="7"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1794" y="1764845"/>
            <a:ext cx="958029" cy="958029"/>
          </a:xfrm>
          <a:prstGeom prst="rect">
            <a:avLst/>
          </a:prstGeom>
        </p:spPr>
      </p:pic>
      <p:pic>
        <p:nvPicPr>
          <p:cNvPr id="8"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pic>
        <p:nvPicPr>
          <p:cNvPr id="13"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2483" y="2574786"/>
            <a:ext cx="4154974" cy="4431302"/>
          </a:xfrm>
          <a:prstGeom prst="rect">
            <a:avLst/>
          </a:prstGeom>
        </p:spPr>
      </p:pic>
      <p:pic>
        <p:nvPicPr>
          <p:cNvPr id="2" name="Picture 1"/>
          <p:cNvPicPr>
            <a:picLocks noChangeAspect="1"/>
          </p:cNvPicPr>
          <p:nvPr/>
        </p:nvPicPr>
        <p:blipFill>
          <a:blip r:embed="rId8"/>
          <a:stretch>
            <a:fillRect/>
          </a:stretch>
        </p:blipFill>
        <p:spPr>
          <a:xfrm>
            <a:off x="476140" y="2124380"/>
            <a:ext cx="8394920" cy="1755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90"/>
                                          </p:val>
                                        </p:tav>
                                        <p:tav tm="100000">
                                          <p:val>
                                            <p:fltVal val="0"/>
                                          </p:val>
                                        </p:tav>
                                      </p:tavLst>
                                    </p:anim>
                                    <p:animEffect transition="in" filter="fade">
                                      <p:cBhvr>
                                        <p:cTn id="10" dur="75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 calcmode="lin" valueType="num">
                                      <p:cBhvr>
                                        <p:cTn id="15" dur="750" fill="hold"/>
                                        <p:tgtEl>
                                          <p:spTgt spid="5"/>
                                        </p:tgtEl>
                                        <p:attrNameLst>
                                          <p:attrName>style.rotation</p:attrName>
                                        </p:attrNameLst>
                                      </p:cBhvr>
                                      <p:tavLst>
                                        <p:tav tm="0">
                                          <p:val>
                                            <p:fltVal val="90"/>
                                          </p:val>
                                        </p:tav>
                                        <p:tav tm="100000">
                                          <p:val>
                                            <p:fltVal val="0"/>
                                          </p:val>
                                        </p:tav>
                                      </p:tavLst>
                                    </p:anim>
                                    <p:animEffect transition="in" filter="fade">
                                      <p:cBhvr>
                                        <p:cTn id="16" dur="75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anim calcmode="lin" valueType="num">
                                      <p:cBhvr>
                                        <p:cTn id="27" dur="750" fill="hold"/>
                                        <p:tgtEl>
                                          <p:spTgt spid="8"/>
                                        </p:tgtEl>
                                        <p:attrNameLst>
                                          <p:attrName>ppt_x</p:attrName>
                                        </p:attrNameLst>
                                      </p:cBhvr>
                                      <p:tavLst>
                                        <p:tav tm="0">
                                          <p:val>
                                            <p:strVal val="#ppt_x"/>
                                          </p:val>
                                        </p:tav>
                                        <p:tav tm="100000">
                                          <p:val>
                                            <p:strVal val="#ppt_x"/>
                                          </p:val>
                                        </p:tav>
                                      </p:tavLst>
                                    </p:anim>
                                    <p:anim calcmode="lin" valueType="num">
                                      <p:cBhvr>
                                        <p:cTn id="28" dur="75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4" presetClass="entr" presetSubtype="1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75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4105" y="-43543"/>
            <a:ext cx="1678824" cy="1846422"/>
          </a:xfrm>
          <a:prstGeom prst="rect">
            <a:avLst/>
          </a:prstGeom>
        </p:spPr>
      </p:pic>
      <p:pic>
        <p:nvPicPr>
          <p:cNvPr id="9"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411611" y="373746"/>
            <a:ext cx="574469" cy="574469"/>
          </a:xfrm>
          <a:prstGeom prst="rect">
            <a:avLst/>
          </a:prstGeom>
        </p:spPr>
      </p:pic>
      <p:pic>
        <p:nvPicPr>
          <p:cNvPr id="10"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7510" y="179709"/>
            <a:ext cx="466277" cy="466277"/>
          </a:xfrm>
          <a:prstGeom prst="rect">
            <a:avLst/>
          </a:prstGeom>
        </p:spPr>
      </p:pic>
      <p:pic>
        <p:nvPicPr>
          <p:cNvPr id="11"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529174" y="982620"/>
            <a:ext cx="339341" cy="339341"/>
          </a:xfrm>
          <a:prstGeom prst="rect">
            <a:avLst/>
          </a:prstGeom>
        </p:spPr>
      </p:pic>
      <p:sp>
        <p:nvSpPr>
          <p:cNvPr id="17" name="Rectangle 16"/>
          <p:cNvSpPr/>
          <p:nvPr/>
        </p:nvSpPr>
        <p:spPr>
          <a:xfrm>
            <a:off x="1005840" y="1695558"/>
            <a:ext cx="1013968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36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Xe ben: </a:t>
            </a:r>
            <a:r>
              <a:rPr lang="vi-VN" sz="3600" b="1" dirty="0">
                <a:solidFill>
                  <a:prstClr val="white"/>
                </a:solidFill>
                <a:latin typeface="Cambria" panose="02040503050406030204" pitchFamily="18" charset="0"/>
                <a:ea typeface="Cambria" panose="02040503050406030204" pitchFamily="18" charset="0"/>
                <a:cs typeface="Times New Roman" panose="02020603050405020304" pitchFamily="18" charset="0"/>
              </a:rPr>
              <a:t>xe tải, thùng xe có thể được điều khiển cho dốc hẳn xuống để đổ vật liệu.</a:t>
            </a:r>
          </a:p>
        </p:txBody>
      </p:sp>
      <p:pic>
        <p:nvPicPr>
          <p:cNvPr id="4" name="Picture 3"/>
          <p:cNvPicPr>
            <a:picLocks noChangeAspect="1"/>
          </p:cNvPicPr>
          <p:nvPr/>
        </p:nvPicPr>
        <p:blipFill>
          <a:blip r:embed="rId8"/>
          <a:stretch>
            <a:fillRect/>
          </a:stretch>
        </p:blipFill>
        <p:spPr>
          <a:xfrm>
            <a:off x="3749040" y="267154"/>
            <a:ext cx="4698171" cy="1243692"/>
          </a:xfrm>
          <a:prstGeom prst="rect">
            <a:avLst/>
          </a:prstGeom>
        </p:spPr>
      </p:pic>
      <p:pic>
        <p:nvPicPr>
          <p:cNvPr id="12" name="Picture 2" descr="TỔNG ĐẠI LÝ XE BEN (XE TẢI TỰ ĐỖ) MIỀN NAM - XEBEN.COM.V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8535" y="3276078"/>
            <a:ext cx="3482065" cy="261154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4105" y="-43543"/>
            <a:ext cx="1678824" cy="1846422"/>
          </a:xfrm>
          <a:prstGeom prst="rect">
            <a:avLst/>
          </a:prstGeom>
        </p:spPr>
      </p:pic>
      <p:pic>
        <p:nvPicPr>
          <p:cNvPr id="9"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411611" y="373746"/>
            <a:ext cx="574469" cy="574469"/>
          </a:xfrm>
          <a:prstGeom prst="rect">
            <a:avLst/>
          </a:prstGeom>
        </p:spPr>
      </p:pic>
      <p:pic>
        <p:nvPicPr>
          <p:cNvPr id="10"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7510" y="179709"/>
            <a:ext cx="466277" cy="466277"/>
          </a:xfrm>
          <a:prstGeom prst="rect">
            <a:avLst/>
          </a:prstGeom>
        </p:spPr>
      </p:pic>
      <p:pic>
        <p:nvPicPr>
          <p:cNvPr id="11"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529174" y="982620"/>
            <a:ext cx="339341" cy="339341"/>
          </a:xfrm>
          <a:prstGeom prst="rect">
            <a:avLst/>
          </a:prstGeom>
        </p:spPr>
      </p:pic>
      <p:sp>
        <p:nvSpPr>
          <p:cNvPr id="17" name="Rectangle 16"/>
          <p:cNvSpPr/>
          <p:nvPr/>
        </p:nvSpPr>
        <p:spPr>
          <a:xfrm>
            <a:off x="1005840" y="1695558"/>
            <a:ext cx="1013968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28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Sông Đà: </a:t>
            </a:r>
            <a:r>
              <a:rPr lang="vi-VN" sz="28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phụ lưu lớn nhất của sông Hồng, chảy từ Lai Châu qua các tỉnh Điện Biên, Sơn La, Hoà Bình, Phú Thọ. (Trên sông Đà, tại khu vực tỉnh Hoà Bình, các chuyên gia Liên Xô đã giúp Việt Nam xây dựng một công trình thuỷ điện lớn.)</a:t>
            </a:r>
          </a:p>
        </p:txBody>
      </p:sp>
      <p:pic>
        <p:nvPicPr>
          <p:cNvPr id="4" name="Picture 3"/>
          <p:cNvPicPr>
            <a:picLocks noChangeAspect="1"/>
          </p:cNvPicPr>
          <p:nvPr/>
        </p:nvPicPr>
        <p:blipFill>
          <a:blip r:embed="rId8"/>
          <a:stretch>
            <a:fillRect/>
          </a:stretch>
        </p:blipFill>
        <p:spPr>
          <a:xfrm>
            <a:off x="3749040" y="267154"/>
            <a:ext cx="4698171" cy="1243692"/>
          </a:xfrm>
          <a:prstGeom prst="rect">
            <a:avLst/>
          </a:prstGeom>
        </p:spPr>
      </p:pic>
      <p:pic>
        <p:nvPicPr>
          <p:cNvPr id="2" name="Picture 6" descr="Sông Đà: Dòng sông ánh sá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5343" y="3522279"/>
            <a:ext cx="3889137" cy="293992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4105" y="-43543"/>
            <a:ext cx="1678824" cy="1846422"/>
          </a:xfrm>
          <a:prstGeom prst="rect">
            <a:avLst/>
          </a:prstGeom>
        </p:spPr>
      </p:pic>
      <p:pic>
        <p:nvPicPr>
          <p:cNvPr id="9"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411611" y="373746"/>
            <a:ext cx="574469" cy="574469"/>
          </a:xfrm>
          <a:prstGeom prst="rect">
            <a:avLst/>
          </a:prstGeom>
        </p:spPr>
      </p:pic>
      <p:pic>
        <p:nvPicPr>
          <p:cNvPr id="10"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7510" y="179709"/>
            <a:ext cx="466277" cy="466277"/>
          </a:xfrm>
          <a:prstGeom prst="rect">
            <a:avLst/>
          </a:prstGeom>
        </p:spPr>
      </p:pic>
      <p:pic>
        <p:nvPicPr>
          <p:cNvPr id="11"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529174" y="982620"/>
            <a:ext cx="339341" cy="339341"/>
          </a:xfrm>
          <a:prstGeom prst="rect">
            <a:avLst/>
          </a:prstGeom>
        </p:spPr>
      </p:pic>
      <p:sp>
        <p:nvSpPr>
          <p:cNvPr id="17" name="Rectangle 16"/>
          <p:cNvSpPr/>
          <p:nvPr/>
        </p:nvSpPr>
        <p:spPr>
          <a:xfrm>
            <a:off x="1005840" y="1695558"/>
            <a:ext cx="1062736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36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Ba-la-lai-ca: </a:t>
            </a:r>
            <a:r>
              <a:rPr lang="vi-VN" sz="3600" dirty="0">
                <a:solidFill>
                  <a:schemeClr val="bg1"/>
                </a:solidFill>
                <a:latin typeface="Cambria" panose="02040503050406030204" pitchFamily="18" charset="0"/>
                <a:ea typeface="Cambria" panose="02040503050406030204" pitchFamily="18" charset="0"/>
                <a:cs typeface="Times New Roman" panose="02020603050405020304" pitchFamily="18" charset="0"/>
              </a:rPr>
              <a:t>tên một loại đàn 3 dây của người Nga.</a:t>
            </a:r>
          </a:p>
        </p:txBody>
      </p:sp>
      <p:pic>
        <p:nvPicPr>
          <p:cNvPr id="4" name="Picture 3"/>
          <p:cNvPicPr>
            <a:picLocks noChangeAspect="1"/>
          </p:cNvPicPr>
          <p:nvPr/>
        </p:nvPicPr>
        <p:blipFill>
          <a:blip r:embed="rId8"/>
          <a:stretch>
            <a:fillRect/>
          </a:stretch>
        </p:blipFill>
        <p:spPr>
          <a:xfrm>
            <a:off x="3749040" y="267154"/>
            <a:ext cx="4698171" cy="1243692"/>
          </a:xfrm>
          <a:prstGeom prst="rect">
            <a:avLst/>
          </a:prstGeom>
        </p:spPr>
      </p:pic>
      <p:grpSp>
        <p:nvGrpSpPr>
          <p:cNvPr id="5" name="Group 4"/>
          <p:cNvGrpSpPr/>
          <p:nvPr/>
        </p:nvGrpSpPr>
        <p:grpSpPr>
          <a:xfrm>
            <a:off x="3932140" y="2973638"/>
            <a:ext cx="4073940" cy="3132521"/>
            <a:chOff x="8735358" y="1224510"/>
            <a:chExt cx="3861358" cy="2859710"/>
          </a:xfrm>
        </p:grpSpPr>
        <p:sp>
          <p:nvSpPr>
            <p:cNvPr id="6" name="Rectangle: Diagonal Corners Rounded 5"/>
            <p:cNvSpPr/>
            <p:nvPr/>
          </p:nvSpPr>
          <p:spPr>
            <a:xfrm>
              <a:off x="8735358" y="1224510"/>
              <a:ext cx="3861358" cy="2859710"/>
            </a:xfrm>
            <a:prstGeom prst="round2DiagRect">
              <a:avLst/>
            </a:prstGeom>
            <a:solidFill>
              <a:schemeClr val="bg1"/>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Khám phá đàn Balalaika biểu tượng văn hóa nước Nga - Du lịch Nga"/>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539707">
              <a:off x="9155755" y="1263288"/>
              <a:ext cx="2747535" cy="2747535"/>
            </a:xfrm>
            <a:prstGeom prst="round2DiagRect">
              <a:avLst>
                <a:gd name="adj1" fmla="val 16667"/>
                <a:gd name="adj2" fmla="val 0"/>
              </a:avLst>
            </a:prstGeom>
            <a:ln w="88900" cap="sq">
              <a:noFill/>
              <a:miter lim="800000"/>
              <a:headEnd/>
              <a:tailEnd/>
            </a:ln>
            <a:effectLst/>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4105" y="-43543"/>
            <a:ext cx="1678824" cy="1846422"/>
          </a:xfrm>
          <a:prstGeom prst="rect">
            <a:avLst/>
          </a:prstGeom>
        </p:spPr>
      </p:pic>
      <p:pic>
        <p:nvPicPr>
          <p:cNvPr id="9"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411611" y="373746"/>
            <a:ext cx="574469" cy="574469"/>
          </a:xfrm>
          <a:prstGeom prst="rect">
            <a:avLst/>
          </a:prstGeom>
        </p:spPr>
      </p:pic>
      <p:pic>
        <p:nvPicPr>
          <p:cNvPr id="10"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7510" y="179709"/>
            <a:ext cx="466277" cy="466277"/>
          </a:xfrm>
          <a:prstGeom prst="rect">
            <a:avLst/>
          </a:prstGeom>
        </p:spPr>
      </p:pic>
      <p:pic>
        <p:nvPicPr>
          <p:cNvPr id="11"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529174" y="982620"/>
            <a:ext cx="339341" cy="339341"/>
          </a:xfrm>
          <a:prstGeom prst="rect">
            <a:avLst/>
          </a:prstGeom>
        </p:spPr>
      </p:pic>
      <p:sp>
        <p:nvSpPr>
          <p:cNvPr id="17" name="Rectangle 16"/>
          <p:cNvSpPr/>
          <p:nvPr/>
        </p:nvSpPr>
        <p:spPr>
          <a:xfrm>
            <a:off x="1026160" y="1512678"/>
            <a:ext cx="1013968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32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Cao nguyên</a:t>
            </a:r>
            <a:r>
              <a:rPr lang="en-US" sz="32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 </a:t>
            </a:r>
            <a:r>
              <a:rPr lang="vi-VN" sz="3200" dirty="0">
                <a:solidFill>
                  <a:schemeClr val="bg1"/>
                </a:solidFill>
                <a:latin typeface="Cambria" panose="02040503050406030204" pitchFamily="18" charset="0"/>
                <a:ea typeface="Cambria" panose="02040503050406030204" pitchFamily="18" charset="0"/>
                <a:cs typeface="Times New Roman" panose="02020603050405020304" pitchFamily="18" charset="0"/>
              </a:rPr>
              <a:t>vùng đất rộng và cao, xung quanh có sườn dốc, bề mặt bằng ph</a:t>
            </a:r>
            <a:r>
              <a:rPr lang="en-US" sz="3200" dirty="0">
                <a:solidFill>
                  <a:schemeClr val="bg1"/>
                </a:solidFill>
                <a:latin typeface="Cambria" panose="02040503050406030204" pitchFamily="18" charset="0"/>
                <a:ea typeface="Cambria" panose="02040503050406030204" pitchFamily="18" charset="0"/>
                <a:cs typeface="Times New Roman" panose="02020603050405020304" pitchFamily="18" charset="0"/>
              </a:rPr>
              <a:t>ẳ</a:t>
            </a:r>
            <a:r>
              <a:rPr lang="vi-VN" sz="3200" dirty="0">
                <a:solidFill>
                  <a:schemeClr val="bg1"/>
                </a:solidFill>
                <a:latin typeface="Cambria" panose="02040503050406030204" pitchFamily="18" charset="0"/>
                <a:ea typeface="Cambria" panose="02040503050406030204" pitchFamily="18" charset="0"/>
                <a:cs typeface="Times New Roman" panose="02020603050405020304" pitchFamily="18" charset="0"/>
              </a:rPr>
              <a:t>ng hoặc lượn sóng; </a:t>
            </a:r>
            <a:endParaRPr kumimoji="0" lang="vi-VN" sz="320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p:cNvPicPr>
            <a:picLocks noChangeAspect="1"/>
          </p:cNvPicPr>
          <p:nvPr/>
        </p:nvPicPr>
        <p:blipFill>
          <a:blip r:embed="rId8"/>
          <a:stretch>
            <a:fillRect/>
          </a:stretch>
        </p:blipFill>
        <p:spPr>
          <a:xfrm>
            <a:off x="3749040" y="267154"/>
            <a:ext cx="4698171" cy="1243692"/>
          </a:xfrm>
          <a:prstGeom prst="rect">
            <a:avLst/>
          </a:prstGeom>
        </p:spPr>
      </p:pic>
      <p:pic>
        <p:nvPicPr>
          <p:cNvPr id="1026" name="Picture 2" descr="Du ngoạn trên những cao nguyên đẹp nhất Việt Na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6480" y="3014980"/>
            <a:ext cx="5821680" cy="3638550"/>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4105" y="-43543"/>
            <a:ext cx="1678824" cy="1846422"/>
          </a:xfrm>
          <a:prstGeom prst="rect">
            <a:avLst/>
          </a:prstGeom>
        </p:spPr>
      </p:pic>
      <p:pic>
        <p:nvPicPr>
          <p:cNvPr id="9"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411611" y="373746"/>
            <a:ext cx="574469" cy="574469"/>
          </a:xfrm>
          <a:prstGeom prst="rect">
            <a:avLst/>
          </a:prstGeom>
        </p:spPr>
      </p:pic>
      <p:pic>
        <p:nvPicPr>
          <p:cNvPr id="10"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7510" y="179709"/>
            <a:ext cx="466277" cy="466277"/>
          </a:xfrm>
          <a:prstGeom prst="rect">
            <a:avLst/>
          </a:prstGeom>
        </p:spPr>
      </p:pic>
      <p:pic>
        <p:nvPicPr>
          <p:cNvPr id="11"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529174" y="982620"/>
            <a:ext cx="339341" cy="339341"/>
          </a:xfrm>
          <a:prstGeom prst="rect">
            <a:avLst/>
          </a:prstGeom>
        </p:spPr>
      </p:pic>
      <p:sp>
        <p:nvSpPr>
          <p:cNvPr id="17" name="Rectangle 16"/>
          <p:cNvSpPr/>
          <p:nvPr/>
        </p:nvSpPr>
        <p:spPr>
          <a:xfrm>
            <a:off x="985520" y="1980038"/>
            <a:ext cx="1013968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40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Trăng chơi v</a:t>
            </a:r>
            <a:r>
              <a:rPr lang="en-US" sz="40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ơ</a:t>
            </a:r>
            <a:r>
              <a:rPr lang="vi-VN" sz="40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i</a:t>
            </a:r>
            <a:r>
              <a:rPr lang="en-US" sz="40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 </a:t>
            </a:r>
            <a:r>
              <a:rPr lang="vi-VN" sz="40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trăng một minh sáng tỏ giữa cảnh trời nước bao la;...</a:t>
            </a:r>
            <a:endParaRPr kumimoji="0" lang="vi-VN"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p:cNvPicPr>
            <a:picLocks noChangeAspect="1"/>
          </p:cNvPicPr>
          <p:nvPr/>
        </p:nvPicPr>
        <p:blipFill>
          <a:blip r:embed="rId8"/>
          <a:stretch>
            <a:fillRect/>
          </a:stretch>
        </p:blipFill>
        <p:spPr>
          <a:xfrm>
            <a:off x="3749040" y="267154"/>
            <a:ext cx="4698171" cy="12436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p:cNvGrpSpPr/>
          <p:nvPr/>
        </p:nvGrpSpPr>
        <p:grpSpPr>
          <a:xfrm>
            <a:off x="466861" y="368735"/>
            <a:ext cx="10555954" cy="1411989"/>
            <a:chOff x="499142" y="1369285"/>
            <a:chExt cx="10555954" cy="1411989"/>
          </a:xfrm>
        </p:grpSpPr>
        <p:sp>
          <p:nvSpPr>
            <p:cNvPr id="20" name="Rectangle: Rounded Corners 8"/>
            <p:cNvSpPr/>
            <p:nvPr/>
          </p:nvSpPr>
          <p:spPr>
            <a:xfrm>
              <a:off x="912204" y="1670333"/>
              <a:ext cx="10142892" cy="1110941"/>
            </a:xfrm>
            <a:custGeom>
              <a:avLst/>
              <a:gdLst>
                <a:gd name="connsiteX0" fmla="*/ 0 w 10142892"/>
                <a:gd name="connsiteY0" fmla="*/ 185161 h 1110941"/>
                <a:gd name="connsiteX1" fmla="*/ 185161 w 10142892"/>
                <a:gd name="connsiteY1" fmla="*/ 0 h 1110941"/>
                <a:gd name="connsiteX2" fmla="*/ 9957731 w 10142892"/>
                <a:gd name="connsiteY2" fmla="*/ 0 h 1110941"/>
                <a:gd name="connsiteX3" fmla="*/ 10142892 w 10142892"/>
                <a:gd name="connsiteY3" fmla="*/ 185161 h 1110941"/>
                <a:gd name="connsiteX4" fmla="*/ 10142892 w 10142892"/>
                <a:gd name="connsiteY4" fmla="*/ 925780 h 1110941"/>
                <a:gd name="connsiteX5" fmla="*/ 9957731 w 10142892"/>
                <a:gd name="connsiteY5" fmla="*/ 1110941 h 1110941"/>
                <a:gd name="connsiteX6" fmla="*/ 185161 w 10142892"/>
                <a:gd name="connsiteY6" fmla="*/ 1110941 h 1110941"/>
                <a:gd name="connsiteX7" fmla="*/ 0 w 10142892"/>
                <a:gd name="connsiteY7" fmla="*/ 925780 h 1110941"/>
                <a:gd name="connsiteX8" fmla="*/ 0 w 10142892"/>
                <a:gd name="connsiteY8" fmla="*/ 185161 h 11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110941" fill="none" extrusionOk="0">
                  <a:moveTo>
                    <a:pt x="0" y="185161"/>
                  </a:moveTo>
                  <a:cubicBezTo>
                    <a:pt x="8209" y="77113"/>
                    <a:pt x="81916" y="-3432"/>
                    <a:pt x="185161" y="0"/>
                  </a:cubicBezTo>
                  <a:cubicBezTo>
                    <a:pt x="2953399" y="-162111"/>
                    <a:pt x="7714620" y="-123621"/>
                    <a:pt x="9957731" y="0"/>
                  </a:cubicBezTo>
                  <a:cubicBezTo>
                    <a:pt x="10067307" y="12575"/>
                    <a:pt x="10141095" y="81786"/>
                    <a:pt x="10142892" y="185161"/>
                  </a:cubicBezTo>
                  <a:cubicBezTo>
                    <a:pt x="10141798" y="495707"/>
                    <a:pt x="10187379" y="649585"/>
                    <a:pt x="10142892" y="925780"/>
                  </a:cubicBezTo>
                  <a:cubicBezTo>
                    <a:pt x="10140770" y="1036226"/>
                    <a:pt x="10069842" y="1119837"/>
                    <a:pt x="9957731" y="1110941"/>
                  </a:cubicBezTo>
                  <a:cubicBezTo>
                    <a:pt x="6354257" y="1270338"/>
                    <a:pt x="4520610" y="1003825"/>
                    <a:pt x="185161" y="1110941"/>
                  </a:cubicBezTo>
                  <a:cubicBezTo>
                    <a:pt x="83054" y="1112407"/>
                    <a:pt x="2249" y="1024563"/>
                    <a:pt x="0" y="925780"/>
                  </a:cubicBezTo>
                  <a:cubicBezTo>
                    <a:pt x="-25493" y="769676"/>
                    <a:pt x="-64563" y="276401"/>
                    <a:pt x="0" y="185161"/>
                  </a:cubicBezTo>
                  <a:close/>
                </a:path>
                <a:path w="10142892" h="1110941" stroke="0" extrusionOk="0">
                  <a:moveTo>
                    <a:pt x="0" y="185161"/>
                  </a:moveTo>
                  <a:cubicBezTo>
                    <a:pt x="379" y="74738"/>
                    <a:pt x="81754" y="-772"/>
                    <a:pt x="185161" y="0"/>
                  </a:cubicBezTo>
                  <a:cubicBezTo>
                    <a:pt x="4512619" y="31561"/>
                    <a:pt x="6011825" y="164257"/>
                    <a:pt x="9957731" y="0"/>
                  </a:cubicBezTo>
                  <a:cubicBezTo>
                    <a:pt x="10052086" y="15613"/>
                    <a:pt x="10140904" y="79372"/>
                    <a:pt x="10142892" y="185161"/>
                  </a:cubicBezTo>
                  <a:cubicBezTo>
                    <a:pt x="10121253" y="351786"/>
                    <a:pt x="10084062" y="778171"/>
                    <a:pt x="10142892" y="925780"/>
                  </a:cubicBezTo>
                  <a:cubicBezTo>
                    <a:pt x="10161923" y="1023388"/>
                    <a:pt x="10060269" y="1113247"/>
                    <a:pt x="9957731" y="1110941"/>
                  </a:cubicBezTo>
                  <a:cubicBezTo>
                    <a:pt x="6107130" y="1071209"/>
                    <a:pt x="4962631" y="1109905"/>
                    <a:pt x="185161" y="1110941"/>
                  </a:cubicBezTo>
                  <a:cubicBezTo>
                    <a:pt x="71573" y="1106330"/>
                    <a:pt x="-8727" y="1039790"/>
                    <a:pt x="0" y="925780"/>
                  </a:cubicBezTo>
                  <a:cubicBezTo>
                    <a:pt x="22453" y="597774"/>
                    <a:pt x="557" y="313397"/>
                    <a:pt x="0" y="185161"/>
                  </a:cubicBezTo>
                  <a:close/>
                </a:path>
              </a:pathLst>
            </a:custGeom>
            <a:solidFill>
              <a:schemeClr val="bg1"/>
            </a:solidFill>
            <a:ln w="57150">
              <a:solidFill>
                <a:srgbClr val="FF669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FF6699"/>
                  </a:solidFill>
                </a:rPr>
                <a:t>Tiếng đàn ba-la-lai-ca được miêu tả như thế nào qua 8 dòng thơ đầu?</a:t>
              </a:r>
            </a:p>
          </p:txBody>
        </p:sp>
        <p:pic>
          <p:nvPicPr>
            <p:cNvPr id="22" name="Picture 21"/>
            <p:cNvPicPr>
              <a:picLocks noChangeAspect="1"/>
            </p:cNvPicPr>
            <p:nvPr/>
          </p:nvPicPr>
          <p:blipFill>
            <a:blip r:embed="rId3"/>
            <a:stretch>
              <a:fillRect/>
            </a:stretch>
          </p:blipFill>
          <p:spPr>
            <a:xfrm rot="899251">
              <a:off x="499142" y="1369285"/>
              <a:ext cx="607027" cy="987551"/>
            </a:xfrm>
            <a:prstGeom prst="rect">
              <a:avLst/>
            </a:prstGeom>
          </p:spPr>
        </p:pic>
      </p:grpSp>
      <p:sp>
        <p:nvSpPr>
          <p:cNvPr id="23" name="TextBox 22"/>
          <p:cNvSpPr txBox="1"/>
          <p:nvPr/>
        </p:nvSpPr>
        <p:spPr>
          <a:xfrm>
            <a:off x="591312" y="2486005"/>
            <a:ext cx="9517888" cy="3539430"/>
          </a:xfrm>
          <a:prstGeom prst="rect">
            <a:avLst/>
          </a:prstGeom>
          <a:noFill/>
        </p:spPr>
        <p:txBody>
          <a:bodyPr wrap="square">
            <a:spAutoFit/>
          </a:bodyPr>
          <a:lstStyle/>
          <a:p>
            <a:pPr marL="457200" indent="-457200" algn="just">
              <a:buFont typeface="Arial" panose="020B0604020202020204" pitchFamily="34" charset="0"/>
              <a:buChar char="•"/>
            </a:pPr>
            <a:r>
              <a:rPr lang="vi-VN" sz="3200" dirty="0">
                <a:solidFill>
                  <a:schemeClr val="bg1"/>
                </a:solidFill>
                <a:latin typeface="Cambria" panose="02040503050406030204" pitchFamily="18" charset="0"/>
                <a:ea typeface="Cambria" panose="02040503050406030204" pitchFamily="18" charset="0"/>
              </a:rPr>
              <a:t>Tiếng đàn ba-la-lai-ca như ngọn gió bình yên thổi qua rừng bạch dương dìu dặt... (gợi liên tưởng đên tiêng gió dìu dặt).</a:t>
            </a:r>
          </a:p>
          <a:p>
            <a:pPr marL="457200" indent="-457200" algn="just">
              <a:buFont typeface="Arial" panose="020B0604020202020204" pitchFamily="34" charset="0"/>
              <a:buChar char="•"/>
            </a:pPr>
            <a:r>
              <a:rPr lang="vi-VN" sz="3200" dirty="0">
                <a:solidFill>
                  <a:schemeClr val="bg1"/>
                </a:solidFill>
                <a:latin typeface="Cambria" panose="02040503050406030204" pitchFamily="18" charset="0"/>
                <a:ea typeface="Cambria" panose="02040503050406030204" pitchFamily="18" charset="0"/>
              </a:rPr>
              <a:t>Tiếng đàn ba-la-lai-ca như ngọn sóng vỗ trắng phau ghềnh đá, nghe náo nức những dòng sông nóng lòng tìm biển cả... (gợi liên tưởng đên tiếng sóng náo nức)</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321950" y="3826380"/>
              <a:ext cx="3167091" cy="2904858"/>
              <a:chOff x="676169" y="3524760"/>
              <a:chExt cx="3167091" cy="2904858"/>
            </a:xfrm>
          </p:grpSpPr>
          <p:pic>
            <p:nvPicPr>
              <p:cNvPr id="8" name="Picture 2" descr="Tập đọc: Tiếng đàn ba-la-lai-ca trên sông Đà"/>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a:fillRect/>
              </a:stretch>
            </p:blipFill>
            <p:spPr>
              <a:xfrm>
                <a:off x="1681480" y="3524760"/>
                <a:ext cx="2006764" cy="2904858"/>
              </a:xfrm>
              <a:prstGeom prst="rect">
                <a:avLst/>
              </a:prstGeom>
            </p:spPr>
          </p:pic>
        </p:grpSp>
      </p:grpSp>
      <p:sp>
        <p:nvSpPr>
          <p:cNvPr id="10" name="Thought Bubble: Cloud 9"/>
          <p:cNvSpPr/>
          <p:nvPr/>
        </p:nvSpPr>
        <p:spPr>
          <a:xfrm>
            <a:off x="278573" y="414670"/>
            <a:ext cx="6645349" cy="5489022"/>
          </a:xfrm>
          <a:prstGeom prst="cloudCallout">
            <a:avLst>
              <a:gd name="adj1" fmla="val 77897"/>
              <a:gd name="adj2" fmla="val 215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Rectangle 20"/>
          <p:cNvSpPr/>
          <p:nvPr/>
        </p:nvSpPr>
        <p:spPr>
          <a:xfrm>
            <a:off x="1194376" y="1452202"/>
            <a:ext cx="4819337" cy="3170099"/>
          </a:xfrm>
          <a:prstGeom prst="rect">
            <a:avLst/>
          </a:prstGeom>
        </p:spPr>
        <p:txBody>
          <a:bodyPr wrap="square">
            <a:spAutoFit/>
          </a:bodyPr>
          <a:lstStyle/>
          <a:p>
            <a:pPr lvl="0" algn="just"/>
            <a:r>
              <a:rPr lang="en-US" sz="40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Ý</a:t>
            </a:r>
            <a:r>
              <a:rPr lang="vi-VN" sz="40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đoạn 1: Những liên tưởng từ tiếng đàn lại tôn lên vẻ đẹp âm thanh của tiếng đàn.</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682752" y="2252325"/>
            <a:ext cx="9893808" cy="3244030"/>
          </a:xfrm>
          <a:prstGeom prst="rect">
            <a:avLst/>
          </a:prstGeom>
          <a:noFill/>
        </p:spPr>
        <p:txBody>
          <a:bodyPr wrap="square">
            <a:spAutoFit/>
          </a:bodyPr>
          <a:lstStyle/>
          <a:p>
            <a:pPr algn="just">
              <a:lnSpc>
                <a:spcPct val="150000"/>
              </a:lnSpc>
            </a:pPr>
            <a:r>
              <a:rPr lang="vi-VN" sz="2800" dirty="0">
                <a:solidFill>
                  <a:schemeClr val="bg1"/>
                </a:solidFill>
                <a:latin typeface="Cambria" panose="02040503050406030204" pitchFamily="18" charset="0"/>
                <a:ea typeface="Cambria" panose="02040503050406030204" pitchFamily="18" charset="0"/>
              </a:rPr>
              <a:t>Khung cảnh: </a:t>
            </a:r>
          </a:p>
          <a:p>
            <a:pPr marL="342900" indent="-342900" algn="just">
              <a:lnSpc>
                <a:spcPct val="150000"/>
              </a:lnSpc>
              <a:buFont typeface="Arial" panose="020B0604020202020204" pitchFamily="34" charset="0"/>
              <a:buChar char="•"/>
            </a:pPr>
            <a:r>
              <a:rPr lang="vi-VN" sz="2800" b="1" dirty="0">
                <a:solidFill>
                  <a:schemeClr val="bg1"/>
                </a:solidFill>
                <a:latin typeface="Cambria" panose="02040503050406030204" pitchFamily="18" charset="0"/>
                <a:ea typeface="Cambria" panose="02040503050406030204" pitchFamily="18" charset="0"/>
              </a:rPr>
              <a:t>Thời gian: </a:t>
            </a:r>
            <a:r>
              <a:rPr lang="vi-VN" sz="2800" dirty="0">
                <a:solidFill>
                  <a:schemeClr val="bg1"/>
                </a:solidFill>
                <a:latin typeface="Cambria" panose="02040503050406030204" pitchFamily="18" charset="0"/>
                <a:ea typeface="Cambria" panose="02040503050406030204" pitchFamily="18" charset="0"/>
              </a:rPr>
              <a:t>đêm trăng </a:t>
            </a:r>
          </a:p>
          <a:p>
            <a:pPr marL="342900" indent="-342900" algn="just">
              <a:lnSpc>
                <a:spcPct val="150000"/>
              </a:lnSpc>
              <a:buFont typeface="Arial" panose="020B0604020202020204" pitchFamily="34" charset="0"/>
              <a:buChar char="•"/>
            </a:pPr>
            <a:r>
              <a:rPr lang="vi-VN" sz="2800" b="1" dirty="0">
                <a:solidFill>
                  <a:schemeClr val="bg1"/>
                </a:solidFill>
                <a:latin typeface="Cambria" panose="02040503050406030204" pitchFamily="18" charset="0"/>
                <a:ea typeface="Cambria" panose="02040503050406030204" pitchFamily="18" charset="0"/>
              </a:rPr>
              <a:t>Không gian: </a:t>
            </a:r>
            <a:r>
              <a:rPr lang="vi-VN" sz="2800" dirty="0">
                <a:solidFill>
                  <a:schemeClr val="bg1"/>
                </a:solidFill>
                <a:latin typeface="Cambria" panose="02040503050406030204" pitchFamily="18" charset="0"/>
                <a:ea typeface="Cambria" panose="02040503050406030204" pitchFamily="18" charset="0"/>
              </a:rPr>
              <a:t>tĩnh mịch. Công trường thủy điện với rất nhiều xe ủi, xe ben, tháp khoan, cần trục … đã say ngủ sau một ngày làm việc; dòng sông Đà lấp loáng dưới trăng</a:t>
            </a:r>
            <a:r>
              <a:rPr lang="en-US" sz="2800" dirty="0">
                <a:solidFill>
                  <a:schemeClr val="bg1"/>
                </a:solidFill>
                <a:latin typeface="Cambria" panose="02040503050406030204" pitchFamily="18" charset="0"/>
                <a:ea typeface="Cambria" panose="02040503050406030204" pitchFamily="18" charset="0"/>
              </a:rPr>
              <a:t>.</a:t>
            </a:r>
            <a:r>
              <a:rPr lang="vi-VN" sz="2800" dirty="0">
                <a:solidFill>
                  <a:schemeClr val="bg1"/>
                </a:solidFill>
                <a:latin typeface="Cambria" panose="02040503050406030204" pitchFamily="18" charset="0"/>
                <a:ea typeface="Cambria" panose="02040503050406030204" pitchFamily="18" charset="0"/>
              </a:rPr>
              <a:t> … </a:t>
            </a:r>
          </a:p>
        </p:txBody>
      </p:sp>
      <p:grpSp>
        <p:nvGrpSpPr>
          <p:cNvPr id="3" name="Group 2"/>
          <p:cNvGrpSpPr/>
          <p:nvPr/>
        </p:nvGrpSpPr>
        <p:grpSpPr>
          <a:xfrm>
            <a:off x="479552" y="243841"/>
            <a:ext cx="10798247" cy="1482762"/>
            <a:chOff x="194088" y="2529227"/>
            <a:chExt cx="10798247" cy="1482762"/>
          </a:xfrm>
        </p:grpSpPr>
        <p:sp>
          <p:nvSpPr>
            <p:cNvPr id="4" name="Rectangle: Rounded Corners 5"/>
            <p:cNvSpPr/>
            <p:nvPr/>
          </p:nvSpPr>
          <p:spPr>
            <a:xfrm>
              <a:off x="849443" y="2529227"/>
              <a:ext cx="10142892" cy="1482762"/>
            </a:xfrm>
            <a:custGeom>
              <a:avLst/>
              <a:gdLst>
                <a:gd name="connsiteX0" fmla="*/ 0 w 10142892"/>
                <a:gd name="connsiteY0" fmla="*/ 164595 h 987551"/>
                <a:gd name="connsiteX1" fmla="*/ 164595 w 10142892"/>
                <a:gd name="connsiteY1" fmla="*/ 0 h 987551"/>
                <a:gd name="connsiteX2" fmla="*/ 9978297 w 10142892"/>
                <a:gd name="connsiteY2" fmla="*/ 0 h 987551"/>
                <a:gd name="connsiteX3" fmla="*/ 10142892 w 10142892"/>
                <a:gd name="connsiteY3" fmla="*/ 164595 h 987551"/>
                <a:gd name="connsiteX4" fmla="*/ 10142892 w 10142892"/>
                <a:gd name="connsiteY4" fmla="*/ 822956 h 987551"/>
                <a:gd name="connsiteX5" fmla="*/ 9978297 w 10142892"/>
                <a:gd name="connsiteY5" fmla="*/ 987551 h 987551"/>
                <a:gd name="connsiteX6" fmla="*/ 164595 w 10142892"/>
                <a:gd name="connsiteY6" fmla="*/ 987551 h 987551"/>
                <a:gd name="connsiteX7" fmla="*/ 0 w 10142892"/>
                <a:gd name="connsiteY7" fmla="*/ 822956 h 987551"/>
                <a:gd name="connsiteX8" fmla="*/ 0 w 10142892"/>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987551" fill="none" extrusionOk="0">
                  <a:moveTo>
                    <a:pt x="0" y="164595"/>
                  </a:moveTo>
                  <a:cubicBezTo>
                    <a:pt x="3155" y="71468"/>
                    <a:pt x="72234" y="-5090"/>
                    <a:pt x="164595" y="0"/>
                  </a:cubicBezTo>
                  <a:cubicBezTo>
                    <a:pt x="4976312" y="-162111"/>
                    <a:pt x="8349542" y="-123621"/>
                    <a:pt x="9978297" y="0"/>
                  </a:cubicBezTo>
                  <a:cubicBezTo>
                    <a:pt x="10073213" y="6900"/>
                    <a:pt x="10133628" y="67956"/>
                    <a:pt x="10142892" y="164595"/>
                  </a:cubicBezTo>
                  <a:cubicBezTo>
                    <a:pt x="10125473" y="428813"/>
                    <a:pt x="10188393" y="581529"/>
                    <a:pt x="10142892" y="822956"/>
                  </a:cubicBezTo>
                  <a:cubicBezTo>
                    <a:pt x="10139141" y="928326"/>
                    <a:pt x="10075515" y="993255"/>
                    <a:pt x="9978297" y="987551"/>
                  </a:cubicBezTo>
                  <a:cubicBezTo>
                    <a:pt x="5166677" y="1146948"/>
                    <a:pt x="4244672" y="880435"/>
                    <a:pt x="164595" y="987551"/>
                  </a:cubicBezTo>
                  <a:cubicBezTo>
                    <a:pt x="74243" y="992748"/>
                    <a:pt x="886" y="912488"/>
                    <a:pt x="0" y="822956"/>
                  </a:cubicBezTo>
                  <a:cubicBezTo>
                    <a:pt x="3288" y="621138"/>
                    <a:pt x="-34340" y="280284"/>
                    <a:pt x="0" y="164595"/>
                  </a:cubicBezTo>
                  <a:close/>
                </a:path>
                <a:path w="10142892" h="987551" stroke="0" extrusionOk="0">
                  <a:moveTo>
                    <a:pt x="0" y="164595"/>
                  </a:moveTo>
                  <a:cubicBezTo>
                    <a:pt x="814" y="56152"/>
                    <a:pt x="71386" y="-1554"/>
                    <a:pt x="164595" y="0"/>
                  </a:cubicBezTo>
                  <a:cubicBezTo>
                    <a:pt x="1682737" y="31561"/>
                    <a:pt x="5211594" y="164257"/>
                    <a:pt x="9978297" y="0"/>
                  </a:cubicBezTo>
                  <a:cubicBezTo>
                    <a:pt x="10066676" y="4984"/>
                    <a:pt x="10135731" y="60987"/>
                    <a:pt x="10142892" y="164595"/>
                  </a:cubicBezTo>
                  <a:cubicBezTo>
                    <a:pt x="10162924" y="268042"/>
                    <a:pt x="10193625" y="651497"/>
                    <a:pt x="10142892" y="822956"/>
                  </a:cubicBezTo>
                  <a:cubicBezTo>
                    <a:pt x="10149663" y="912203"/>
                    <a:pt x="10069762" y="992244"/>
                    <a:pt x="9978297" y="987551"/>
                  </a:cubicBezTo>
                  <a:cubicBezTo>
                    <a:pt x="5265059" y="947819"/>
                    <a:pt x="1942053" y="986515"/>
                    <a:pt x="164595" y="987551"/>
                  </a:cubicBezTo>
                  <a:cubicBezTo>
                    <a:pt x="57373" y="980907"/>
                    <a:pt x="-8576" y="925404"/>
                    <a:pt x="0" y="822956"/>
                  </a:cubicBezTo>
                  <a:cubicBezTo>
                    <a:pt x="18398" y="562842"/>
                    <a:pt x="-41669" y="422896"/>
                    <a:pt x="0" y="164595"/>
                  </a:cubicBezTo>
                  <a:close/>
                </a:path>
              </a:pathLst>
            </a:custGeom>
            <a:solidFill>
              <a:schemeClr val="bg1"/>
            </a:solidFill>
            <a:ln w="57150">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FF0000"/>
                  </a:solidFill>
                </a:rPr>
                <a:t>2</a:t>
              </a:r>
              <a:r>
                <a:rPr lang="en-US" sz="3200" b="1" i="1" dirty="0">
                  <a:solidFill>
                    <a:srgbClr val="FF0000"/>
                  </a:solidFill>
                </a:rPr>
                <a:t>.</a:t>
              </a:r>
              <a:r>
                <a:rPr lang="vi-VN" sz="3200" b="1" i="1" dirty="0">
                  <a:solidFill>
                    <a:srgbClr val="FF0000"/>
                  </a:solidFill>
                </a:rPr>
                <a:t> Trên công trường thuỷ điện sông Đà, tác giả đã nghe tiếng đàn ba-la-lai-ca vang lên trong khung cảnh như thế nào?</a:t>
              </a:r>
            </a:p>
          </p:txBody>
        </p:sp>
        <p:pic>
          <p:nvPicPr>
            <p:cNvPr id="10" name="Picture 9"/>
            <p:cNvPicPr>
              <a:picLocks noChangeAspect="1"/>
            </p:cNvPicPr>
            <p:nvPr/>
          </p:nvPicPr>
          <p:blipFill>
            <a:blip r:embed="rId3"/>
            <a:stretch>
              <a:fillRect/>
            </a:stretch>
          </p:blipFill>
          <p:spPr>
            <a:xfrm rot="626717">
              <a:off x="194088" y="2737865"/>
              <a:ext cx="814335" cy="105184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388112" y="2546965"/>
            <a:ext cx="10005568" cy="2862322"/>
          </a:xfrm>
          <a:prstGeom prst="rect">
            <a:avLst/>
          </a:prstGeom>
          <a:noFill/>
        </p:spPr>
        <p:txBody>
          <a:bodyPr wrap="square">
            <a:spAutoFit/>
          </a:bodyPr>
          <a:lstStyle/>
          <a:p>
            <a:pPr algn="just"/>
            <a:r>
              <a:rPr lang="vi-VN" sz="3600" dirty="0">
                <a:solidFill>
                  <a:schemeClr val="bg1"/>
                </a:solidFill>
                <a:latin typeface="Cambria" panose="02040503050406030204" pitchFamily="18" charset="0"/>
                <a:ea typeface="Cambria" panose="02040503050406030204" pitchFamily="18" charset="0"/>
              </a:rPr>
              <a:t>Tiếng đàn vang lên, ngân nga, toả lan mênh mông cùng với dòng sông như một</a:t>
            </a:r>
            <a:r>
              <a:rPr lang="en-US" sz="3600" dirty="0">
                <a:solidFill>
                  <a:schemeClr val="bg1"/>
                </a:solidFill>
                <a:latin typeface="Cambria" panose="02040503050406030204" pitchFamily="18" charset="0"/>
                <a:ea typeface="Cambria" panose="02040503050406030204" pitchFamily="18" charset="0"/>
              </a:rPr>
              <a:t> </a:t>
            </a:r>
            <a:r>
              <a:rPr lang="vi-VN" sz="3600" dirty="0">
                <a:solidFill>
                  <a:schemeClr val="bg1"/>
                </a:solidFill>
                <a:latin typeface="Cambria" panose="02040503050406030204" pitchFamily="18" charset="0"/>
                <a:ea typeface="Cambria" panose="02040503050406030204" pitchFamily="18" charset="0"/>
              </a:rPr>
              <a:t>dòng trăng lấp lánh trong đêm. Âm thanh (của tiếng đàn) như quyện hoà với ánh sáng (dòng trăng), tạo nên vẻ đẹp huyền ảo, thơ mộng.</a:t>
            </a:r>
          </a:p>
        </p:txBody>
      </p:sp>
      <p:grpSp>
        <p:nvGrpSpPr>
          <p:cNvPr id="3" name="Group 2"/>
          <p:cNvGrpSpPr/>
          <p:nvPr/>
        </p:nvGrpSpPr>
        <p:grpSpPr>
          <a:xfrm>
            <a:off x="438647" y="314960"/>
            <a:ext cx="10828793" cy="1737359"/>
            <a:chOff x="483630" y="4024488"/>
            <a:chExt cx="10828793" cy="1737359"/>
          </a:xfrm>
        </p:grpSpPr>
        <p:sp>
          <p:nvSpPr>
            <p:cNvPr id="4" name="Rectangle: Rounded Corners 9"/>
            <p:cNvSpPr/>
            <p:nvPr/>
          </p:nvSpPr>
          <p:spPr>
            <a:xfrm>
              <a:off x="1037127" y="4024488"/>
              <a:ext cx="10275296" cy="1737359"/>
            </a:xfrm>
            <a:prstGeom prst="roundRect">
              <a:avLst/>
            </a:prstGeom>
            <a:solidFill>
              <a:schemeClr val="bg1"/>
            </a:solidFill>
            <a:ln w="57150">
              <a:solidFill>
                <a:srgbClr val="00B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FF0000"/>
                  </a:solidFill>
                  <a:latin typeface="Cambria" panose="02040503050406030204" pitchFamily="18" charset="0"/>
                  <a:ea typeface="Cambria" panose="02040503050406030204" pitchFamily="18" charset="0"/>
                </a:rPr>
                <a:t>3. </a:t>
              </a:r>
              <a:r>
                <a:rPr lang="vi-VN" sz="3200" b="1" i="1" dirty="0">
                  <a:solidFill>
                    <a:srgbClr val="FF0000"/>
                  </a:solidFill>
                  <a:latin typeface="Cambria" panose="02040503050406030204" pitchFamily="18" charset="0"/>
                  <a:ea typeface="Cambria" panose="02040503050406030204" pitchFamily="18" charset="0"/>
                </a:rPr>
                <a:t>Miêu tả những điều em hình dung được khi đọc 2 dòng thơ: “Chỉ còn tiếng đàn ngân nga/ Với một dòng trăng lấp loáng sông Đà”.</a:t>
              </a:r>
            </a:p>
          </p:txBody>
        </p:sp>
        <p:pic>
          <p:nvPicPr>
            <p:cNvPr id="9" name="Picture 8"/>
            <p:cNvPicPr>
              <a:picLocks noChangeAspect="1"/>
            </p:cNvPicPr>
            <p:nvPr/>
          </p:nvPicPr>
          <p:blipFill>
            <a:blip r:embed="rId3"/>
            <a:stretch>
              <a:fillRect/>
            </a:stretch>
          </p:blipFill>
          <p:spPr>
            <a:xfrm rot="667403">
              <a:off x="483630" y="4229681"/>
              <a:ext cx="857147" cy="114846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7541231" cy="6782117"/>
          </a:xfrm>
          <a:prstGeom prst="rect">
            <a:avLst/>
          </a:prstGeom>
        </p:spPr>
      </p:pic>
      <p:pic>
        <p:nvPicPr>
          <p:cNvPr id="7" name="Picture 6"/>
          <p:cNvPicPr>
            <a:picLocks noChangeAspect="1"/>
          </p:cNvPicPr>
          <p:nvPr/>
        </p:nvPicPr>
        <p:blipFill>
          <a:blip r:embed="rId3"/>
          <a:stretch>
            <a:fillRect/>
          </a:stretch>
        </p:blipFill>
        <p:spPr>
          <a:xfrm>
            <a:off x="7299742" y="2904667"/>
            <a:ext cx="5029636" cy="17801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321950" y="3826380"/>
              <a:ext cx="3167091" cy="2904858"/>
              <a:chOff x="676169" y="3524760"/>
              <a:chExt cx="3167091" cy="2904858"/>
            </a:xfrm>
          </p:grpSpPr>
          <p:pic>
            <p:nvPicPr>
              <p:cNvPr id="8" name="Picture 2" descr="Tập đọc: Tiếng đàn ba-la-lai-ca trên sông Đà"/>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a:fillRect/>
              </a:stretch>
            </p:blipFill>
            <p:spPr>
              <a:xfrm>
                <a:off x="1681480" y="3524760"/>
                <a:ext cx="2006764" cy="2904858"/>
              </a:xfrm>
              <a:prstGeom prst="rect">
                <a:avLst/>
              </a:prstGeom>
            </p:spPr>
          </p:pic>
        </p:grpSp>
      </p:grpSp>
      <p:sp>
        <p:nvSpPr>
          <p:cNvPr id="10" name="Thought Bubble: Cloud 9"/>
          <p:cNvSpPr/>
          <p:nvPr/>
        </p:nvSpPr>
        <p:spPr>
          <a:xfrm>
            <a:off x="278573" y="414670"/>
            <a:ext cx="6645349" cy="5489022"/>
          </a:xfrm>
          <a:prstGeom prst="cloudCallout">
            <a:avLst>
              <a:gd name="adj1" fmla="val 77897"/>
              <a:gd name="adj2" fmla="val 215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Rectangle 20"/>
          <p:cNvSpPr/>
          <p:nvPr/>
        </p:nvSpPr>
        <p:spPr>
          <a:xfrm>
            <a:off x="1224856" y="1929722"/>
            <a:ext cx="4819337" cy="1938992"/>
          </a:xfrm>
          <a:prstGeom prst="rect">
            <a:avLst/>
          </a:prstGeom>
        </p:spPr>
        <p:txBody>
          <a:bodyPr wrap="square">
            <a:spAutoFit/>
          </a:bodyPr>
          <a:lstStyle/>
          <a:p>
            <a:pPr lvl="0" algn="just"/>
            <a:r>
              <a:rPr lang="en-US" sz="40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Ý</a:t>
            </a:r>
            <a:r>
              <a:rPr lang="vi-VN" sz="40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đoạn 2: Tiếng đàn trên công trường thủy điện sông Đà.</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428752" y="2445365"/>
            <a:ext cx="9792208" cy="3108543"/>
          </a:xfrm>
          <a:prstGeom prst="rect">
            <a:avLst/>
          </a:prstGeom>
          <a:noFill/>
        </p:spPr>
        <p:txBody>
          <a:bodyPr wrap="square">
            <a:spAutoFit/>
          </a:bodyPr>
          <a:lstStyle/>
          <a:p>
            <a:pPr algn="just"/>
            <a:r>
              <a:rPr lang="vi-VN" sz="2800" dirty="0">
                <a:solidFill>
                  <a:schemeClr val="bg1"/>
                </a:solidFill>
                <a:latin typeface="Cambria" panose="02040503050406030204" pitchFamily="18" charset="0"/>
                <a:ea typeface="Cambria" panose="02040503050406030204" pitchFamily="18" charset="0"/>
                <a:cs typeface="Calibri" panose="020F0502020204030204" pitchFamily="34" charset="0"/>
              </a:rPr>
              <a:t>Hình ảnh này khiến mỗi người dân chúng ta xúc động. Những chuyên gia ở những đất nước xa xôi (Liên Xô cũ) đã xa gia đình, xa tổ quốc để đến Việt Nam, giúp chúng ta xây dựng nhà máy thuỷ điện, làm ra muôn ánh sáng gửi đi muôn nơi, làm cuộc sống tươi sáng hơn. Tiếng đàn ba-la-lai-ca của cô gái Nga như giúp chúng ta cảm nhận được tình hữu nghị tốt đẹp và tương lai đang rộng mở.</a:t>
            </a:r>
          </a:p>
        </p:txBody>
      </p:sp>
      <p:grpSp>
        <p:nvGrpSpPr>
          <p:cNvPr id="3" name="Group 2"/>
          <p:cNvGrpSpPr/>
          <p:nvPr/>
        </p:nvGrpSpPr>
        <p:grpSpPr>
          <a:xfrm>
            <a:off x="428752" y="274805"/>
            <a:ext cx="10797462" cy="1767356"/>
            <a:chOff x="194873" y="5205460"/>
            <a:chExt cx="10797462" cy="1767356"/>
          </a:xfrm>
        </p:grpSpPr>
        <p:sp>
          <p:nvSpPr>
            <p:cNvPr id="12" name="Rectangle: Rounded Corners 5"/>
            <p:cNvSpPr/>
            <p:nvPr/>
          </p:nvSpPr>
          <p:spPr>
            <a:xfrm>
              <a:off x="849443" y="5367536"/>
              <a:ext cx="10142892" cy="1605280"/>
            </a:xfrm>
            <a:prstGeom prst="roundRect">
              <a:avLst/>
            </a:prstGeom>
            <a:solidFill>
              <a:schemeClr val="bg1"/>
            </a:solidFill>
            <a:ln w="57150">
              <a:solidFill>
                <a:srgbClr val="CC00F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accent5">
                      <a:lumMod val="75000"/>
                    </a:schemeClr>
                  </a:solidFill>
                  <a:latin typeface="Calibri" panose="020F0502020204030204" pitchFamily="34" charset="0"/>
                  <a:cs typeface="Calibri" panose="020F0502020204030204" pitchFamily="34" charset="0"/>
                </a:rPr>
                <a:t>4. </a:t>
              </a:r>
              <a:r>
                <a:rPr lang="vi-VN" sz="3200" b="1" i="1" dirty="0">
                  <a:solidFill>
                    <a:schemeClr val="accent5">
                      <a:lumMod val="75000"/>
                    </a:schemeClr>
                  </a:solidFill>
                  <a:latin typeface="Calibri" panose="020F0502020204030204" pitchFamily="34" charset="0"/>
                  <a:cs typeface="Calibri" panose="020F0502020204030204" pitchFamily="34" charset="0"/>
                </a:rPr>
                <a:t>Nêu cảm nghĩ của em về hình ảnh cô gái Nga chơi đàn ba-la-lai-ca trên công trường thuỷ điện sông Đà.</a:t>
              </a:r>
            </a:p>
          </p:txBody>
        </p:sp>
        <p:pic>
          <p:nvPicPr>
            <p:cNvPr id="13" name="Picture 12"/>
            <p:cNvPicPr>
              <a:picLocks noChangeAspect="1"/>
            </p:cNvPicPr>
            <p:nvPr/>
          </p:nvPicPr>
          <p:blipFill>
            <a:blip r:embed="rId3"/>
            <a:stretch>
              <a:fillRect/>
            </a:stretch>
          </p:blipFill>
          <p:spPr>
            <a:xfrm rot="602090">
              <a:off x="194873" y="5205460"/>
              <a:ext cx="1062611" cy="130115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321950" y="3826380"/>
              <a:ext cx="3167091" cy="2904858"/>
              <a:chOff x="676169" y="3524760"/>
              <a:chExt cx="3167091" cy="2904858"/>
            </a:xfrm>
          </p:grpSpPr>
          <p:pic>
            <p:nvPicPr>
              <p:cNvPr id="8" name="Picture 2" descr="Tập đọc: Tiếng đàn ba-la-lai-ca trên sông Đà"/>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a:fillRect/>
              </a:stretch>
            </p:blipFill>
            <p:spPr>
              <a:xfrm>
                <a:off x="1681480" y="3524760"/>
                <a:ext cx="2006764" cy="2904858"/>
              </a:xfrm>
              <a:prstGeom prst="rect">
                <a:avLst/>
              </a:prstGeom>
            </p:spPr>
          </p:pic>
        </p:grpSp>
      </p:grpSp>
      <p:sp>
        <p:nvSpPr>
          <p:cNvPr id="10" name="Thought Bubble: Cloud 9"/>
          <p:cNvSpPr/>
          <p:nvPr/>
        </p:nvSpPr>
        <p:spPr>
          <a:xfrm>
            <a:off x="278573" y="414670"/>
            <a:ext cx="6645349" cy="5489022"/>
          </a:xfrm>
          <a:prstGeom prst="cloudCallout">
            <a:avLst>
              <a:gd name="adj1" fmla="val 77897"/>
              <a:gd name="adj2" fmla="val 2152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Rectangle 20"/>
          <p:cNvSpPr/>
          <p:nvPr/>
        </p:nvSpPr>
        <p:spPr>
          <a:xfrm>
            <a:off x="1026160" y="2000842"/>
            <a:ext cx="5272033" cy="1569660"/>
          </a:xfrm>
          <a:prstGeom prst="rect">
            <a:avLst/>
          </a:prstGeom>
        </p:spPr>
        <p:txBody>
          <a:bodyPr wrap="square">
            <a:spAutoFit/>
          </a:bodyPr>
          <a:lstStyle/>
          <a:p>
            <a:pPr lvl="0" algn="ctr"/>
            <a:r>
              <a:rPr lang="en-US" sz="48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Ý</a:t>
            </a:r>
            <a:r>
              <a:rPr lang="vi-VN" sz="48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đoạn 3: Khát vọng về tương lai. </a:t>
            </a:r>
            <a:endParaRPr kumimoji="0" lang="en-US" sz="4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6"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7"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8"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
        <p:nvSpPr>
          <p:cNvPr id="16" name="Rectangle: Rounded Corners 15"/>
          <p:cNvSpPr/>
          <p:nvPr/>
        </p:nvSpPr>
        <p:spPr>
          <a:xfrm>
            <a:off x="1003300" y="1758247"/>
            <a:ext cx="9939959" cy="39514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97114" y="1867436"/>
            <a:ext cx="9671050" cy="3785652"/>
          </a:xfrm>
          <a:prstGeom prst="rect">
            <a:avLst/>
          </a:prstGeom>
          <a:noFill/>
        </p:spPr>
        <p:txBody>
          <a:bodyPr wrap="square">
            <a:spAutoFit/>
          </a:bodyPr>
          <a:lstStyle/>
          <a:p>
            <a:pPr algn="just"/>
            <a:r>
              <a:rPr lang="en-US" altLang="en-US" sz="4000" b="1" dirty="0">
                <a:solidFill>
                  <a:srgbClr val="0070C0"/>
                </a:solidFill>
                <a:latin typeface="Cambria" panose="02040503050406030204" pitchFamily="18" charset="0"/>
                <a:ea typeface="Cambria" panose="02040503050406030204" pitchFamily="18" charset="0"/>
              </a:rPr>
              <a:t>   </a:t>
            </a:r>
            <a:r>
              <a:rPr lang="vi-VN" altLang="en-US" sz="4000" b="1" dirty="0">
                <a:solidFill>
                  <a:srgbClr val="0070C0"/>
                </a:solidFill>
                <a:latin typeface="Cambria" panose="02040503050406030204" pitchFamily="18" charset="0"/>
                <a:ea typeface="Cambria" panose="02040503050406030204" pitchFamily="18" charset="0"/>
              </a:rPr>
              <a:t>Tiếng đàn đó quyện hoà với cảnh đẹp thơ mộng của đêm trăng trên công trường thế kỉ hứa hẹn bao hi vọng về tương lai tươi sáng của đât nước. Nghệ thuật (âm nhạc) mang đ</a:t>
            </a:r>
            <a:r>
              <a:rPr lang="en-US" altLang="en-US" sz="4000" b="1" dirty="0">
                <a:solidFill>
                  <a:srgbClr val="0070C0"/>
                </a:solidFill>
                <a:latin typeface="Cambria" panose="02040503050406030204" pitchFamily="18" charset="0"/>
                <a:ea typeface="Cambria" panose="02040503050406030204" pitchFamily="18" charset="0"/>
              </a:rPr>
              <a:t>ế</a:t>
            </a:r>
            <a:r>
              <a:rPr lang="vi-VN" altLang="en-US" sz="4000" b="1" dirty="0">
                <a:solidFill>
                  <a:srgbClr val="0070C0"/>
                </a:solidFill>
                <a:latin typeface="Cambria" panose="02040503050406030204" pitchFamily="18" charset="0"/>
                <a:ea typeface="Cambria" panose="02040503050406030204" pitchFamily="18" charset="0"/>
              </a:rPr>
              <a:t>n cảm xúc, niềm vui sống cho con người.</a:t>
            </a:r>
            <a:endParaRPr lang="en-US" altLang="en-US" sz="4000" b="1" dirty="0">
              <a:solidFill>
                <a:srgbClr val="0070C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7"/>
          <a:stretch>
            <a:fillRect/>
          </a:stretch>
        </p:blipFill>
        <p:spPr>
          <a:xfrm>
            <a:off x="2852649" y="588226"/>
            <a:ext cx="6425741" cy="8657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676" y="181765"/>
            <a:ext cx="1621841" cy="1621841"/>
          </a:xfrm>
          <a:prstGeom prst="rect">
            <a:avLst/>
          </a:prstGeom>
        </p:spPr>
      </p:pic>
      <p:pic>
        <p:nvPicPr>
          <p:cNvPr id="6"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9496" y="652818"/>
            <a:ext cx="1316394" cy="1316394"/>
          </a:xfrm>
          <a:prstGeom prst="rect">
            <a:avLst/>
          </a:prstGeom>
        </p:spPr>
      </p:pic>
      <p:pic>
        <p:nvPicPr>
          <p:cNvPr id="7"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1794" y="1764845"/>
            <a:ext cx="958029" cy="958029"/>
          </a:xfrm>
          <a:prstGeom prst="rect">
            <a:avLst/>
          </a:prstGeom>
        </p:spPr>
      </p:pic>
      <p:pic>
        <p:nvPicPr>
          <p:cNvPr id="8"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pic>
        <p:nvPicPr>
          <p:cNvPr id="9"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2886" y="2503645"/>
            <a:ext cx="3959114" cy="4354355"/>
          </a:xfrm>
          <a:prstGeom prst="rect">
            <a:avLst/>
          </a:prstGeom>
        </p:spPr>
      </p:pic>
      <p:pic>
        <p:nvPicPr>
          <p:cNvPr id="2" name="Picture 1"/>
          <p:cNvPicPr>
            <a:picLocks noChangeAspect="1"/>
          </p:cNvPicPr>
          <p:nvPr/>
        </p:nvPicPr>
        <p:blipFill>
          <a:blip r:embed="rId8"/>
          <a:stretch>
            <a:fillRect/>
          </a:stretch>
        </p:blipFill>
        <p:spPr>
          <a:xfrm>
            <a:off x="1879862" y="2011162"/>
            <a:ext cx="7321931" cy="18777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90"/>
                                          </p:val>
                                        </p:tav>
                                        <p:tav tm="100000">
                                          <p:val>
                                            <p:fltVal val="0"/>
                                          </p:val>
                                        </p:tav>
                                      </p:tavLst>
                                    </p:anim>
                                    <p:animEffect transition="in" filter="fade">
                                      <p:cBhvr>
                                        <p:cTn id="10" dur="75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 calcmode="lin" valueType="num">
                                      <p:cBhvr>
                                        <p:cTn id="15" dur="750" fill="hold"/>
                                        <p:tgtEl>
                                          <p:spTgt spid="5"/>
                                        </p:tgtEl>
                                        <p:attrNameLst>
                                          <p:attrName>style.rotation</p:attrName>
                                        </p:attrNameLst>
                                      </p:cBhvr>
                                      <p:tavLst>
                                        <p:tav tm="0">
                                          <p:val>
                                            <p:fltVal val="90"/>
                                          </p:val>
                                        </p:tav>
                                        <p:tav tm="100000">
                                          <p:val>
                                            <p:fltVal val="0"/>
                                          </p:val>
                                        </p:tav>
                                      </p:tavLst>
                                    </p:anim>
                                    <p:animEffect transition="in" filter="fade">
                                      <p:cBhvr>
                                        <p:cTn id="16" dur="75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anim calcmode="lin" valueType="num">
                                      <p:cBhvr>
                                        <p:cTn id="27" dur="750" fill="hold"/>
                                        <p:tgtEl>
                                          <p:spTgt spid="8"/>
                                        </p:tgtEl>
                                        <p:attrNameLst>
                                          <p:attrName>ppt_x</p:attrName>
                                        </p:attrNameLst>
                                      </p:cBhvr>
                                      <p:tavLst>
                                        <p:tav tm="0">
                                          <p:val>
                                            <p:strVal val="#ppt_x"/>
                                          </p:val>
                                        </p:tav>
                                        <p:tav tm="100000">
                                          <p:val>
                                            <p:strVal val="#ppt_x"/>
                                          </p:val>
                                        </p:tav>
                                      </p:tavLst>
                                    </p:anim>
                                    <p:anim calcmode="lin" valueType="num">
                                      <p:cBhvr>
                                        <p:cTn id="28" dur="75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0722606" h="8229600">
                <a:moveTo>
                  <a:pt x="0" y="0"/>
                </a:moveTo>
                <a:lnTo>
                  <a:pt x="10722606" y="0"/>
                </a:lnTo>
                <a:lnTo>
                  <a:pt x="10722606" y="8229600"/>
                </a:lnTo>
                <a:lnTo>
                  <a:pt x="0" y="8229600"/>
                </a:lnTo>
                <a:lnTo>
                  <a:pt x="0" y="0"/>
                </a:lnTo>
                <a:close/>
              </a:path>
            </a:pathLst>
          </a:custGeom>
          <a:blipFill>
            <a:blip r:embed="rId2"/>
            <a:stretch>
              <a:fillRect/>
            </a:stretch>
          </a:blipFill>
        </p:spPr>
        <p:txBody>
          <a:bodyPr/>
          <a:lstStyle/>
          <a:p>
            <a:pPr defTabSz="609600"/>
            <a:endParaRPr lang="en-US" sz="1200">
              <a:solidFill>
                <a:prstClr val="black"/>
              </a:solidFill>
              <a:latin typeface="Calibri" panose="020F0502020204030204"/>
            </a:endParaRPr>
          </a:p>
        </p:txBody>
      </p:sp>
      <p:sp>
        <p:nvSpPr>
          <p:cNvPr id="3" name="Freeform 3"/>
          <p:cNvSpPr/>
          <p:nvPr/>
        </p:nvSpPr>
        <p:spPr>
          <a:xfrm>
            <a:off x="609600" y="3683000"/>
            <a:ext cx="2692654" cy="2946400"/>
          </a:xfrm>
          <a:custGeom>
            <a:avLst/>
            <a:gdLst/>
            <a:ahLst/>
            <a:cxnLst/>
            <a:rect l="l" t="t" r="r" b="b"/>
            <a:pathLst>
              <a:path w="7468362" h="8229600">
                <a:moveTo>
                  <a:pt x="0" y="0"/>
                </a:moveTo>
                <a:lnTo>
                  <a:pt x="7468362" y="0"/>
                </a:lnTo>
                <a:lnTo>
                  <a:pt x="7468362" y="8229600"/>
                </a:lnTo>
                <a:lnTo>
                  <a:pt x="0" y="8229600"/>
                </a:lnTo>
                <a:lnTo>
                  <a:pt x="0" y="0"/>
                </a:lnTo>
                <a:close/>
              </a:path>
            </a:pathLst>
          </a:custGeom>
          <a:blipFill>
            <a:blip r:embed="rId3"/>
            <a:stretch>
              <a:fillRect/>
            </a:stretch>
          </a:blipFill>
        </p:spPr>
        <p:txBody>
          <a:bodyPr/>
          <a:lstStyle/>
          <a:p>
            <a:pPr defTabSz="609600"/>
            <a:endParaRPr lang="en-US" sz="1200">
              <a:solidFill>
                <a:prstClr val="black"/>
              </a:solidFill>
              <a:latin typeface="Calibri" panose="020F0502020204030204"/>
            </a:endParaRPr>
          </a:p>
        </p:txBody>
      </p:sp>
      <p:pic>
        <p:nvPicPr>
          <p:cNvPr id="5" name="Picture 4"/>
          <p:cNvPicPr>
            <a:picLocks noChangeAspect="1"/>
          </p:cNvPicPr>
          <p:nvPr/>
        </p:nvPicPr>
        <p:blipFill>
          <a:blip r:embed="rId4"/>
          <a:stretch>
            <a:fillRect/>
          </a:stretch>
        </p:blipFill>
        <p:spPr>
          <a:xfrm>
            <a:off x="4352393" y="458441"/>
            <a:ext cx="3487214" cy="1499746"/>
          </a:xfrm>
          <a:prstGeom prst="rect">
            <a:avLst/>
          </a:prstGeom>
        </p:spPr>
      </p:pic>
      <p:pic>
        <p:nvPicPr>
          <p:cNvPr id="8" name="Picture 7"/>
          <p:cNvPicPr>
            <a:picLocks noChangeAspect="1"/>
          </p:cNvPicPr>
          <p:nvPr/>
        </p:nvPicPr>
        <p:blipFill>
          <a:blip r:embed="rId5"/>
          <a:stretch>
            <a:fillRect/>
          </a:stretch>
        </p:blipFill>
        <p:spPr>
          <a:xfrm>
            <a:off x="1053290" y="1963231"/>
            <a:ext cx="10303133" cy="2670279"/>
          </a:xfrm>
          <a:prstGeom prst="rect">
            <a:avLst/>
          </a:prstGeom>
        </p:spPr>
      </p:pic>
      <p:pic>
        <p:nvPicPr>
          <p:cNvPr id="9" name="Picture 8"/>
          <p:cNvPicPr>
            <a:picLocks noChangeAspect="1"/>
          </p:cNvPicPr>
          <p:nvPr/>
        </p:nvPicPr>
        <p:blipFill>
          <a:blip r:embed="rId6"/>
          <a:stretch>
            <a:fillRect/>
          </a:stretch>
        </p:blipFill>
        <p:spPr>
          <a:xfrm>
            <a:off x="7820553" y="4672119"/>
            <a:ext cx="4127350" cy="6706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6146" name="Picture 2" descr="Trang Đặng Xuân Xuyến: CẢM NHẬN KHI ĐỌC “HƯ VÔ” CỦA NHÀ THƠ QUANG HUY - Tác  giả: Ngọc Bái (Yên Bá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2800" y="446087"/>
            <a:ext cx="5511800" cy="330978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p:cNvSpPr/>
          <p:nvPr/>
        </p:nvSpPr>
        <p:spPr>
          <a:xfrm>
            <a:off x="7137399" y="317500"/>
            <a:ext cx="4876801" cy="622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861299" y="1166842"/>
            <a:ext cx="3429000" cy="4770537"/>
          </a:xfrm>
          <a:prstGeom prst="rect">
            <a:avLst/>
          </a:prstGeom>
          <a:noFill/>
        </p:spPr>
        <p:txBody>
          <a:bodyPr wrap="square">
            <a:spAutoFit/>
          </a:bodyPr>
          <a:lstStyle/>
          <a:p>
            <a:pPr algn="ctr" eaLnBrk="1" hangingPunct="1"/>
            <a:r>
              <a:rPr lang="en-US" altLang="en-US" sz="4000" b="1">
                <a:solidFill>
                  <a:srgbClr val="0070C0"/>
                </a:solidFill>
                <a:latin typeface="Calibri" panose="020F0502020204030204" pitchFamily="34" charset="0"/>
                <a:cs typeface="Calibri" panose="020F0502020204030204" pitchFamily="34" charset="0"/>
              </a:rPr>
              <a:t>Nhiều bài  thơ nổi tiếng:</a:t>
            </a:r>
          </a:p>
          <a:p>
            <a:pPr eaLnBrk="1" hangingPunct="1"/>
            <a:r>
              <a:rPr lang="en-US" altLang="en-US" sz="3600" b="1">
                <a:latin typeface="Calibri" panose="020F0502020204030204" pitchFamily="34" charset="0"/>
                <a:cs typeface="Calibri" panose="020F0502020204030204" pitchFamily="34" charset="0"/>
              </a:rPr>
              <a:t>- </a:t>
            </a:r>
            <a:r>
              <a:rPr lang="vi-VN" altLang="en-US" sz="3600" b="1">
                <a:latin typeface="Calibri" panose="020F0502020204030204" pitchFamily="34" charset="0"/>
                <a:cs typeface="Calibri" panose="020F0502020204030204" pitchFamily="34" charset="0"/>
              </a:rPr>
              <a:t>Tiếng đàn</a:t>
            </a:r>
          </a:p>
          <a:p>
            <a:pPr eaLnBrk="1" hangingPunct="1"/>
            <a:r>
              <a:rPr lang="vi-VN" altLang="en-US" sz="3600" b="1">
                <a:latin typeface="Calibri" panose="020F0502020204030204" pitchFamily="34" charset="0"/>
                <a:cs typeface="Calibri" panose="020F0502020204030204" pitchFamily="34" charset="0"/>
              </a:rPr>
              <a:t>Ba – la – lai – ca trên sông Đà</a:t>
            </a:r>
          </a:p>
          <a:p>
            <a:pPr marL="285750" indent="-285750" eaLnBrk="1" hangingPunct="1">
              <a:buFontTx/>
              <a:buChar char="-"/>
            </a:pPr>
            <a:r>
              <a:rPr lang="vi-VN" altLang="en-US" sz="3600" b="1">
                <a:latin typeface="Calibri" panose="020F0502020204030204" pitchFamily="34" charset="0"/>
                <a:cs typeface="Calibri" panose="020F0502020204030204" pitchFamily="34" charset="0"/>
              </a:rPr>
              <a:t>Hư vô</a:t>
            </a:r>
          </a:p>
          <a:p>
            <a:pPr marL="285750" indent="-285750" eaLnBrk="1" hangingPunct="1">
              <a:buFontTx/>
              <a:buChar char="-"/>
            </a:pPr>
            <a:r>
              <a:rPr lang="vi-VN" altLang="en-US" sz="3600" b="1">
                <a:latin typeface="Calibri" panose="020F0502020204030204" pitchFamily="34" charset="0"/>
                <a:cs typeface="Calibri" panose="020F0502020204030204" pitchFamily="34" charset="0"/>
              </a:rPr>
              <a:t>Màu kỷ niệm</a:t>
            </a:r>
          </a:p>
          <a:p>
            <a:pPr marL="285750" indent="-285750" eaLnBrk="1" hangingPunct="1">
              <a:buFontTx/>
              <a:buChar char="-"/>
            </a:pPr>
            <a:r>
              <a:rPr lang="vi-VN" altLang="en-US" sz="3600" b="1">
                <a:latin typeface="Calibri" panose="020F0502020204030204" pitchFamily="34" charset="0"/>
                <a:cs typeface="Calibri" panose="020F0502020204030204" pitchFamily="34" charset="0"/>
              </a:rPr>
              <a:t>Bất ngờ em</a:t>
            </a:r>
            <a:endParaRPr lang="en-US" altLang="en-US" sz="3600" b="1">
              <a:latin typeface="Calibri" panose="020F0502020204030204" pitchFamily="34" charset="0"/>
              <a:cs typeface="Calibri" panose="020F0502020204030204" pitchFamily="34" charset="0"/>
            </a:endParaRPr>
          </a:p>
        </p:txBody>
      </p:sp>
      <p:sp>
        <p:nvSpPr>
          <p:cNvPr id="11" name="TextBox 10"/>
          <p:cNvSpPr txBox="1"/>
          <p:nvPr/>
        </p:nvSpPr>
        <p:spPr>
          <a:xfrm>
            <a:off x="381000" y="3859742"/>
            <a:ext cx="6350000" cy="2862322"/>
          </a:xfrm>
          <a:prstGeom prst="rect">
            <a:avLst/>
          </a:prstGeom>
          <a:noFill/>
        </p:spPr>
        <p:txBody>
          <a:bodyPr wrap="square">
            <a:spAutoFit/>
          </a:bodyPr>
          <a:lstStyle/>
          <a:p>
            <a:pPr algn="just" eaLnBrk="1" hangingPunct="1"/>
            <a:r>
              <a:rPr lang="vi-VN" altLang="en-US" sz="3600" b="1">
                <a:solidFill>
                  <a:schemeClr val="bg1"/>
                </a:solidFill>
                <a:latin typeface="Calibri" panose="020F0502020204030204" pitchFamily="34" charset="0"/>
                <a:cs typeface="Calibri" panose="020F0502020204030204" pitchFamily="34" charset="0"/>
              </a:rPr>
              <a:t>Nhà văn – nhà thơ </a:t>
            </a:r>
            <a:r>
              <a:rPr lang="nl-NL" altLang="en-US" sz="3600" b="1">
                <a:solidFill>
                  <a:schemeClr val="bg1"/>
                </a:solidFill>
                <a:latin typeface="Calibri" panose="020F0502020204030204" pitchFamily="34" charset="0"/>
                <a:cs typeface="Calibri" panose="020F0502020204030204" pitchFamily="34" charset="0"/>
              </a:rPr>
              <a:t>Quang Huy tên thật là Nguyễn Quang Huy, sinh năm 1936 tại Cẩm Giàng, Hải Dương. Ông sáng tác rất nhiều thơ và truyện ngắn.</a:t>
            </a:r>
            <a:endParaRPr lang="en-US" altLang="en-US" sz="3600" b="1">
              <a:solidFill>
                <a:schemeClr val="bg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676" y="181765"/>
            <a:ext cx="1621841" cy="1621841"/>
          </a:xfrm>
          <a:prstGeom prst="rect">
            <a:avLst/>
          </a:prstGeom>
        </p:spPr>
      </p:pic>
      <p:pic>
        <p:nvPicPr>
          <p:cNvPr id="6"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9496" y="652818"/>
            <a:ext cx="1316394" cy="1316394"/>
          </a:xfrm>
          <a:prstGeom prst="rect">
            <a:avLst/>
          </a:prstGeom>
        </p:spPr>
      </p:pic>
      <p:pic>
        <p:nvPicPr>
          <p:cNvPr id="7"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1794" y="1764845"/>
            <a:ext cx="958029" cy="958029"/>
          </a:xfrm>
          <a:prstGeom prst="rect">
            <a:avLst/>
          </a:prstGeom>
        </p:spPr>
      </p:pic>
      <p:pic>
        <p:nvPicPr>
          <p:cNvPr id="8"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pic>
        <p:nvPicPr>
          <p:cNvPr id="9"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2886" y="2503645"/>
            <a:ext cx="3959114" cy="4354355"/>
          </a:xfrm>
          <a:prstGeom prst="rect">
            <a:avLst/>
          </a:prstGeom>
        </p:spPr>
      </p:pic>
      <p:pic>
        <p:nvPicPr>
          <p:cNvPr id="2" name="Picture 1"/>
          <p:cNvPicPr>
            <a:picLocks noChangeAspect="1"/>
          </p:cNvPicPr>
          <p:nvPr/>
        </p:nvPicPr>
        <p:blipFill>
          <a:blip r:embed="rId8"/>
          <a:stretch>
            <a:fillRect/>
          </a:stretch>
        </p:blipFill>
        <p:spPr>
          <a:xfrm>
            <a:off x="1002443" y="2368220"/>
            <a:ext cx="8053514" cy="1755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90"/>
                                          </p:val>
                                        </p:tav>
                                        <p:tav tm="100000">
                                          <p:val>
                                            <p:fltVal val="0"/>
                                          </p:val>
                                        </p:tav>
                                      </p:tavLst>
                                    </p:anim>
                                    <p:animEffect transition="in" filter="fade">
                                      <p:cBhvr>
                                        <p:cTn id="10" dur="75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 calcmode="lin" valueType="num">
                                      <p:cBhvr>
                                        <p:cTn id="15" dur="750" fill="hold"/>
                                        <p:tgtEl>
                                          <p:spTgt spid="5"/>
                                        </p:tgtEl>
                                        <p:attrNameLst>
                                          <p:attrName>style.rotation</p:attrName>
                                        </p:attrNameLst>
                                      </p:cBhvr>
                                      <p:tavLst>
                                        <p:tav tm="0">
                                          <p:val>
                                            <p:fltVal val="90"/>
                                          </p:val>
                                        </p:tav>
                                        <p:tav tm="100000">
                                          <p:val>
                                            <p:fltVal val="0"/>
                                          </p:val>
                                        </p:tav>
                                      </p:tavLst>
                                    </p:anim>
                                    <p:animEffect transition="in" filter="fade">
                                      <p:cBhvr>
                                        <p:cTn id="16" dur="75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anim calcmode="lin" valueType="num">
                                      <p:cBhvr>
                                        <p:cTn id="27" dur="750" fill="hold"/>
                                        <p:tgtEl>
                                          <p:spTgt spid="8"/>
                                        </p:tgtEl>
                                        <p:attrNameLst>
                                          <p:attrName>ppt_x</p:attrName>
                                        </p:attrNameLst>
                                      </p:cBhvr>
                                      <p:tavLst>
                                        <p:tav tm="0">
                                          <p:val>
                                            <p:strVal val="#ppt_x"/>
                                          </p:val>
                                        </p:tav>
                                        <p:tav tm="100000">
                                          <p:val>
                                            <p:strVal val="#ppt_x"/>
                                          </p:val>
                                        </p:tav>
                                      </p:tavLst>
                                    </p:anim>
                                    <p:anim calcmode="lin" valueType="num">
                                      <p:cBhvr>
                                        <p:cTn id="28" dur="75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9" name="Rectangle: Rounded Corners 8"/>
          <p:cNvSpPr/>
          <p:nvPr/>
        </p:nvSpPr>
        <p:spPr>
          <a:xfrm>
            <a:off x="238759" y="2618913"/>
            <a:ext cx="3053082" cy="2969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3600" b="1" dirty="0">
                <a:solidFill>
                  <a:srgbClr val="0070C0"/>
                </a:solidFill>
                <a:latin typeface="Calibri" panose="020F0502020204030204" pitchFamily="34" charset="0"/>
                <a:cs typeface="Calibri" panose="020F0502020204030204" pitchFamily="34" charset="0"/>
              </a:rPr>
              <a:t>Đoạn 1: Từ đầu đến </a:t>
            </a:r>
            <a:r>
              <a:rPr lang="nl-NL" altLang="en-US" sz="3600" b="1" i="1" dirty="0">
                <a:solidFill>
                  <a:srgbClr val="0070C0"/>
                </a:solidFill>
                <a:latin typeface="Calibri" panose="020F0502020204030204" pitchFamily="34" charset="0"/>
                <a:cs typeface="Calibri" panose="020F0502020204030204" pitchFamily="34" charset="0"/>
              </a:rPr>
              <a:t>nóng lòng tìm biển cá.</a:t>
            </a:r>
            <a:endParaRPr lang="en-US" sz="2800" i="1" dirty="0"/>
          </a:p>
        </p:txBody>
      </p:sp>
      <p:sp>
        <p:nvSpPr>
          <p:cNvPr id="10" name="Rectangle: Rounded Corners 9"/>
          <p:cNvSpPr/>
          <p:nvPr/>
        </p:nvSpPr>
        <p:spPr>
          <a:xfrm>
            <a:off x="4267200" y="2600961"/>
            <a:ext cx="3017520" cy="291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3600" b="1" dirty="0">
                <a:solidFill>
                  <a:srgbClr val="0070C0"/>
                </a:solidFill>
                <a:latin typeface="Calibri" panose="020F0502020204030204" pitchFamily="34" charset="0"/>
                <a:cs typeface="Calibri" panose="020F0502020204030204" pitchFamily="34" charset="0"/>
              </a:rPr>
              <a:t>Đoạn 2: Tiếp theo đến </a:t>
            </a:r>
            <a:r>
              <a:rPr lang="nl-NL" altLang="en-US" sz="3600" b="1" i="1" dirty="0">
                <a:solidFill>
                  <a:srgbClr val="0070C0"/>
                </a:solidFill>
                <a:latin typeface="Calibri" panose="020F0502020204030204" pitchFamily="34" charset="0"/>
                <a:cs typeface="Calibri" panose="020F0502020204030204" pitchFamily="34" charset="0"/>
              </a:rPr>
              <a:t>lấp loáng sông Đà.</a:t>
            </a:r>
            <a:endParaRPr lang="en-US" altLang="en-US" sz="2800" i="1" dirty="0">
              <a:solidFill>
                <a:srgbClr val="0070C0"/>
              </a:solidFill>
              <a:latin typeface="Calibri" panose="020F0502020204030204" pitchFamily="34" charset="0"/>
              <a:cs typeface="Calibri" panose="020F0502020204030204" pitchFamily="34" charset="0"/>
            </a:endParaRPr>
          </a:p>
        </p:txBody>
      </p:sp>
      <p:sp>
        <p:nvSpPr>
          <p:cNvPr id="7" name="Rectangle 1"/>
          <p:cNvSpPr>
            <a:spLocks noChangeArrowheads="1"/>
          </p:cNvSpPr>
          <p:nvPr/>
        </p:nvSpPr>
        <p:spPr bwMode="auto">
          <a:xfrm>
            <a:off x="2081412" y="468226"/>
            <a:ext cx="98818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en-US" sz="4400" b="1">
                <a:solidFill>
                  <a:schemeClr val="bg1"/>
                </a:solidFill>
                <a:latin typeface="Calibri" panose="020F0502020204030204" pitchFamily="34" charset="0"/>
                <a:cs typeface="Calibri" panose="020F0502020204030204" pitchFamily="34" charset="0"/>
              </a:rPr>
              <a:t>Bài </a:t>
            </a:r>
            <a:r>
              <a:rPr lang="vi-VN" altLang="en-US" sz="4400" b="1">
                <a:solidFill>
                  <a:schemeClr val="bg1"/>
                </a:solidFill>
                <a:latin typeface="Calibri" panose="020F0502020204030204" pitchFamily="34" charset="0"/>
                <a:cs typeface="Calibri" panose="020F0502020204030204" pitchFamily="34" charset="0"/>
              </a:rPr>
              <a:t>thơ </a:t>
            </a:r>
            <a:r>
              <a:rPr lang="nl-NL" altLang="en-US" sz="4400" b="1">
                <a:solidFill>
                  <a:schemeClr val="bg1"/>
                </a:solidFill>
                <a:latin typeface="Calibri" panose="020F0502020204030204" pitchFamily="34" charset="0"/>
                <a:cs typeface="Calibri" panose="020F0502020204030204" pitchFamily="34" charset="0"/>
              </a:rPr>
              <a:t>được chia làm mấy đoạn?</a:t>
            </a:r>
            <a:endParaRPr lang="en-US" altLang="en-US" sz="4400">
              <a:solidFill>
                <a:schemeClr val="bg1"/>
              </a:solidFill>
              <a:latin typeface="Calibri" panose="020F0502020204030204" pitchFamily="34" charset="0"/>
              <a:cs typeface="Calibri" panose="020F0502020204030204" pitchFamily="34" charset="0"/>
            </a:endParaRPr>
          </a:p>
        </p:txBody>
      </p:sp>
      <p:pic>
        <p:nvPicPr>
          <p:cNvPr id="12"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13"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14"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
        <p:nvSpPr>
          <p:cNvPr id="2" name="Rectangle: Rounded Corners 1"/>
          <p:cNvSpPr/>
          <p:nvPr/>
        </p:nvSpPr>
        <p:spPr>
          <a:xfrm>
            <a:off x="8473440" y="2550161"/>
            <a:ext cx="3017520" cy="291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4400" b="1" dirty="0">
                <a:solidFill>
                  <a:srgbClr val="0070C0"/>
                </a:solidFill>
                <a:latin typeface="Calibri" panose="020F0502020204030204" pitchFamily="34" charset="0"/>
                <a:cs typeface="Calibri" panose="020F0502020204030204" pitchFamily="34" charset="0"/>
              </a:rPr>
              <a:t>Đoạn 3:</a:t>
            </a:r>
          </a:p>
          <a:p>
            <a:pPr algn="ctr"/>
            <a:r>
              <a:rPr lang="nl-NL" altLang="en-US" sz="4400" b="1" dirty="0">
                <a:solidFill>
                  <a:srgbClr val="0070C0"/>
                </a:solidFill>
                <a:latin typeface="Calibri" panose="020F0502020204030204" pitchFamily="34" charset="0"/>
                <a:cs typeface="Calibri" panose="020F0502020204030204" pitchFamily="34" charset="0"/>
              </a:rPr>
              <a:t>Còn lại</a:t>
            </a:r>
            <a:endParaRPr lang="en-US" altLang="en-US" sz="3600" i="1" dirty="0">
              <a:solidFill>
                <a:srgbClr val="0070C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750" fill="hold"/>
                                        <p:tgtEl>
                                          <p:spTgt spid="13"/>
                                        </p:tgtEl>
                                        <p:attrNameLst>
                                          <p:attrName>ppt_w</p:attrName>
                                        </p:attrNameLst>
                                      </p:cBhvr>
                                      <p:tavLst>
                                        <p:tav tm="0">
                                          <p:val>
                                            <p:fltVal val="0"/>
                                          </p:val>
                                        </p:tav>
                                        <p:tav tm="100000">
                                          <p:val>
                                            <p:strVal val="#ppt_w"/>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style.rotation</p:attrName>
                                        </p:attrNameLst>
                                      </p:cBhvr>
                                      <p:tavLst>
                                        <p:tav tm="0">
                                          <p:val>
                                            <p:fltVal val="90"/>
                                          </p:val>
                                        </p:tav>
                                        <p:tav tm="100000">
                                          <p:val>
                                            <p:fltVal val="0"/>
                                          </p:val>
                                        </p:tav>
                                      </p:tavLst>
                                    </p:anim>
                                    <p:animEffect transition="in" filter="fade">
                                      <p:cBhvr>
                                        <p:cTn id="17" dur="750"/>
                                        <p:tgtEl>
                                          <p:spTgt spid="13"/>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 calcmode="lin" valueType="num">
                                      <p:cBhvr>
                                        <p:cTn id="28" dur="750" fill="hold"/>
                                        <p:tgtEl>
                                          <p:spTgt spid="12"/>
                                        </p:tgtEl>
                                        <p:attrNameLst>
                                          <p:attrName>style.rotation</p:attrName>
                                        </p:attrNameLst>
                                      </p:cBhvr>
                                      <p:tavLst>
                                        <p:tav tm="0">
                                          <p:val>
                                            <p:fltVal val="90"/>
                                          </p:val>
                                        </p:tav>
                                        <p:tav tm="100000">
                                          <p:val>
                                            <p:fltVal val="0"/>
                                          </p:val>
                                        </p:tav>
                                      </p:tavLst>
                                    </p:anim>
                                    <p:animEffect transition="in" filter="fade">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randombar(horizont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321950" y="3826380"/>
              <a:ext cx="3167091" cy="2904858"/>
              <a:chOff x="676169" y="3524760"/>
              <a:chExt cx="3167091" cy="2904858"/>
            </a:xfrm>
          </p:grpSpPr>
          <p:pic>
            <p:nvPicPr>
              <p:cNvPr id="8" name="Picture 2" descr="Tập đọc: Tiếng đàn ba-la-lai-ca trên sông Đà"/>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a:fillRect/>
              </a:stretch>
            </p:blipFill>
            <p:spPr>
              <a:xfrm>
                <a:off x="1681480" y="3524760"/>
                <a:ext cx="2006764" cy="2904858"/>
              </a:xfrm>
              <a:prstGeom prst="rect">
                <a:avLst/>
              </a:prstGeom>
            </p:spPr>
          </p:pic>
        </p:grpSp>
      </p:grpSp>
      <p:sp>
        <p:nvSpPr>
          <p:cNvPr id="10" name="Thought Bubble: Cloud 9"/>
          <p:cNvSpPr/>
          <p:nvPr/>
        </p:nvSpPr>
        <p:spPr>
          <a:xfrm>
            <a:off x="278573" y="1841500"/>
            <a:ext cx="6645349" cy="4062192"/>
          </a:xfrm>
          <a:prstGeom prst="cloudCallout">
            <a:avLst>
              <a:gd name="adj1" fmla="val 76137"/>
              <a:gd name="adj2" fmla="val 52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nghe náo nức</a:t>
            </a:r>
          </a:p>
        </p:txBody>
      </p:sp>
      <p:sp>
        <p:nvSpPr>
          <p:cNvPr id="11" name="Rectangle 10"/>
          <p:cNvSpPr/>
          <p:nvPr/>
        </p:nvSpPr>
        <p:spPr>
          <a:xfrm>
            <a:off x="1809205" y="2496803"/>
            <a:ext cx="3084499" cy="769441"/>
          </a:xfrm>
          <a:prstGeom prst="rect">
            <a:avLst/>
          </a:prstGeom>
        </p:spPr>
        <p:txBody>
          <a:bodyPr wrap="none">
            <a:spAutoFit/>
          </a:bodyPr>
          <a:lstStyle/>
          <a:p>
            <a:r>
              <a:rPr lang="en-US" sz="44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ba</a:t>
            </a:r>
            <a:r>
              <a:rPr lang="en-US" sz="44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-la-</a:t>
            </a:r>
            <a:r>
              <a:rPr lang="en-US" sz="44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lai</a:t>
            </a:r>
            <a:r>
              <a:rPr lang="en-US" sz="44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-ca</a:t>
            </a:r>
            <a:endParaRPr lang="en-US" sz="4400" b="1" dirty="0">
              <a:solidFill>
                <a:srgbClr val="0070C0"/>
              </a:solidFill>
              <a:latin typeface="Cambria" panose="02040503050406030204" pitchFamily="18" charset="0"/>
              <a:ea typeface="Cambria" panose="02040503050406030204" pitchFamily="18" charset="0"/>
            </a:endParaRPr>
          </a:p>
        </p:txBody>
      </p:sp>
      <p:sp>
        <p:nvSpPr>
          <p:cNvPr id="12" name="Rectangle 11"/>
          <p:cNvSpPr/>
          <p:nvPr/>
        </p:nvSpPr>
        <p:spPr>
          <a:xfrm>
            <a:off x="1894164" y="3261205"/>
            <a:ext cx="3666388" cy="769441"/>
          </a:xfrm>
          <a:prstGeom prst="rect">
            <a:avLst/>
          </a:prstGeom>
        </p:spPr>
        <p:txBody>
          <a:bodyPr wrap="none">
            <a:spAutoFit/>
          </a:bodyPr>
          <a:lstStyle/>
          <a:p>
            <a:r>
              <a:rPr lang="en-US" sz="4400" b="1">
                <a:solidFill>
                  <a:srgbClr val="0070C0"/>
                </a:solidFill>
                <a:latin typeface="Cambria" panose="02040503050406030204" pitchFamily="18" charset="0"/>
                <a:ea typeface="Cambria" panose="02040503050406030204" pitchFamily="18" charset="0"/>
                <a:cs typeface="Times New Roman" panose="02020603050405020304" pitchFamily="18" charset="0"/>
              </a:rPr>
              <a:t>nghe náo nức</a:t>
            </a:r>
            <a:endParaRPr lang="en-US" sz="4400" b="1" dirty="0">
              <a:solidFill>
                <a:srgbClr val="0070C0"/>
              </a:solidFill>
              <a:latin typeface="Cambria" panose="02040503050406030204" pitchFamily="18" charset="0"/>
              <a:ea typeface="Cambria" panose="02040503050406030204" pitchFamily="18" charset="0"/>
            </a:endParaRPr>
          </a:p>
        </p:txBody>
      </p:sp>
      <p:sp>
        <p:nvSpPr>
          <p:cNvPr id="13" name="Rectangle 12"/>
          <p:cNvSpPr/>
          <p:nvPr/>
        </p:nvSpPr>
        <p:spPr>
          <a:xfrm>
            <a:off x="532915" y="4063017"/>
            <a:ext cx="5708614" cy="769441"/>
          </a:xfrm>
          <a:prstGeom prst="rect">
            <a:avLst/>
          </a:prstGeom>
        </p:spPr>
        <p:txBody>
          <a:bodyPr wrap="none">
            <a:spAutoFit/>
          </a:bodyPr>
          <a:lstStyle/>
          <a:p>
            <a:r>
              <a:rPr lang="en-US" sz="44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nóng</a:t>
            </a:r>
            <a:r>
              <a:rPr lang="en-US" sz="44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lòng</a:t>
            </a:r>
            <a:r>
              <a:rPr lang="en-US" sz="44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tìm</a:t>
            </a:r>
            <a:r>
              <a:rPr lang="en-US" sz="44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biển</a:t>
            </a:r>
            <a:r>
              <a:rPr lang="en-US" sz="44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cả</a:t>
            </a:r>
            <a:endParaRPr lang="en-US" sz="4400" b="1" dirty="0">
              <a:solidFill>
                <a:srgbClr val="0070C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9"/>
          <a:stretch>
            <a:fillRect/>
          </a:stretch>
        </p:blipFill>
        <p:spPr>
          <a:xfrm>
            <a:off x="4454022" y="244803"/>
            <a:ext cx="2816596" cy="1207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9" name="Rectangle: Rounded Corners 8"/>
          <p:cNvSpPr/>
          <p:nvPr/>
        </p:nvSpPr>
        <p:spPr>
          <a:xfrm>
            <a:off x="3053078" y="1928032"/>
            <a:ext cx="6466841" cy="40663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altLang="en-US" sz="3600" b="1" dirty="0">
                <a:solidFill>
                  <a:srgbClr val="0070C0"/>
                </a:solidFill>
                <a:latin typeface="Calibri" panose="020F0502020204030204" pitchFamily="34" charset="0"/>
                <a:cs typeface="Calibri" panose="020F0502020204030204" pitchFamily="34" charset="0"/>
              </a:rPr>
              <a:t>Tiếng đàn ba-la-lai-ca/</a:t>
            </a:r>
          </a:p>
          <a:p>
            <a:pPr lvl="0" algn="just"/>
            <a:r>
              <a:rPr lang="vi-VN" altLang="en-US" sz="3600" b="1" dirty="0">
                <a:solidFill>
                  <a:srgbClr val="0070C0"/>
                </a:solidFill>
                <a:latin typeface="Calibri" panose="020F0502020204030204" pitchFamily="34" charset="0"/>
                <a:cs typeface="Calibri" panose="020F0502020204030204" pitchFamily="34" charset="0"/>
              </a:rPr>
              <a:t>Như ngọn sóng/</a:t>
            </a:r>
          </a:p>
          <a:p>
            <a:pPr lvl="0" algn="just"/>
            <a:r>
              <a:rPr lang="vi-VN" altLang="en-US" sz="3600" b="1" dirty="0">
                <a:solidFill>
                  <a:srgbClr val="0070C0"/>
                </a:solidFill>
                <a:latin typeface="Calibri" panose="020F0502020204030204" pitchFamily="34" charset="0"/>
                <a:cs typeface="Calibri" panose="020F0502020204030204" pitchFamily="34" charset="0"/>
              </a:rPr>
              <a:t>Vo trắng phau ghềnh đá/</a:t>
            </a:r>
          </a:p>
          <a:p>
            <a:pPr lvl="0" algn="just"/>
            <a:r>
              <a:rPr lang="vi-VN" altLang="en-US" sz="3600" b="1" dirty="0">
                <a:solidFill>
                  <a:srgbClr val="0070C0"/>
                </a:solidFill>
                <a:latin typeface="Calibri" panose="020F0502020204030204" pitchFamily="34" charset="0"/>
                <a:cs typeface="Calibri" panose="020F0502020204030204" pitchFamily="34" charset="0"/>
              </a:rPr>
              <a:t>Nghe náo nức/</a:t>
            </a:r>
          </a:p>
          <a:p>
            <a:pPr lvl="0" algn="just"/>
            <a:r>
              <a:rPr lang="vi-VN" altLang="en-US" sz="3600" b="1" dirty="0">
                <a:solidFill>
                  <a:srgbClr val="0070C0"/>
                </a:solidFill>
                <a:latin typeface="Calibri" panose="020F0502020204030204" pitchFamily="34" charset="0"/>
                <a:cs typeface="Calibri" panose="020F0502020204030204" pitchFamily="34" charset="0"/>
              </a:rPr>
              <a:t>Những dòng sông nóng lòng tìm biển cả...//</a:t>
            </a:r>
          </a:p>
        </p:txBody>
      </p:sp>
      <p:sp>
        <p:nvSpPr>
          <p:cNvPr id="7" name="Rectangle 1"/>
          <p:cNvSpPr>
            <a:spLocks noChangeArrowheads="1"/>
          </p:cNvSpPr>
          <p:nvPr/>
        </p:nvSpPr>
        <p:spPr bwMode="auto">
          <a:xfrm>
            <a:off x="1248292" y="458066"/>
            <a:ext cx="98818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6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Luyện</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đọc</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câu</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en-US" altLang="en-US" sz="6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12"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13"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14"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750" fill="hold"/>
                                        <p:tgtEl>
                                          <p:spTgt spid="13"/>
                                        </p:tgtEl>
                                        <p:attrNameLst>
                                          <p:attrName>ppt_w</p:attrName>
                                        </p:attrNameLst>
                                      </p:cBhvr>
                                      <p:tavLst>
                                        <p:tav tm="0">
                                          <p:val>
                                            <p:fltVal val="0"/>
                                          </p:val>
                                        </p:tav>
                                        <p:tav tm="100000">
                                          <p:val>
                                            <p:strVal val="#ppt_w"/>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style.rotation</p:attrName>
                                        </p:attrNameLst>
                                      </p:cBhvr>
                                      <p:tavLst>
                                        <p:tav tm="0">
                                          <p:val>
                                            <p:fltVal val="90"/>
                                          </p:val>
                                        </p:tav>
                                        <p:tav tm="100000">
                                          <p:val>
                                            <p:fltVal val="0"/>
                                          </p:val>
                                        </p:tav>
                                      </p:tavLst>
                                    </p:anim>
                                    <p:animEffect transition="in" filter="fade">
                                      <p:cBhvr>
                                        <p:cTn id="17" dur="750"/>
                                        <p:tgtEl>
                                          <p:spTgt spid="13"/>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 calcmode="lin" valueType="num">
                                      <p:cBhvr>
                                        <p:cTn id="28" dur="750" fill="hold"/>
                                        <p:tgtEl>
                                          <p:spTgt spid="12"/>
                                        </p:tgtEl>
                                        <p:attrNameLst>
                                          <p:attrName>style.rotation</p:attrName>
                                        </p:attrNameLst>
                                      </p:cBhvr>
                                      <p:tavLst>
                                        <p:tav tm="0">
                                          <p:val>
                                            <p:fltVal val="90"/>
                                          </p:val>
                                        </p:tav>
                                        <p:tav tm="100000">
                                          <p:val>
                                            <p:fltVal val="0"/>
                                          </p:val>
                                        </p:tav>
                                      </p:tavLst>
                                    </p:anim>
                                    <p:animEffect transition="in" filter="fade">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自闭症"/>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801</Words>
  <Application>Microsoft Office PowerPoint</Application>
  <PresentationFormat>Widescreen</PresentationFormat>
  <Paragraphs>54</Paragraphs>
  <Slides>23</Slides>
  <Notes>6</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等线</vt:lpstr>
      <vt:lpstr>等线 Light</vt:lpstr>
      <vt:lpstr>.VnAristote</vt:lpstr>
      <vt:lpstr>Arial</vt:lpstr>
      <vt:lpstr>Calibri</vt:lpstr>
      <vt:lpstr>Cambria</vt:lpstr>
      <vt:lpstr>Times New Roman</vt:lpstr>
      <vt:lpstr>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单击此处添加标题</dc:title>
  <dc:creator>Huong Thao - 0972115126</dc:creator>
  <dc:description>http://www.ypppt.com/</dc:description>
  <cp:lastModifiedBy>Admin</cp:lastModifiedBy>
  <cp:revision>99</cp:revision>
  <dcterms:created xsi:type="dcterms:W3CDTF">2019-03-27T03:17:00Z</dcterms:created>
  <dcterms:modified xsi:type="dcterms:W3CDTF">2025-12-21T13:48:21Z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D3C22035DBCE48CE9C51A4D50A9AF7A4_12</vt:lpwstr>
  </property>
  <property fmtid="{D5CDD505-2E9C-101B-9397-08002B2CF9AE}" pid="3" name="KSOProductBuildVer">
    <vt:lpwstr>1033-12.2.0.18283</vt:lpwstr>
  </property>
</Properties>
</file>