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0" r:id="rId4"/>
    <p:sldMasterId id="2147483702" r:id="rId5"/>
  </p:sldMasterIdLst>
  <p:notesMasterIdLst>
    <p:notesMasterId r:id="rId20"/>
  </p:notesMasterIdLst>
  <p:sldIdLst>
    <p:sldId id="469" r:id="rId6"/>
    <p:sldId id="260" r:id="rId7"/>
    <p:sldId id="256" r:id="rId8"/>
    <p:sldId id="383" r:id="rId9"/>
    <p:sldId id="268" r:id="rId10"/>
    <p:sldId id="465" r:id="rId11"/>
    <p:sldId id="466" r:id="rId12"/>
    <p:sldId id="461" r:id="rId13"/>
    <p:sldId id="464" r:id="rId14"/>
    <p:sldId id="391" r:id="rId15"/>
    <p:sldId id="395" r:id="rId16"/>
    <p:sldId id="397" r:id="rId17"/>
    <p:sldId id="463" r:id="rId18"/>
    <p:sldId id="4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8" d="100"/>
          <a:sy n="68" d="100"/>
        </p:scale>
        <p:origin x="8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1275477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6CDD18-ED42-4272-B7FA-AE5A4506F7A0}"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CDD18-ED42-4272-B7FA-AE5A4506F7A0}"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CDD18-ED42-4272-B7FA-AE5A4506F7A0}"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CDD18-ED42-4272-B7FA-AE5A4506F7A0}"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2025/12/21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2025/12/21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6CDD18-ED42-4272-B7FA-AE5A4506F7A0}"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Microsoft YaHei" panose="020B0503020204020204" pitchFamily="34" charset="-122"/>
                <a:hlinkClick r:id="rId2"/>
              </a:rPr>
              <a:t>节日</a:t>
            </a: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http://www.1ppt.com/jieri/</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DD18-ED42-4272-B7FA-AE5A4506F7A0}"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6CDD18-ED42-4272-B7FA-AE5A4506F7A0}" type="datetimeFigureOut">
              <a:rPr lang="en-US" smtClean="0"/>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cSld>
  <p:clrMapOvr>
    <a:masterClrMapping/>
  </p:clrMapOvr>
  <p:transition spd="slow" advTm="3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2025/12/21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6CDD18-ED42-4272-B7FA-AE5A4506F7A0}" type="datetimeFigureOut">
              <a:rPr lang="en-US" smtClean="0"/>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CDD18-ED42-4272-B7FA-AE5A4506F7A0}" type="datetimeFigureOut">
              <a:rPr lang="en-US" smtClean="0"/>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CDD18-ED42-4272-B7FA-AE5A4506F7A0}"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CDD18-ED42-4272-B7FA-AE5A4506F7A0}"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81D43-C55E-4909-9364-04C418F0D8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21/12/2025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21/12/2025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50900"/>
            <a:ext cx="12192000" cy="5156200"/>
          </a:xfrm>
        </p:spPr>
      </p:pic>
      <p:sp>
        <p:nvSpPr>
          <p:cNvPr id="6" name="Rectangle 5"/>
          <p:cNvSpPr/>
          <p:nvPr/>
        </p:nvSpPr>
        <p:spPr>
          <a:xfrm>
            <a:off x="203201" y="1366500"/>
            <a:ext cx="11379201" cy="2869632"/>
          </a:xfrm>
          <a:prstGeom prst="rect">
            <a:avLst/>
          </a:prstGeom>
        </p:spPr>
        <p:txBody>
          <a:bodyPr>
            <a:spAutoFit/>
            <a:scene3d>
              <a:camera prst="perspectiveFront"/>
              <a:lightRig rig="threePt" dir="t"/>
            </a:scene3d>
          </a:bodyPr>
          <a:lstStyle/>
          <a:p>
            <a:pPr>
              <a:defRPr/>
            </a:pPr>
            <a:r>
              <a:rPr lang="en-US" sz="1805"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  UBND PHƯỜNG HƯNG ĐẠO</a:t>
            </a:r>
          </a:p>
          <a:p>
            <a:pPr>
              <a:defRPr/>
            </a:pPr>
            <a:r>
              <a:rPr lang="en-US" sz="1805"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TRƯỜNG TIỂU HỌC ĐA PHÚC</a:t>
            </a:r>
            <a:endParaRPr lang="en-US" sz="1805"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defRPr/>
            </a:pPr>
            <a:endParaRPr lang="en-US" sz="2406"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defRPr/>
            </a:pPr>
            <a:r>
              <a:rPr lang="en-US" sz="3008" b="1" kern="10" dirty="0">
                <a:ln w="9525">
                  <a:round/>
                  <a:headEnd/>
                  <a:tailEnd/>
                </a:ln>
                <a:solidFill>
                  <a:srgbClr val="FF0000"/>
                </a:solidFill>
                <a:latin typeface="Times New Roman" panose="02020603050405020304" pitchFamily="18" charset="0"/>
                <a:cs typeface="Times New Roman" panose="02020603050405020304" pitchFamily="18" charset="0"/>
              </a:rPr>
              <a:t>Môn: LỊCH SỬ VÀ ĐỊA LÍ</a:t>
            </a:r>
          </a:p>
          <a:p>
            <a:pPr algn="ctr">
              <a:defRPr/>
            </a:pPr>
            <a:r>
              <a:rPr lang="en-US" sz="3008" b="1" kern="10">
                <a:ln w="9525">
                  <a:round/>
                  <a:headEnd/>
                  <a:tailEnd/>
                </a:ln>
                <a:solidFill>
                  <a:srgbClr val="FF0000"/>
                </a:solidFill>
                <a:latin typeface="Times New Roman" panose="02020603050405020304" pitchFamily="18" charset="0"/>
                <a:cs typeface="Times New Roman" panose="02020603050405020304" pitchFamily="18" charset="0"/>
              </a:rPr>
              <a:t>Bài 9: TRIỀU LÝ VÀ VIỆC ĐỊNH ĐÔ Ở THĂNG LONG (T1)</a:t>
            </a:r>
            <a:endParaRPr lang="en-US" sz="3008"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defRPr/>
            </a:pPr>
            <a:r>
              <a:rPr lang="en-US" sz="3008" b="1" kern="10" dirty="0">
                <a:ln w="9525">
                  <a:round/>
                  <a:headEnd/>
                  <a:tailEnd/>
                </a:ln>
                <a:solidFill>
                  <a:srgbClr val="FF0000"/>
                </a:solidFill>
                <a:latin typeface="Times New Roman" panose="02020603050405020304" pitchFamily="18" charset="0"/>
                <a:cs typeface="Times New Roman" panose="02020603050405020304" pitchFamily="18" charset="0"/>
              </a:rPr>
              <a:t>LỚP 5</a:t>
            </a:r>
          </a:p>
          <a:p>
            <a:pPr algn="ctr">
              <a:defRPr/>
            </a:pPr>
            <a:r>
              <a:rPr lang="en-US" sz="3008" b="1" kern="10" dirty="0">
                <a:ln w="9525">
                  <a:round/>
                  <a:headEnd/>
                  <a:tailEnd/>
                </a:ln>
                <a:solidFill>
                  <a:srgbClr val="002060"/>
                </a:solidFill>
                <a:latin typeface="Times New Roman" panose="02020603050405020304" pitchFamily="18" charset="0"/>
                <a:cs typeface="Times New Roman" panose="02020603050405020304" pitchFamily="18" charset="0"/>
              </a:rPr>
              <a:t>Giáo viên thực hiện: Bùi Thị Ánh Hồng</a:t>
            </a:r>
          </a:p>
        </p:txBody>
      </p:sp>
      <p:sp>
        <p:nvSpPr>
          <p:cNvPr id="2" name="Rectangle 1"/>
          <p:cNvSpPr/>
          <p:nvPr/>
        </p:nvSpPr>
        <p:spPr>
          <a:xfrm>
            <a:off x="5328001" y="3244334"/>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1563540699"/>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Speech Bubble: Rectangle with Corners Rounded 20"/>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pic>
        <p:nvPicPr>
          <p:cNvPr id="6" name="Picture 5" descr="A cartoon of a person holding a sword&#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p:cNvGrpSpPr/>
          <p:nvPr/>
        </p:nvGrpSpPr>
        <p:grpSpPr>
          <a:xfrm>
            <a:off x="3438525" y="2265559"/>
            <a:ext cx="8391525" cy="1849241"/>
            <a:chOff x="2133600" y="446284"/>
            <a:chExt cx="10058400" cy="5586852"/>
          </a:xfrm>
        </p:grpSpPr>
        <p:grpSp>
          <p:nvGrpSpPr>
            <p:cNvPr id="9" name="Group 8"/>
            <p:cNvGrpSpPr/>
            <p:nvPr/>
          </p:nvGrpSpPr>
          <p:grpSpPr>
            <a:xfrm>
              <a:off x="2133600" y="446284"/>
              <a:ext cx="10058400" cy="5586852"/>
              <a:chOff x="785329" y="7807418"/>
              <a:chExt cx="10221547" cy="4619371"/>
            </a:xfrm>
          </p:grpSpPr>
          <p:sp>
            <p:nvSpPr>
              <p:cNvPr id="13" name="Rectangle: Rounded Corners 12"/>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Speech Bubble: Rectangle with Corners Rounded 20"/>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pic>
        <p:nvPicPr>
          <p:cNvPr id="6" name="Picture 5" descr="A cartoon of a person holding a sword&#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p:cNvGrpSpPr/>
          <p:nvPr/>
        </p:nvGrpSpPr>
        <p:grpSpPr>
          <a:xfrm>
            <a:off x="3419475" y="2970409"/>
            <a:ext cx="8391525" cy="3744716"/>
            <a:chOff x="2133600" y="446284"/>
            <a:chExt cx="10058400" cy="5934671"/>
          </a:xfrm>
        </p:grpSpPr>
        <p:grpSp>
          <p:nvGrpSpPr>
            <p:cNvPr id="9" name="Group 8"/>
            <p:cNvGrpSpPr/>
            <p:nvPr/>
          </p:nvGrpSpPr>
          <p:grpSpPr>
            <a:xfrm>
              <a:off x="2133600" y="446284"/>
              <a:ext cx="10058400" cy="5586852"/>
              <a:chOff x="785329" y="7807418"/>
              <a:chExt cx="10221547" cy="4619371"/>
            </a:xfrm>
          </p:grpSpPr>
          <p:sp>
            <p:nvSpPr>
              <p:cNvPr id="13" name="Rectangle: Rounded Corners 12"/>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Speech Bubble: Rectangle with Corners Rounded 20"/>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6" name="Picture 5" descr="A cartoon of a person holding a sword&#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p:cNvGrpSpPr/>
          <p:nvPr/>
        </p:nvGrpSpPr>
        <p:grpSpPr>
          <a:xfrm>
            <a:off x="3338195" y="2726569"/>
            <a:ext cx="8620125" cy="3633519"/>
            <a:chOff x="2133600" y="446284"/>
            <a:chExt cx="10058400" cy="5758445"/>
          </a:xfrm>
        </p:grpSpPr>
        <p:grpSp>
          <p:nvGrpSpPr>
            <p:cNvPr id="9" name="Group 8"/>
            <p:cNvGrpSpPr/>
            <p:nvPr/>
          </p:nvGrpSpPr>
          <p:grpSpPr>
            <a:xfrm>
              <a:off x="2133600" y="446284"/>
              <a:ext cx="10058400" cy="5586852"/>
              <a:chOff x="785329" y="7807418"/>
              <a:chExt cx="10221547" cy="4619371"/>
            </a:xfrm>
          </p:grpSpPr>
          <p:sp>
            <p:nvSpPr>
              <p:cNvPr id="13" name="Rectangle: Rounded Corners 12"/>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Speech Bubble: Rectangle with Corners Rounded 20"/>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a:rPr>
              <a:t>Em có biết tên gọi Thăng Long có ý nghĩa như thế nào không? </a:t>
            </a:r>
          </a:p>
        </p:txBody>
      </p:sp>
      <p:pic>
        <p:nvPicPr>
          <p:cNvPr id="6" name="Picture 5" descr="A cartoon of a person holding a sword&#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p:cNvGrpSpPr/>
          <p:nvPr/>
        </p:nvGrpSpPr>
        <p:grpSpPr>
          <a:xfrm>
            <a:off x="3338195" y="2726569"/>
            <a:ext cx="8620125" cy="3525246"/>
            <a:chOff x="2133600" y="446284"/>
            <a:chExt cx="10058400" cy="5586852"/>
          </a:xfrm>
        </p:grpSpPr>
        <p:grpSp>
          <p:nvGrpSpPr>
            <p:cNvPr id="9" name="Group 8"/>
            <p:cNvGrpSpPr/>
            <p:nvPr/>
          </p:nvGrpSpPr>
          <p:grpSpPr>
            <a:xfrm>
              <a:off x="2133600" y="446284"/>
              <a:ext cx="10058400" cy="5586852"/>
              <a:chOff x="785329" y="7807418"/>
              <a:chExt cx="10221547" cy="4619371"/>
            </a:xfrm>
          </p:grpSpPr>
          <p:sp>
            <p:nvSpPr>
              <p:cNvPr id="13" name="Rectangle: Rounded Corners 12"/>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00" rtl="0" eaLnBrk="1" fontAlgn="auto" latinLnBrk="0" hangingPunct="1">
                <a:lnSpc>
                  <a:spcPts val="2080"/>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Picture 14" descr="A building with a tower and a balcony&#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00"/>
              <a:endParaRPr lang="en-US" sz="1200">
                <a:solidFill>
                  <a:prstClr val="black"/>
                </a:solidFill>
                <a:latin typeface="Calibri" panose="020F0502020204030204"/>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00"/>
              <a:endParaRPr lang="en-US" sz="1200">
                <a:solidFill>
                  <a:prstClr val="black"/>
                </a:solidFill>
                <a:latin typeface="Calibri" panose="020F0502020204030204"/>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00"/>
              <a:endParaRPr lang="en-US" sz="1200">
                <a:solidFill>
                  <a:prstClr val="black"/>
                </a:solidFill>
                <a:latin typeface="Calibri" panose="020F0502020204030204"/>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00"/>
              <a:endParaRPr lang="en-US" sz="1200">
                <a:solidFill>
                  <a:prstClr val="black"/>
                </a:solidFill>
                <a:latin typeface="Calibri" panose="020F0502020204030204"/>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4" name="Picture 13" descr="A close up of a text&#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p:cNvPicPr>
            <a:picLocks noChangeAspect="1"/>
          </p:cNvPicPr>
          <p:nvPr/>
        </p:nvPicPr>
        <p:blipFill>
          <a:blip r:embed="rId4"/>
          <a:stretch>
            <a:fillRect/>
          </a:stretch>
        </p:blipFill>
        <p:spPr>
          <a:xfrm>
            <a:off x="656789" y="1576495"/>
            <a:ext cx="10059272" cy="1914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12"/>
          <a:stretch>
            <a:fillRect/>
          </a:stretch>
        </p:blipFill>
        <p:spPr>
          <a:xfrm>
            <a:off x="1657350" y="1953180"/>
            <a:ext cx="9106079" cy="309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Arrow: Pentagon 5"/>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20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panose="020B0604020202020204"/>
              </a:rPr>
              <a:t>Đ</a:t>
            </a:r>
            <a:r>
              <a:rPr lang="vi-VN" sz="3600" b="1" kern="0" dirty="0">
                <a:solidFill>
                  <a:srgbClr val="FFFFFF"/>
                </a:solidFill>
                <a:latin typeface="Cambria" panose="02040503050406030204" pitchFamily="18" charset="0"/>
                <a:ea typeface="Cambria" panose="02040503050406030204" pitchFamily="18" charset="0"/>
                <a:sym typeface="Arial" panose="020B0604020202020204"/>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panose="020B0604020202020204"/>
            </a:endParaRPr>
          </a:p>
          <a:p>
            <a:pPr marL="457200" lvl="0" indent="-457200" algn="just" defTabSz="121920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panose="020B0604020202020204"/>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panose="020B0604020202020204"/>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7" name="Horizontal Scroll 1"/>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Arrow: Pentagon 5"/>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20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panose="020B0604020202020204"/>
              </a:rPr>
              <a:t>Đ</a:t>
            </a:r>
            <a:r>
              <a:rPr lang="vi-VN" sz="2400" b="1" kern="0" dirty="0">
                <a:solidFill>
                  <a:srgbClr val="FFFFFF"/>
                </a:solidFill>
                <a:latin typeface="Cambria" panose="02040503050406030204" pitchFamily="18" charset="0"/>
                <a:ea typeface="Cambria" panose="02040503050406030204" pitchFamily="18" charset="0"/>
                <a:sym typeface="Arial" panose="020B0604020202020204"/>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9" name="Picture 8"/>
          <p:cNvPicPr>
            <a:picLocks noChangeAspect="1"/>
          </p:cNvPicPr>
          <p:nvPr/>
        </p:nvPicPr>
        <p:blipFill>
          <a:blip r:embed="rId4"/>
          <a:stretch>
            <a:fillRect/>
          </a:stretch>
        </p:blipFill>
        <p:spPr>
          <a:xfrm>
            <a:off x="3545839" y="1831475"/>
            <a:ext cx="5629275" cy="4596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u dời đô - Lý Công 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133600" y="446284"/>
            <a:ext cx="10058400" cy="5586852"/>
            <a:chOff x="2133600" y="446284"/>
            <a:chExt cx="10058400" cy="5586852"/>
          </a:xfrm>
        </p:grpSpPr>
        <p:grpSp>
          <p:nvGrpSpPr>
            <p:cNvPr id="9" name="Group 8"/>
            <p:cNvGrpSpPr/>
            <p:nvPr/>
          </p:nvGrpSpPr>
          <p:grpSpPr>
            <a:xfrm>
              <a:off x="2133600" y="446284"/>
              <a:ext cx="10058400" cy="5586852"/>
              <a:chOff x="785329" y="7807418"/>
              <a:chExt cx="10221547" cy="4619371"/>
            </a:xfrm>
          </p:grpSpPr>
          <p:sp>
            <p:nvSpPr>
              <p:cNvPr id="6" name="Rectangle: Rounded Corners 5"/>
              <p:cNvSpPr/>
              <p:nvPr/>
            </p:nvSpPr>
            <p:spPr>
              <a:xfrm>
                <a:off x="785329" y="7807418"/>
                <a:ext cx="10221547" cy="4619371"/>
              </a:xfrm>
              <a:prstGeom prst="roundRect">
                <a:avLst/>
              </a:prstGeom>
              <a:solidFill>
                <a:srgbClr val="FFFF00">
                  <a:alpha val="61000"/>
                </a:srgbClr>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p:cNvSpPr/>
              <p:nvPr/>
            </p:nvSpPr>
            <p:spPr>
              <a:xfrm>
                <a:off x="950424" y="7991581"/>
                <a:ext cx="9834807" cy="4307865"/>
              </a:xfrm>
              <a:prstGeom prst="roundRect">
                <a:avLst/>
              </a:prstGeom>
              <a:solidFill>
                <a:schemeClr val="bg1">
                  <a:alpha val="61000"/>
                </a:schemeClr>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Tree>
  </p:cSld>
  <p:clrMapOvr>
    <a:masterClrMapping/>
  </p:clrMapOvr>
  <p:transition spd="slow"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643</Words>
  <Application>Microsoft Office PowerPoint</Application>
  <PresentationFormat>Widescreen</PresentationFormat>
  <Paragraphs>26</Paragraphs>
  <Slides>14</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Microsoft YaHei</vt:lpstr>
      <vt:lpstr>Arial</vt:lpstr>
      <vt:lpstr>Calibri</vt:lpstr>
      <vt:lpstr>Calibri Light</vt:lpstr>
      <vt:lpstr>Cambria</vt:lpstr>
      <vt:lpstr>Times New Roman</vt:lpstr>
      <vt:lpstr>思源黑体 CN</vt:lpstr>
      <vt:lpstr>Office Theme</vt:lpstr>
      <vt:lpstr>1_Office Theme</vt:lpstr>
      <vt:lpstr>自定义设计方案</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2024-09-13T02:51:00Z</dcterms:created>
  <dcterms:modified xsi:type="dcterms:W3CDTF">2025-12-21T12:10:39Z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2EF5511CA17F472CBE11BE02F05719CA_12</vt:lpwstr>
  </property>
  <property fmtid="{D5CDD505-2E9C-101B-9397-08002B2CF9AE}" pid="3" name="KSOProductBuildVer">
    <vt:lpwstr>1033-12.2.0.18283</vt:lpwstr>
  </property>
</Properties>
</file>