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05" r:id="rId3"/>
    <p:sldId id="258" r:id="rId4"/>
    <p:sldId id="257" r:id="rId5"/>
    <p:sldId id="261" r:id="rId6"/>
    <p:sldId id="265" r:id="rId7"/>
    <p:sldId id="262" r:id="rId8"/>
    <p:sldId id="275" r:id="rId9"/>
    <p:sldId id="264" r:id="rId10"/>
    <p:sldId id="298" r:id="rId11"/>
    <p:sldId id="283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622" autoAdjust="0"/>
  </p:normalViewPr>
  <p:slideViewPr>
    <p:cSldViewPr showGuides="1">
      <p:cViewPr varScale="1">
        <p:scale>
          <a:sx n="44" d="100"/>
          <a:sy n="44" d="100"/>
        </p:scale>
        <p:origin x="75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772400" cy="1500188"/>
          </a:xfrm>
        </p:spPr>
        <p:txBody>
          <a:bodyPr anchor="b"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1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1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1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90" cy="3951288"/>
          </a:xfrm>
        </p:spPr>
        <p:txBody>
          <a:bodyPr/>
          <a:lstStyle>
            <a:lvl1pPr>
              <a:defRPr sz="2400"/>
            </a:lvl1pPr>
            <a:lvl2pPr>
              <a:defRPr sz="201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1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1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</p:spPr>
        <p:txBody>
          <a:bodyPr anchor="b"/>
          <a:lstStyle>
            <a:lvl1pPr algn="l">
              <a:defRPr sz="201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0"/>
            <a:ext cx="5111750" cy="5853114"/>
          </a:xfrm>
        </p:spPr>
        <p:txBody>
          <a:bodyPr/>
          <a:lstStyle>
            <a:lvl1pPr>
              <a:defRPr sz="3210"/>
            </a:lvl1pPr>
            <a:lvl2pPr>
              <a:defRPr sz="2800"/>
            </a:lvl2pPr>
            <a:lvl3pPr>
              <a:defRPr sz="2400"/>
            </a:lvl3pPr>
            <a:lvl4pPr>
              <a:defRPr sz="2010"/>
            </a:lvl4pPr>
            <a:lvl5pPr>
              <a:defRPr sz="2010"/>
            </a:lvl5pPr>
            <a:lvl6pPr>
              <a:defRPr sz="2010"/>
            </a:lvl6pPr>
            <a:lvl7pPr>
              <a:defRPr sz="2010"/>
            </a:lvl7pPr>
            <a:lvl8pPr>
              <a:defRPr sz="2010"/>
            </a:lvl8pPr>
            <a:lvl9pPr>
              <a:defRPr sz="20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5" cy="4691064"/>
          </a:xfrm>
        </p:spPr>
        <p:txBody>
          <a:bodyPr/>
          <a:lstStyle>
            <a:lvl1pPr marL="0" indent="0">
              <a:buNone/>
              <a:defRPr sz="141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1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1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10"/>
            </a:lvl4pPr>
            <a:lvl5pPr marL="1828800" indent="0">
              <a:buNone/>
              <a:defRPr sz="2010"/>
            </a:lvl5pPr>
            <a:lvl6pPr marL="2286000" indent="0">
              <a:buNone/>
              <a:defRPr sz="2010"/>
            </a:lvl6pPr>
            <a:lvl7pPr marL="2743200" indent="0">
              <a:buNone/>
              <a:defRPr sz="2010"/>
            </a:lvl7pPr>
            <a:lvl8pPr marL="3200400" indent="0">
              <a:buNone/>
              <a:defRPr sz="2010"/>
            </a:lvl8pPr>
            <a:lvl9pPr marL="3657600" indent="0">
              <a:buNone/>
              <a:defRPr sz="201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4"/>
          </a:xfrm>
        </p:spPr>
        <p:txBody>
          <a:bodyPr/>
          <a:lstStyle>
            <a:lvl1pPr marL="0" indent="0">
              <a:buNone/>
              <a:defRPr sz="141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321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9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–"/>
        <a:defRPr sz="201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»"/>
        <a:defRPr sz="201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9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.png"/><Relationship Id="rId18" Type="http://schemas.openxmlformats.org/officeDocument/2006/relationships/image" Target="../media/image65.png"/><Relationship Id="rId3" Type="http://schemas.openxmlformats.org/officeDocument/2006/relationships/image" Target="../media/image56.png"/><Relationship Id="rId21" Type="http://schemas.openxmlformats.org/officeDocument/2006/relationships/image" Target="../media/image43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4.png"/><Relationship Id="rId2" Type="http://schemas.openxmlformats.org/officeDocument/2006/relationships/image" Target="../media/image5.jpeg"/><Relationship Id="rId16" Type="http://schemas.openxmlformats.org/officeDocument/2006/relationships/image" Target="../media/image4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45.png"/><Relationship Id="rId23" Type="http://schemas.openxmlformats.org/officeDocument/2006/relationships/image" Target="../media/image68.png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5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17.png"/><Relationship Id="rId5" Type="http://schemas.openxmlformats.org/officeDocument/2006/relationships/image" Target="../media/image48.png"/><Relationship Id="rId10" Type="http://schemas.openxmlformats.org/officeDocument/2006/relationships/image" Target="../media/image8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17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960" y="955596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628900" y="126208"/>
            <a:ext cx="1303020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altLang="en-US" sz="140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2607470" y="1600200"/>
            <a:ext cx="13373100" cy="9144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4914900" y="4572000"/>
            <a:ext cx="9258300" cy="12858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SINH HOẠT CHUYÊN MÔN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4777740" y="6172200"/>
            <a:ext cx="845820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</a:t>
            </a:r>
            <a:r>
              <a:rPr lang="vi-VN" sz="54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54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54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6229350" y="9034464"/>
            <a:ext cx="6629400" cy="814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54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Lê Thị Thu Hường</a:t>
            </a:r>
            <a:endParaRPr lang="en-US" sz="54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-474"/>
            <a:ext cx="1023938" cy="37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302" y="6"/>
            <a:ext cx="1023938" cy="37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" y="844867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822007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81281" y="8126827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584006" y="849876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25803" y="614024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9" y="0"/>
                </a:lnTo>
                <a:lnTo>
                  <a:pt x="1044529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484888" y="5561464"/>
            <a:ext cx="4537143" cy="5130726"/>
          </a:xfrm>
          <a:custGeom>
            <a:avLst/>
            <a:gdLst/>
            <a:ahLst/>
            <a:cxnLst/>
            <a:rect l="l" t="t" r="r" b="b"/>
            <a:pathLst>
              <a:path w="4537143" h="5130726">
                <a:moveTo>
                  <a:pt x="0" y="0"/>
                </a:moveTo>
                <a:lnTo>
                  <a:pt x="4537143" y="0"/>
                </a:lnTo>
                <a:lnTo>
                  <a:pt x="4537143" y="5130726"/>
                </a:lnTo>
                <a:lnTo>
                  <a:pt x="0" y="5130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719190" y="5534397"/>
            <a:ext cx="4142290" cy="5184860"/>
          </a:xfrm>
          <a:custGeom>
            <a:avLst/>
            <a:gdLst/>
            <a:ahLst/>
            <a:cxnLst/>
            <a:rect l="l" t="t" r="r" b="b"/>
            <a:pathLst>
              <a:path w="4142290" h="5184860">
                <a:moveTo>
                  <a:pt x="0" y="0"/>
                </a:moveTo>
                <a:lnTo>
                  <a:pt x="4142290" y="0"/>
                </a:lnTo>
                <a:lnTo>
                  <a:pt x="4142290" y="5184860"/>
                </a:lnTo>
                <a:lnTo>
                  <a:pt x="0" y="5184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2446" y="2029294"/>
            <a:ext cx="18789855" cy="3073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9600" y="30079"/>
            <a:ext cx="10431160" cy="165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75613" y="6622703"/>
            <a:ext cx="2012387" cy="3194266"/>
          </a:xfrm>
          <a:custGeom>
            <a:avLst/>
            <a:gdLst/>
            <a:ahLst/>
            <a:cxnLst/>
            <a:rect l="l" t="t" r="r" b="b"/>
            <a:pathLst>
              <a:path w="2012387" h="3194266">
                <a:moveTo>
                  <a:pt x="0" y="0"/>
                </a:moveTo>
                <a:lnTo>
                  <a:pt x="2012387" y="0"/>
                </a:lnTo>
                <a:lnTo>
                  <a:pt x="2012387" y="3194266"/>
                </a:lnTo>
                <a:lnTo>
                  <a:pt x="0" y="319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926754" y="8681452"/>
            <a:ext cx="1475061" cy="1049137"/>
          </a:xfrm>
          <a:custGeom>
            <a:avLst/>
            <a:gdLst/>
            <a:ahLst/>
            <a:cxnLst/>
            <a:rect l="l" t="t" r="r" b="b"/>
            <a:pathLst>
              <a:path w="1475061" h="1049137">
                <a:moveTo>
                  <a:pt x="0" y="0"/>
                </a:moveTo>
                <a:lnTo>
                  <a:pt x="1475062" y="0"/>
                </a:lnTo>
                <a:lnTo>
                  <a:pt x="1475062" y="1049137"/>
                </a:lnTo>
                <a:lnTo>
                  <a:pt x="0" y="1049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64285" y="8347761"/>
            <a:ext cx="1401842" cy="1532068"/>
          </a:xfrm>
          <a:custGeom>
            <a:avLst/>
            <a:gdLst/>
            <a:ahLst/>
            <a:cxnLst/>
            <a:rect l="l" t="t" r="r" b="b"/>
            <a:pathLst>
              <a:path w="1401842" h="1532068">
                <a:moveTo>
                  <a:pt x="0" y="0"/>
                </a:moveTo>
                <a:lnTo>
                  <a:pt x="1401842" y="0"/>
                </a:lnTo>
                <a:lnTo>
                  <a:pt x="1401842" y="1532068"/>
                </a:lnTo>
                <a:lnTo>
                  <a:pt x="0" y="1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524187" y="8410622"/>
            <a:ext cx="805134" cy="1406348"/>
          </a:xfrm>
          <a:custGeom>
            <a:avLst/>
            <a:gdLst/>
            <a:ahLst/>
            <a:cxnLst/>
            <a:rect l="l" t="t" r="r" b="b"/>
            <a:pathLst>
              <a:path w="805134" h="1406348">
                <a:moveTo>
                  <a:pt x="0" y="0"/>
                </a:moveTo>
                <a:lnTo>
                  <a:pt x="805134" y="0"/>
                </a:lnTo>
                <a:lnTo>
                  <a:pt x="805134" y="1406347"/>
                </a:lnTo>
                <a:lnTo>
                  <a:pt x="0" y="140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391039" y="1614594"/>
            <a:ext cx="1273246" cy="1331499"/>
          </a:xfrm>
          <a:custGeom>
            <a:avLst/>
            <a:gdLst/>
            <a:ahLst/>
            <a:cxnLst/>
            <a:rect l="l" t="t" r="r" b="b"/>
            <a:pathLst>
              <a:path w="1273246" h="1331499">
                <a:moveTo>
                  <a:pt x="0" y="0"/>
                </a:moveTo>
                <a:lnTo>
                  <a:pt x="1273246" y="0"/>
                </a:lnTo>
                <a:lnTo>
                  <a:pt x="1273246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68410" y="787053"/>
            <a:ext cx="5704081" cy="10156724"/>
          </a:xfrm>
          <a:custGeom>
            <a:avLst/>
            <a:gdLst/>
            <a:ahLst/>
            <a:cxnLst/>
            <a:rect l="l" t="t" r="r" b="b"/>
            <a:pathLst>
              <a:path w="5704081" h="10156724">
                <a:moveTo>
                  <a:pt x="0" y="0"/>
                </a:moveTo>
                <a:lnTo>
                  <a:pt x="5704080" y="0"/>
                </a:lnTo>
                <a:lnTo>
                  <a:pt x="5704080" y="10156724"/>
                </a:lnTo>
                <a:lnTo>
                  <a:pt x="0" y="10156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626" r="-1156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69049" y="7129934"/>
            <a:ext cx="3479137" cy="2600655"/>
          </a:xfrm>
          <a:custGeom>
            <a:avLst/>
            <a:gdLst/>
            <a:ahLst/>
            <a:cxnLst/>
            <a:rect l="l" t="t" r="r" b="b"/>
            <a:pathLst>
              <a:path w="3479137" h="2600655">
                <a:moveTo>
                  <a:pt x="0" y="0"/>
                </a:moveTo>
                <a:lnTo>
                  <a:pt x="3479137" y="0"/>
                </a:lnTo>
                <a:lnTo>
                  <a:pt x="3479137" y="2600655"/>
                </a:lnTo>
                <a:lnTo>
                  <a:pt x="0" y="2600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600" y="3848100"/>
            <a:ext cx="15521761" cy="2767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6221441"/>
            <a:chOff x="0" y="0"/>
            <a:chExt cx="3851716" cy="1931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931617"/>
            </a:xfrm>
            <a:custGeom>
              <a:avLst/>
              <a:gdLst/>
              <a:ahLst/>
              <a:cxnLst/>
              <a:rect l="l" t="t" r="r" b="b"/>
              <a:pathLst>
                <a:path w="3851716" h="1931617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899790"/>
                  </a:lnTo>
                  <a:cubicBezTo>
                    <a:pt x="3851716" y="1917368"/>
                    <a:pt x="3837467" y="1931617"/>
                    <a:pt x="3819890" y="1931617"/>
                  </a:cubicBezTo>
                  <a:lnTo>
                    <a:pt x="31827" y="1931617"/>
                  </a:lnTo>
                  <a:cubicBezTo>
                    <a:pt x="14249" y="1931617"/>
                    <a:pt x="0" y="1917368"/>
                    <a:pt x="0" y="1899790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969717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6300081"/>
            <a:chOff x="0" y="0"/>
            <a:chExt cx="4002211" cy="1956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956034"/>
            </a:xfrm>
            <a:custGeom>
              <a:avLst/>
              <a:gdLst/>
              <a:ahLst/>
              <a:cxnLst/>
              <a:rect l="l" t="t" r="r" b="b"/>
              <a:pathLst>
                <a:path w="4002211" h="19560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925403"/>
                  </a:lnTo>
                  <a:cubicBezTo>
                    <a:pt x="4002211" y="1942320"/>
                    <a:pt x="3988497" y="1956034"/>
                    <a:pt x="3971580" y="1956034"/>
                  </a:cubicBezTo>
                  <a:lnTo>
                    <a:pt x="30630" y="1956034"/>
                  </a:lnTo>
                  <a:cubicBezTo>
                    <a:pt x="22507" y="1956034"/>
                    <a:pt x="14716" y="1952806"/>
                    <a:pt x="8971" y="1947062"/>
                  </a:cubicBezTo>
                  <a:cubicBezTo>
                    <a:pt x="3227" y="1941318"/>
                    <a:pt x="0" y="1933527"/>
                    <a:pt x="0" y="1925403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E9E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9941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2582449" y="2290437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3"/>
                </a:lnTo>
                <a:lnTo>
                  <a:pt x="0" y="5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609600" y="5442759"/>
            <a:ext cx="4844241" cy="4844241"/>
          </a:xfrm>
          <a:custGeom>
            <a:avLst/>
            <a:gdLst/>
            <a:ahLst/>
            <a:cxnLst/>
            <a:rect l="l" t="t" r="r" b="b"/>
            <a:pathLst>
              <a:path w="4844241" h="4844241">
                <a:moveTo>
                  <a:pt x="0" y="0"/>
                </a:moveTo>
                <a:lnTo>
                  <a:pt x="4844241" y="0"/>
                </a:lnTo>
                <a:lnTo>
                  <a:pt x="4844241" y="4844241"/>
                </a:lnTo>
                <a:lnTo>
                  <a:pt x="0" y="4844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51404" y="5093812"/>
            <a:ext cx="3851356" cy="4551086"/>
          </a:xfrm>
          <a:custGeom>
            <a:avLst/>
            <a:gdLst/>
            <a:ahLst/>
            <a:cxnLst/>
            <a:rect l="l" t="t" r="r" b="b"/>
            <a:pathLst>
              <a:path w="3851356" h="4551086">
                <a:moveTo>
                  <a:pt x="0" y="0"/>
                </a:moveTo>
                <a:lnTo>
                  <a:pt x="3851356" y="0"/>
                </a:lnTo>
                <a:lnTo>
                  <a:pt x="3851356" y="4551086"/>
                </a:lnTo>
                <a:lnTo>
                  <a:pt x="0" y="4551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7200" y="2095500"/>
            <a:ext cx="9632515" cy="1603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848100"/>
            <a:ext cx="14643861" cy="4121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53058" y="1278255"/>
            <a:ext cx="8306242" cy="818841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56475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975160" y="6554623"/>
            <a:ext cx="3431638" cy="3105632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788290" y="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638300"/>
            <a:ext cx="10132430" cy="83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648200" y="2400300"/>
            <a:ext cx="12115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ts val="6020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1: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thuộc chủ điểm Thế giới tuổi thơ.</a:t>
            </a:r>
          </a:p>
          <a:p>
            <a:pPr algn="just">
              <a:lnSpc>
                <a:spcPts val="6020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2: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ca ngợi vẻ đẹp của thiên nhiên.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/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3613" y="893282"/>
            <a:ext cx="14954132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2393" y="8566076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528195" y="378154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106" r="-212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86000" y="1562100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Chuẩn bị.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 theo yêu cầu của đề 1 hoặc đề 2.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Đọc bài thơ, ghi ngắn gọn những điều em yêu thích ở bài thơ.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924300"/>
            <a:ext cx="12115800" cy="525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009900"/>
            <a:ext cx="11278578" cy="4273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58200" y="149044"/>
            <a:ext cx="503948" cy="712294"/>
          </a:xfrm>
          <a:custGeom>
            <a:avLst/>
            <a:gdLst/>
            <a:ahLst/>
            <a:cxnLst/>
            <a:rect l="l" t="t" r="r" b="b"/>
            <a:pathLst>
              <a:path w="503948" h="712294">
                <a:moveTo>
                  <a:pt x="0" y="0"/>
                </a:moveTo>
                <a:lnTo>
                  <a:pt x="503949" y="0"/>
                </a:lnTo>
                <a:lnTo>
                  <a:pt x="503949" y="712294"/>
                </a:lnTo>
                <a:lnTo>
                  <a:pt x="0" y="712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106" r="-212681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458200" y="0"/>
            <a:ext cx="32331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sp>
        <p:nvSpPr>
          <p:cNvPr id="43" name="Wave 42"/>
          <p:cNvSpPr/>
          <p:nvPr/>
        </p:nvSpPr>
        <p:spPr>
          <a:xfrm>
            <a:off x="1143000" y="1257300"/>
            <a:ext cx="2209800" cy="1295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3810000" y="12573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tên bài thơ, tên tác giả và nêu cảm nghĩ chung về bài thơ.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Wave 44"/>
          <p:cNvSpPr/>
          <p:nvPr/>
        </p:nvSpPr>
        <p:spPr>
          <a:xfrm>
            <a:off x="1219200" y="4610100"/>
            <a:ext cx="2209800" cy="129540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3810000" y="3162300"/>
            <a:ext cx="12420600" cy="464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– Nêu những điều em yêu thích ở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Nhân vật trong bài thơ đáng yêu, cảnh vật trong bài thơ tươi đẹp,...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Ý thơ hay, bài thơ có ý nghĩa,...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Cách sử dụng từ ngữ độc đáo, lời thơ truyền cảm,.. Nêu tình cảm, cảm xúc của em về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Yêu mến nhân vật, yêu thích cảnh vật,...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Xúc động trước những câu thơ hay, ý thơ sâu sắc,...</a:t>
            </a:r>
          </a:p>
        </p:txBody>
      </p:sp>
      <p:sp>
        <p:nvSpPr>
          <p:cNvPr id="47" name="Wave 46"/>
          <p:cNvSpPr/>
          <p:nvPr/>
        </p:nvSpPr>
        <p:spPr>
          <a:xfrm>
            <a:off x="1143000" y="8039100"/>
            <a:ext cx="2209800" cy="1295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3810000" y="80391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Khẳng định lại tình cảm, cảm xúc của em với bài thơ.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6" r="-2126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6"/>
          <p:cNvSpPr/>
          <p:nvPr/>
        </p:nvSpPr>
        <p:spPr>
          <a:xfrm>
            <a:off x="4876800" y="647700"/>
            <a:ext cx="9989548" cy="10668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2" descr="Ảnh có chứa phim hoạt hình, hình mẫu, mặt cười, biểu tượng cảm xúc&#10;&#10;Mô tả được tạo tự độ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3521656" y="198373"/>
            <a:ext cx="2061044" cy="16105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09800" y="3086100"/>
            <a:ext cx="13868400" cy="3810000"/>
            <a:chOff x="788151" y="2387633"/>
            <a:chExt cx="10615697" cy="3058574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46351" y="2571147"/>
              <a:ext cx="8743249" cy="274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điều yêu thích ở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 cảm, cảm xúc đối với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 thể hiện tình cảm, cảm xúc đối với bài thơ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A cartoon of a child with purple hair&#10;&#10;Description automatically generate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Custom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.VnAristote</vt:lpstr>
      <vt:lpstr>Arial</vt:lpstr>
      <vt:lpstr>Calibri</vt:lpstr>
      <vt:lpstr>Cambria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TLV5_T2_VIẾT ĐOẠN MỞ BÀI CHO BÀI VĂN TẢ PHONG CẢNH</dc:title>
  <dc:creator>Huong Thao - 0972115126</dc:creator>
  <cp:lastModifiedBy>Admin</cp:lastModifiedBy>
  <cp:revision>26</cp:revision>
  <dcterms:created xsi:type="dcterms:W3CDTF">2006-08-16T00:00:00Z</dcterms:created>
  <dcterms:modified xsi:type="dcterms:W3CDTF">2025-12-21T13:17:06Z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B8C4BEBFB62049E29324E27F6849A57E_12</vt:lpwstr>
  </property>
  <property fmtid="{D5CDD505-2E9C-101B-9397-08002B2CF9AE}" pid="3" name="KSOProductBuildVer">
    <vt:lpwstr>1033-12.2.0.18283</vt:lpwstr>
  </property>
</Properties>
</file>