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5"/>
  </p:notesMasterIdLst>
  <p:sldIdLst>
    <p:sldId id="297" r:id="rId3"/>
    <p:sldId id="260" r:id="rId4"/>
    <p:sldId id="261" r:id="rId5"/>
    <p:sldId id="269" r:id="rId6"/>
    <p:sldId id="281" r:id="rId7"/>
    <p:sldId id="285" r:id="rId8"/>
    <p:sldId id="298" r:id="rId9"/>
    <p:sldId id="299" r:id="rId10"/>
    <p:sldId id="300" r:id="rId11"/>
    <p:sldId id="303" r:id="rId12"/>
    <p:sldId id="29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8"/>
    <a:srgbClr val="FF0066"/>
    <a:srgbClr val="FF7C80"/>
    <a:srgbClr val="D5E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429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95568-EF26-4A4F-86B5-1D67E2A0307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C91D-6B87-4872-9FFB-53E1ABCC7A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2025/12/21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"/>
          <p:cNvGrpSpPr/>
          <p:nvPr userDrawn="1"/>
        </p:nvGrpSpPr>
        <p:grpSpPr>
          <a:xfrm>
            <a:off x="240265" y="207831"/>
            <a:ext cx="11791314" cy="6513811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7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8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5" name="组合 21"/>
          <p:cNvGrpSpPr/>
          <p:nvPr userDrawn="1"/>
        </p:nvGrpSpPr>
        <p:grpSpPr>
          <a:xfrm>
            <a:off x="0" y="0"/>
            <a:ext cx="12192000" cy="6886380"/>
            <a:chOff x="0" y="0"/>
            <a:chExt cx="12192000" cy="6886380"/>
          </a:xfrm>
        </p:grpSpPr>
        <p:grpSp>
          <p:nvGrpSpPr>
            <p:cNvPr id="6" name="组合 16"/>
            <p:cNvGrpSpPr/>
            <p:nvPr/>
          </p:nvGrpSpPr>
          <p:grpSpPr>
            <a:xfrm>
              <a:off x="0" y="0"/>
              <a:ext cx="12192000" cy="6886380"/>
              <a:chOff x="0" y="0"/>
              <a:chExt cx="12192000" cy="6886380"/>
            </a:xfrm>
          </p:grpSpPr>
          <p:pic>
            <p:nvPicPr>
              <p:cNvPr id="8" name="图片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86380"/>
              </a:xfrm>
              <a:prstGeom prst="rect">
                <a:avLst/>
              </a:prstGeom>
            </p:spPr>
          </p:pic>
          <p:pic>
            <p:nvPicPr>
              <p:cNvPr id="9" name="图片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405256" y="0"/>
                <a:ext cx="2786743" cy="2032000"/>
              </a:xfrm>
              <a:prstGeom prst="rect">
                <a:avLst/>
              </a:prstGeom>
            </p:spPr>
          </p:pic>
        </p:grpSp>
        <p:pic>
          <p:nvPicPr>
            <p:cNvPr id="7" name="图片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703"/>
            <a:stretch>
              <a:fillRect/>
            </a:stretch>
          </p:blipFill>
          <p:spPr>
            <a:xfrm>
              <a:off x="0" y="0"/>
              <a:ext cx="3759200" cy="275771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>
            <a:fillRect/>
          </a:stretch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4-11-25 1049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2192000" cy="68548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-7306310" y="-2632710"/>
            <a:ext cx="27997785" cy="149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3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4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37936" y="590550"/>
            <a:ext cx="107161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cặp kết từ phù hợp trong khung thay cho hai</a:t>
            </a:r>
            <a:r>
              <a:rPr lang="vi-VN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trong mỗi câu sau: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405" y="590550"/>
            <a:ext cx="501015" cy="61214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575310" y="1821815"/>
            <a:ext cx="3759200" cy="539750"/>
          </a:xfrm>
          <a:prstGeom prst="flowChartTerminator">
            <a:avLst/>
          </a:prstGeom>
          <a:solidFill>
            <a:schemeClr val="bg1"/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 ... nhưng ..</a:t>
            </a:r>
            <a:r>
              <a:rPr lang="vi-VN" altLang="en-US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4549775" y="1821815"/>
            <a:ext cx="3759200" cy="539750"/>
          </a:xfrm>
          <a:prstGeom prst="flowChartTerminator">
            <a:avLst/>
          </a:prstGeom>
          <a:solidFill>
            <a:schemeClr val="bg1"/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... nên ...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8524240" y="1821815"/>
            <a:ext cx="3290570" cy="539750"/>
          </a:xfrm>
          <a:prstGeom prst="flowChartTerminator">
            <a:avLst/>
          </a:prstGeom>
          <a:solidFill>
            <a:schemeClr val="bg1"/>
          </a:solidFill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... thì ...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10" y="1605280"/>
            <a:ext cx="11392535" cy="1037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75310" y="2691765"/>
            <a:ext cx="8002905" cy="2311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 </a:t>
            </a:r>
            <a:r>
              <a:rPr lang="vi-VN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</a:t>
            </a: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chăm chỉ luyện tập </a:t>
            </a:r>
            <a:r>
              <a:rPr lang="vi-VN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vi-VN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đội bóng đá nữ của lớp 5C đã đoạt giải Nhất.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  </a:t>
            </a:r>
            <a:r>
              <a:rPr lang="vi-VN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trời ấm dần lên   </a:t>
            </a:r>
            <a:r>
              <a:rPr lang="vi-VN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những ruộng mạ sẽ lên xanh mướt.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c.   </a:t>
            </a:r>
            <a:r>
              <a:rPr lang="vi-VN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</a:t>
            </a: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trời còn mù sương   </a:t>
            </a:r>
            <a:r>
              <a:rPr lang="vi-VN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đám thanh niên trong làng đã í ới gọi nhau lên nương.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5" y="2760980"/>
            <a:ext cx="389255" cy="475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2760980"/>
            <a:ext cx="389255" cy="475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5" y="3766185"/>
            <a:ext cx="389255" cy="475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65" y="3766185"/>
            <a:ext cx="389255" cy="475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" y="4711700"/>
            <a:ext cx="389255" cy="475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4771390"/>
            <a:ext cx="389255" cy="475615"/>
          </a:xfrm>
          <a:prstGeom prst="rect">
            <a:avLst/>
          </a:prstGeom>
        </p:spPr>
      </p:pic>
      <p:pic>
        <p:nvPicPr>
          <p:cNvPr id="17" name="Picture 16" descr="Screenshot 2024-11-22 193455"/>
          <p:cNvPicPr>
            <a:picLocks noChangeAspect="1"/>
          </p:cNvPicPr>
          <p:nvPr/>
        </p:nvPicPr>
        <p:blipFill>
          <a:blip r:embed="rId3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18" name="Text Box 17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9" name="Picture 18" descr="Screenshot 2024-11-23 132922"/>
          <p:cNvPicPr>
            <a:picLocks noChangeAspect="1"/>
          </p:cNvPicPr>
          <p:nvPr/>
        </p:nvPicPr>
        <p:blipFill>
          <a:blip r:embed="rId4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737936" y="590550"/>
            <a:ext cx="107161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Đặt câu giới thiệu về một bài hát mà em thích, trong đó có sử dụng kết từ. Chỉ rõ kết từ và tác dụng của nó.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7870" y="1896110"/>
            <a:ext cx="10375265" cy="231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Bài hát em thích là Một con vịt của tác giả Kim Duyên.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Kết từ: Của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Tác dụng: Nối các từ ngữ nhằm thể hiện mối quan hệ giữa các từ ngữ với nhau.</a:t>
            </a:r>
          </a:p>
        </p:txBody>
      </p:sp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2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8" name="Text Box 7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3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10" y="267653"/>
            <a:ext cx="11205419" cy="6590347"/>
          </a:xfrm>
          <a:prstGeom prst="rect">
            <a:avLst/>
          </a:prstGeom>
        </p:spPr>
      </p:pic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3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4" name="Text Box 3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4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  <p:pic>
        <p:nvPicPr>
          <p:cNvPr id="15" name="Picture 14" descr="Screenshot 2024-11-22 193455"/>
          <p:cNvPicPr>
            <a:picLocks noChangeAspect="1"/>
          </p:cNvPicPr>
          <p:nvPr/>
        </p:nvPicPr>
        <p:blipFill>
          <a:blip r:embed="rId3"/>
          <a:srcRect l="19531" t="17925" r="28811" b="16100"/>
          <a:stretch>
            <a:fillRect/>
          </a:stretch>
        </p:blipFill>
        <p:spPr>
          <a:xfrm>
            <a:off x="9463405" y="79375"/>
            <a:ext cx="2299970" cy="2138680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3" name="Text Box 2"/>
          <p:cNvSpPr txBox="1"/>
          <p:nvPr/>
        </p:nvSpPr>
        <p:spPr>
          <a:xfrm>
            <a:off x="-6715760" y="-1298575"/>
            <a:ext cx="22513290" cy="11287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2241" y="467564"/>
            <a:ext cx="7363275" cy="5143085"/>
          </a:xfrm>
          <a:prstGeom prst="rect">
            <a:avLst/>
          </a:prstGeom>
        </p:spPr>
      </p:pic>
      <p:pic>
        <p:nvPicPr>
          <p:cNvPr id="3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" y="2529166"/>
            <a:ext cx="4951644" cy="4356327"/>
          </a:xfrm>
          <a:prstGeom prst="rect">
            <a:avLst/>
          </a:prstGeom>
        </p:spPr>
      </p:pic>
      <p:grpSp>
        <p:nvGrpSpPr>
          <p:cNvPr id="4" name="组合 1"/>
          <p:cNvGrpSpPr/>
          <p:nvPr/>
        </p:nvGrpSpPr>
        <p:grpSpPr>
          <a:xfrm>
            <a:off x="0" y="4499428"/>
            <a:ext cx="12192000" cy="2386951"/>
            <a:chOff x="0" y="4332156"/>
            <a:chExt cx="12292858" cy="2554224"/>
          </a:xfrm>
        </p:grpSpPr>
        <p:pic>
          <p:nvPicPr>
            <p:cNvPr id="5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6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862" y="1168444"/>
            <a:ext cx="8236410" cy="3816427"/>
          </a:xfrm>
          <a:prstGeom prst="rect">
            <a:avLst/>
          </a:prstGeom>
        </p:spPr>
      </p:pic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7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7" name="Text Box 6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8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2241" y="467564"/>
            <a:ext cx="7363275" cy="5143085"/>
          </a:xfrm>
          <a:prstGeom prst="rect">
            <a:avLst/>
          </a:prstGeom>
        </p:spPr>
      </p:pic>
      <p:pic>
        <p:nvPicPr>
          <p:cNvPr id="3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" y="2529166"/>
            <a:ext cx="4951644" cy="4356327"/>
          </a:xfrm>
          <a:prstGeom prst="rect">
            <a:avLst/>
          </a:prstGeom>
        </p:spPr>
      </p:pic>
      <p:grpSp>
        <p:nvGrpSpPr>
          <p:cNvPr id="4" name="组合 1"/>
          <p:cNvGrpSpPr/>
          <p:nvPr/>
        </p:nvGrpSpPr>
        <p:grpSpPr>
          <a:xfrm>
            <a:off x="0" y="4499428"/>
            <a:ext cx="12192000" cy="2386951"/>
            <a:chOff x="0" y="4332156"/>
            <a:chExt cx="12292858" cy="2554224"/>
          </a:xfrm>
        </p:grpSpPr>
        <p:pic>
          <p:nvPicPr>
            <p:cNvPr id="5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6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590" y="1130892"/>
            <a:ext cx="8236410" cy="3816427"/>
          </a:xfrm>
          <a:prstGeom prst="rect">
            <a:avLst/>
          </a:prstGeom>
        </p:spPr>
      </p:pic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7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7" name="Text Box 6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8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936" y="590550"/>
            <a:ext cx="107161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từ in </a:t>
            </a:r>
            <a:r>
              <a:rPr lang="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ậm trong </a:t>
            </a:r>
            <a:r>
              <a:rPr lang="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oạn v</a:t>
            </a:r>
            <a:r>
              <a:rPr lang="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sau </a:t>
            </a:r>
            <a:r>
              <a:rPr lang="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ợc dùng </a:t>
            </a:r>
            <a:r>
              <a:rPr lang="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làm gì?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64515" y="1290320"/>
            <a:ext cx="110070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Chú chim sâu vui cùng v</a:t>
            </a:r>
            <a:r>
              <a:rPr lang="" altLang="en-US" sz="2800">
                <a:latin typeface="Courier New" panose="02070309020205020404" charset="0"/>
                <a:cs typeface="Courier New" panose="02070309020205020404" charset="0"/>
              </a:rPr>
              <a:t>ư</a:t>
            </a:r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ờn cây </a:t>
            </a:r>
            <a:r>
              <a:rPr lang="en-US" altLang="en-US" sz="2800" b="1">
                <a:latin typeface="Courier New" panose="02070309020205020404" charset="0"/>
                <a:cs typeface="Courier New" panose="02070309020205020404" charset="0"/>
              </a:rPr>
              <a:t>và</a:t>
            </a:r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 các loài chim bạn. </a:t>
            </a:r>
            <a:r>
              <a:rPr lang="en-US" altLang="en-US" sz="2800" b="1">
                <a:latin typeface="Courier New" panose="02070309020205020404" charset="0"/>
                <a:cs typeface="Courier New" panose="02070309020205020404" charset="0"/>
              </a:rPr>
              <a:t>Nh</a:t>
            </a:r>
            <a:r>
              <a:rPr lang="" altLang="en-US" sz="2800" b="1">
                <a:latin typeface="Courier New" panose="02070309020205020404" charset="0"/>
                <a:cs typeface="Courier New" panose="02070309020205020404" charset="0"/>
              </a:rPr>
              <a:t>ư</a:t>
            </a:r>
            <a:r>
              <a:rPr lang="en-US" altLang="en-US" sz="2800" b="1">
                <a:latin typeface="Courier New" panose="02070309020205020404" charset="0"/>
                <a:cs typeface="Courier New" panose="02070309020205020404" charset="0"/>
              </a:rPr>
              <a:t>ng</a:t>
            </a:r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 trong trí nhớ thơ ngây </a:t>
            </a:r>
            <a:r>
              <a:rPr lang="en-US" altLang="en-US" sz="2800" b="1">
                <a:latin typeface="Courier New" panose="02070309020205020404" charset="0"/>
                <a:cs typeface="Courier New" panose="02070309020205020404" charset="0"/>
              </a:rPr>
              <a:t>của</a:t>
            </a:r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 chú còn mãi sáng ngời hình ảnh một cảnh hoa mận trắng, biết nở cuối </a:t>
            </a:r>
            <a:r>
              <a:rPr lang="" altLang="en-US" sz="2800">
                <a:latin typeface="Courier New" panose="02070309020205020404" charset="0"/>
                <a:cs typeface="Courier New" panose="02070309020205020404" charset="0"/>
              </a:rPr>
              <a:t>đ</a:t>
            </a:r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ông </a:t>
            </a:r>
            <a:r>
              <a:rPr lang="" altLang="en-US" sz="2800" b="1">
                <a:latin typeface="Courier New" panose="02070309020205020404" charset="0"/>
                <a:cs typeface="Courier New" panose="02070309020205020404" charset="0"/>
              </a:rPr>
              <a:t>đ</a:t>
            </a:r>
            <a:r>
              <a:rPr lang="en-US" altLang="en-US" sz="2800" b="1">
                <a:latin typeface="Courier New" panose="02070309020205020404" charset="0"/>
                <a:cs typeface="Courier New" panose="02070309020205020404" charset="0"/>
              </a:rPr>
              <a:t>ể</a:t>
            </a:r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 bảo tr</a:t>
            </a:r>
            <a:r>
              <a:rPr lang="" altLang="en-US" sz="2800">
                <a:latin typeface="Courier New" panose="02070309020205020404" charset="0"/>
                <a:cs typeface="Courier New" panose="02070309020205020404" charset="0"/>
              </a:rPr>
              <a:t>ư</a:t>
            </a:r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ớc mùa xuân tới.</a:t>
            </a:r>
          </a:p>
          <a:p>
            <a:endParaRPr lang="en-US" altLang="en-US" sz="2800">
              <a:latin typeface="Courier New" panose="02070309020205020404" charset="0"/>
              <a:cs typeface="Courier New" panose="02070309020205020404" charset="0"/>
            </a:endParaRPr>
          </a:p>
          <a:p>
            <a:r>
              <a:rPr lang="vi-VN" altLang="en-US" sz="2800">
                <a:latin typeface="Courier New" panose="02070309020205020404" charset="0"/>
                <a:cs typeface="Courier New" panose="02070309020205020404" charset="0"/>
              </a:rPr>
              <a:t>                                       </a:t>
            </a:r>
            <a:r>
              <a:rPr lang="en-US" altLang="en-US" sz="2800">
                <a:latin typeface="Courier New" panose="02070309020205020404" charset="0"/>
                <a:cs typeface="Courier New" panose="02070309020205020404" charset="0"/>
              </a:rPr>
              <a:t>Nguyễn Kiên</a:t>
            </a:r>
          </a:p>
        </p:txBody>
      </p:sp>
      <p:pic>
        <p:nvPicPr>
          <p:cNvPr id="4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096895"/>
            <a:ext cx="2317750" cy="3532505"/>
          </a:xfrm>
          <a:prstGeom prst="rect">
            <a:avLst/>
          </a:prstGeom>
        </p:spPr>
      </p:pic>
      <p:pic>
        <p:nvPicPr>
          <p:cNvPr id="5" name="Picture 4" descr="Screenshot 2024-11-22 193455"/>
          <p:cNvPicPr>
            <a:picLocks noChangeAspect="1"/>
          </p:cNvPicPr>
          <p:nvPr/>
        </p:nvPicPr>
        <p:blipFill>
          <a:blip r:embed="rId4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6" name="Text Box 5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5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ết báo cáo cho một buổi thảo luận của nhóm em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68" y="1731962"/>
            <a:ext cx="8549863" cy="44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2125" y="882015"/>
            <a:ext cx="9161780" cy="1717675"/>
          </a:xfrm>
          <a:prstGeom prst="roundRect">
            <a:avLst/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"/>
          <p:cNvSpPr txBox="1"/>
          <p:nvPr/>
        </p:nvSpPr>
        <p:spPr>
          <a:xfrm>
            <a:off x="273050" y="1310005"/>
            <a:ext cx="11335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0" i="0" u="none" strike="noStrike" kern="1200" cap="none" spc="0" normalizeH="0" baseline="0" noProof="0" dirty="0" err="1">
                <a:ln w="254000">
                  <a:solidFill>
                    <a:prstClr val="white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Thảo luận nhóm đôi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891" y="1310005"/>
            <a:ext cx="11609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Thảo</a:t>
            </a: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luận</a:t>
            </a: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nhóm</a:t>
            </a: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đôi</a:t>
            </a:r>
          </a:p>
        </p:txBody>
      </p:sp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3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7" name="Text Box 6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8" name="Picture 7" descr="Screenshot 2024-11-23 132922"/>
          <p:cNvPicPr>
            <a:picLocks noChangeAspect="1"/>
          </p:cNvPicPr>
          <p:nvPr/>
        </p:nvPicPr>
        <p:blipFill>
          <a:blip r:embed="rId4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37936" y="590550"/>
            <a:ext cx="107161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mỗi câu sau, các từ in </a:t>
            </a:r>
            <a:r>
              <a:rPr lang="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ậm có tác dụng gì?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64515" y="1290320"/>
            <a:ext cx="110070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rùa biết mình chậm chạp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nó cố sức chạy thật nhanh.</a:t>
            </a:r>
          </a:p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trời m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to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buổi cắm trại của chúng tôi sẽ phải hoãn lại.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2234565"/>
            <a:ext cx="2522220" cy="4454525"/>
          </a:xfrm>
          <a:prstGeom prst="rect">
            <a:avLst/>
          </a:prstGeom>
        </p:spPr>
      </p:pic>
      <p:pic>
        <p:nvPicPr>
          <p:cNvPr id="17" name="Picture 16" descr="Screenshot 2024-11-22 193455"/>
          <p:cNvPicPr>
            <a:picLocks noChangeAspect="1"/>
          </p:cNvPicPr>
          <p:nvPr/>
        </p:nvPicPr>
        <p:blipFill>
          <a:blip r:embed="rId3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18" name="Text Box 17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9" name="Picture 18" descr="Screenshot 2024-11-23 132922"/>
          <p:cNvPicPr>
            <a:picLocks noChangeAspect="1"/>
          </p:cNvPicPr>
          <p:nvPr/>
        </p:nvPicPr>
        <p:blipFill>
          <a:blip r:embed="rId4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37936" y="590550"/>
            <a:ext cx="107161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mỗi câu sau, các từ in đậm có tác dụng gì?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7870" y="1261745"/>
            <a:ext cx="10346055" cy="24631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Nối các từ ngữ nhằm thể hiện mối quan hệ giữa các từ ngữ với nhau.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Nối các từ ngữ nhằm thể hiện mối quan hệ giữa các từ ngữ với nhau.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2234565"/>
            <a:ext cx="2522220" cy="4454525"/>
          </a:xfrm>
          <a:prstGeom prst="rect">
            <a:avLst/>
          </a:prstGeom>
        </p:spPr>
      </p:pic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3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4" name="Text Box 3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4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2180" y="780415"/>
            <a:ext cx="10234930" cy="5121910"/>
          </a:xfrm>
          <a:prstGeom prst="roundRect">
            <a:avLst/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087120" y="824865"/>
            <a:ext cx="1021270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Kết từ là từ nối các từ ngữ hoặc các câu, nhằm thể hiện mối quan hệ giữa các từ ngữ hoặc các câu </a:t>
            </a:r>
            <a:r>
              <a:rPr lang="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ó với nhau.</a:t>
            </a:r>
          </a:p>
          <a:p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kết từ th</a:t>
            </a:r>
            <a:r>
              <a:rPr lang="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ờng dùng: và, với, hoặc, của, mà, </a:t>
            </a:r>
            <a:r>
              <a:rPr lang="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ề, về,...</a:t>
            </a:r>
          </a:p>
          <a:p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cặp kết từ th</a:t>
            </a:r>
            <a:r>
              <a:rPr lang="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ờng dùng: vì ... nên ..., nếu ... thì ..., không những ... mà còn ........</a:t>
            </a:r>
          </a:p>
        </p:txBody>
      </p:sp>
      <p:grpSp>
        <p:nvGrpSpPr>
          <p:cNvPr id="144" name="组合 47"/>
          <p:cNvGrpSpPr/>
          <p:nvPr/>
        </p:nvGrpSpPr>
        <p:grpSpPr>
          <a:xfrm>
            <a:off x="1348186" y="772137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2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4" name="Text Box 3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3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37936" y="590550"/>
            <a:ext cx="107161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kết từ trong mỗi </a:t>
            </a:r>
            <a:r>
              <a:rPr lang="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oạn v</a:t>
            </a:r>
            <a:r>
              <a:rPr lang="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sau: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07365" y="1261745"/>
            <a:ext cx="11038840" cy="24631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Chị Na nhắc ba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ôi dép mới, khẽ nói: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–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ây là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ội của anh cả, còn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ây là của chị em mình. Mẹ bảo mùng một mới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đư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ợc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i. Nh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ng giờ mình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 thủ một tí rồi lại cất lên.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vi-VN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altLang="en-US" sz="2800" b="0" i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Theo Nguyệt Nguyên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Tr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ă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ng cuối tháng vàng và nhọn nh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một chiếc ngà non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ã ló ra khỏi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ỉnh núi. Trời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ầy sao. Gió lộng trên những ngọn cây cao nh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ng trong rừng thì hoàn toàn yên t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ĩ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nh. Hoa lá, quả chín, những vạt nắm ẩm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ớt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ua nhau toả mùi thơm. Những </a:t>
            </a:r>
            <a:r>
              <a:rPr lang="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ốm sáng lân tinh trên gỗ và trên lá mục lấp lánh.</a:t>
            </a: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vi-VN" altLang="en-US" sz="28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altLang="en-US" sz="2800" b="0" i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Theo V</a:t>
            </a:r>
            <a:r>
              <a:rPr lang="" altLang="en-US" sz="2800" b="0" i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ũ</a:t>
            </a:r>
            <a:r>
              <a:rPr lang="en-US" altLang="en-US" sz="2800" b="0" i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Hùng</a:t>
            </a:r>
          </a:p>
        </p:txBody>
      </p:sp>
      <p:pic>
        <p:nvPicPr>
          <p:cNvPr id="13" name="Picture 12" descr="Screenshot 2024-11-22 193455"/>
          <p:cNvPicPr>
            <a:picLocks noChangeAspect="1"/>
          </p:cNvPicPr>
          <p:nvPr/>
        </p:nvPicPr>
        <p:blipFill>
          <a:blip r:embed="rId2"/>
          <a:srcRect l="19531" t="17925" r="28811" b="16100"/>
          <a:stretch>
            <a:fillRect/>
          </a:stretch>
        </p:blipFill>
        <p:spPr>
          <a:xfrm>
            <a:off x="-2560320" y="938530"/>
            <a:ext cx="1871980" cy="1740535"/>
          </a:xfrm>
          <a:prstGeom prst="ellipse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glow rad="304800">
              <a:schemeClr val="accent1">
                <a:lumMod val="40000"/>
                <a:lumOff val="60000"/>
                <a:alpha val="100000"/>
              </a:schemeClr>
            </a:glow>
          </a:effectLst>
        </p:spPr>
      </p:pic>
      <p:sp>
        <p:nvSpPr>
          <p:cNvPr id="4" name="Text Box 3"/>
          <p:cNvSpPr txBox="1"/>
          <p:nvPr/>
        </p:nvSpPr>
        <p:spPr>
          <a:xfrm>
            <a:off x="-9611360" y="-3460750"/>
            <a:ext cx="9382760" cy="11092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10" name="Picture 9" descr="Screenshot 2024-11-23 132922"/>
          <p:cNvPicPr>
            <a:picLocks noChangeAspect="1"/>
          </p:cNvPicPr>
          <p:nvPr/>
        </p:nvPicPr>
        <p:blipFill>
          <a:blip r:embed="rId3"/>
          <a:srcRect l="7255" t="18929" r="8868" b="21639"/>
          <a:stretch>
            <a:fillRect/>
          </a:stretch>
        </p:blipFill>
        <p:spPr>
          <a:xfrm>
            <a:off x="1769745" y="7068820"/>
            <a:ext cx="7789545" cy="1726565"/>
          </a:xfrm>
          <a:prstGeom prst="round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11555" y="6858000"/>
            <a:ext cx="9305925" cy="5608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270" y="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charset="0"/>
                <a:cs typeface="Brush Script MT" panose="03060802040406070304" charset="0"/>
                <a:sym typeface="+mn-ea"/>
              </a:rPr>
              <a:t>VIOLET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598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Brush Script MT</vt:lpstr>
      <vt:lpstr>Cambria</vt:lpstr>
      <vt:lpstr>Coiny</vt:lpstr>
      <vt:lpstr>Courier New</vt:lpstr>
      <vt:lpstr>LNTH-Hoa Nho LNTH</vt:lpstr>
      <vt:lpstr>Times New Roman</vt:lpstr>
      <vt:lpstr>思源黑体 CN</vt:lpstr>
      <vt:lpstr>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4</cp:revision>
  <dcterms:created xsi:type="dcterms:W3CDTF">2023-10-01T08:32:00Z</dcterms:created>
  <dcterms:modified xsi:type="dcterms:W3CDTF">2025-12-21T12:57:08Z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3E639A431E10420E9E4C5E7542468E05_13</vt:lpwstr>
  </property>
  <property fmtid="{D5CDD505-2E9C-101B-9397-08002B2CF9AE}" pid="3" name="KSOProductBuildVer">
    <vt:lpwstr>1033-12.2.0.18911</vt:lpwstr>
  </property>
</Properties>
</file>