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9" r:id="rId2"/>
    <p:sldId id="333" r:id="rId3"/>
    <p:sldId id="320" r:id="rId4"/>
    <p:sldId id="306" r:id="rId5"/>
    <p:sldId id="346" r:id="rId6"/>
    <p:sldId id="362" r:id="rId7"/>
    <p:sldId id="363" r:id="rId8"/>
    <p:sldId id="364" r:id="rId9"/>
    <p:sldId id="332" r:id="rId10"/>
    <p:sldId id="350" r:id="rId11"/>
    <p:sldId id="358" r:id="rId12"/>
    <p:sldId id="359"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223" autoAdjust="0"/>
  </p:normalViewPr>
  <p:slideViewPr>
    <p:cSldViewPr>
      <p:cViewPr varScale="1">
        <p:scale>
          <a:sx n="47" d="100"/>
          <a:sy n="47" d="100"/>
        </p:scale>
        <p:origin x="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A5640-5CB1-4198-83BC-35610A32D5E2}" type="datetimeFigureOut">
              <a:rPr lang="vi-VN" smtClean="0"/>
              <a:t>21/12/2025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22B5F-E923-4DA2-B6E0-2A74414B495B}" type="slidenum">
              <a:rPr lang="vi-VN" smtClean="0"/>
              <a:t>‹#›</a:t>
            </a:fld>
            <a:endParaRPr lang="vi-VN"/>
          </a:p>
        </p:txBody>
      </p:sp>
    </p:spTree>
    <p:extLst>
      <p:ext uri="{BB962C8B-B14F-4D97-AF65-F5344CB8AC3E}">
        <p14:creationId xmlns:p14="http://schemas.microsoft.com/office/powerpoint/2010/main" val="99775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21/12/2025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21/12/2025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21/12/2025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21/12/2025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21/12/2025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hanhtranggiaovien.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1301C4D1-D7BA-850B-6AFF-96692E92B669}"/>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extBox 1">
            <a:hlinkClick r:id="rId13"/>
            <a:extLst>
              <a:ext uri="{FF2B5EF4-FFF2-40B4-BE49-F238E27FC236}">
                <a16:creationId xmlns:a16="http://schemas.microsoft.com/office/drawing/2014/main" id="{20B41E30-3D58-132A-ADCF-2BA594B6A5BF}"/>
              </a:ext>
            </a:extLst>
          </p:cNvPr>
          <p:cNvSpPr txBox="1"/>
          <p:nvPr userDrawn="1"/>
        </p:nvSpPr>
        <p:spPr>
          <a:xfrm>
            <a:off x="18923000" y="381000"/>
            <a:ext cx="7620000" cy="461665"/>
          </a:xfrm>
          <a:prstGeom prst="rect">
            <a:avLst/>
          </a:prstGeom>
          <a:noFill/>
        </p:spPr>
        <p:txBody>
          <a:bodyPr vert="horz" rtlCol="0">
            <a:spAutoFit/>
          </a:bodyPr>
          <a:lstStyle/>
          <a:p>
            <a:r>
              <a:rPr lang="en-US" sz="2400" b="1" u="sng">
                <a:solidFill>
                  <a:srgbClr val="0066CC"/>
                </a:solidFill>
              </a:rPr>
              <a:t>https://www.hanhtranggiaovien.com/</a:t>
            </a:r>
          </a:p>
        </p:txBody>
      </p:sp>
      <p:sp>
        <p:nvSpPr>
          <p:cNvPr id="3" name="TextBox 2">
            <a:extLst>
              <a:ext uri="{FF2B5EF4-FFF2-40B4-BE49-F238E27FC236}">
                <a16:creationId xmlns:a16="http://schemas.microsoft.com/office/drawing/2014/main" id="{1E5168AC-4263-D965-9CDF-DB833F771362}"/>
              </a:ext>
            </a:extLst>
          </p:cNvPr>
          <p:cNvSpPr txBox="1"/>
          <p:nvPr userDrawn="1"/>
        </p:nvSpPr>
        <p:spPr>
          <a:xfrm>
            <a:off x="18923000" y="1016000"/>
            <a:ext cx="7620000" cy="523220"/>
          </a:xfrm>
          <a:prstGeom prst="rect">
            <a:avLst/>
          </a:prstGeom>
          <a:noFill/>
        </p:spPr>
        <p:txBody>
          <a:bodyPr vert="horz" rtlCol="0">
            <a:spAutoFit/>
          </a:bodyPr>
          <a:lstStyle/>
          <a:p>
            <a:r>
              <a:rPr lang="pt-BR" sz="2800" b="1">
                <a:solidFill>
                  <a:srgbClr val="FF0000"/>
                </a:solidFill>
              </a:rPr>
              <a:t>Zalo nh?n giáo án mi?n phí</a:t>
            </a:r>
            <a:endParaRPr lang="en-US" sz="2800" b="1">
              <a:solidFill>
                <a:srgbClr val="FF0000"/>
              </a:solidFill>
            </a:endParaRPr>
          </a:p>
        </p:txBody>
      </p:sp>
      <p:pic>
        <p:nvPicPr>
          <p:cNvPr id="5" name="Picture 4">
            <a:extLst>
              <a:ext uri="{FF2B5EF4-FFF2-40B4-BE49-F238E27FC236}">
                <a16:creationId xmlns:a16="http://schemas.microsoft.com/office/drawing/2014/main" id="{EC98E3D1-B22D-BB3A-016A-1DCCDFB165B2}"/>
              </a:ext>
            </a:extLst>
          </p:cNvPr>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8923000" y="1905000"/>
            <a:ext cx="3810000" cy="3810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31" name="Freeform 4">
            <a:extLst>
              <a:ext uri="{FF2B5EF4-FFF2-40B4-BE49-F238E27FC236}">
                <a16:creationId xmlns:a16="http://schemas.microsoft.com/office/drawing/2014/main" id="{F5D315A7-159E-9C8E-5523-F1985D0E4914}"/>
              </a:ext>
            </a:extLst>
          </p:cNvPr>
          <p:cNvSpPr/>
          <p:nvPr/>
        </p:nvSpPr>
        <p:spPr>
          <a:xfrm>
            <a:off x="-12032"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grpSp>
        <p:nvGrpSpPr>
          <p:cNvPr id="15" name="Group 3">
            <a:extLst>
              <a:ext uri="{FF2B5EF4-FFF2-40B4-BE49-F238E27FC236}">
                <a16:creationId xmlns:a16="http://schemas.microsoft.com/office/drawing/2014/main" id="{63299D70-18F1-1B6D-0BB6-C71178A4F96B}"/>
              </a:ext>
            </a:extLst>
          </p:cNvPr>
          <p:cNvGrpSpPr>
            <a:grpSpLocks/>
          </p:cNvGrpSpPr>
          <p:nvPr/>
        </p:nvGrpSpPr>
        <p:grpSpPr>
          <a:xfrm>
            <a:off x="1209093" y="421161"/>
            <a:ext cx="16253913" cy="9329295"/>
            <a:chOff x="0" y="0"/>
            <a:chExt cx="4025391" cy="2310463"/>
          </a:xfrm>
        </p:grpSpPr>
        <p:sp>
          <p:nvSpPr>
            <p:cNvPr id="16" name="Freeform 4">
              <a:extLst>
                <a:ext uri="{FF2B5EF4-FFF2-40B4-BE49-F238E27FC236}">
                  <a16:creationId xmlns:a16="http://schemas.microsoft.com/office/drawing/2014/main" id="{80301904-42A3-7BC8-0F82-E548693D4786}"/>
                </a:ext>
              </a:extLst>
            </p:cNvPr>
            <p:cNvSpPr>
              <a:spLocks/>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txBody>
            <a:bodyPr/>
            <a:lstStyle/>
            <a:p>
              <a:endParaRPr lang="vi-VN"/>
            </a:p>
          </p:txBody>
        </p:sp>
        <p:sp>
          <p:nvSpPr>
            <p:cNvPr id="17" name="TextBox 5">
              <a:extLst>
                <a:ext uri="{FF2B5EF4-FFF2-40B4-BE49-F238E27FC236}">
                  <a16:creationId xmlns:a16="http://schemas.microsoft.com/office/drawing/2014/main" id="{B04CAEE8-455D-8724-52E2-E3FDE7A3C909}"/>
                </a:ext>
              </a:extLst>
            </p:cNvPr>
            <p:cNvSpPr txBox="1">
              <a:spLocks/>
            </p:cNvSpPr>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28" name="Group 6">
            <a:extLst>
              <a:ext uri="{FF2B5EF4-FFF2-40B4-BE49-F238E27FC236}">
                <a16:creationId xmlns:a16="http://schemas.microsoft.com/office/drawing/2014/main" id="{BD40FDCC-7290-64A7-DB75-68956585ACCC}"/>
              </a:ext>
            </a:extLst>
          </p:cNvPr>
          <p:cNvGrpSpPr/>
          <p:nvPr/>
        </p:nvGrpSpPr>
        <p:grpSpPr>
          <a:xfrm>
            <a:off x="1473833" y="858954"/>
            <a:ext cx="15664528" cy="8587138"/>
            <a:chOff x="0" y="0"/>
            <a:chExt cx="3897924" cy="2014227"/>
          </a:xfrm>
        </p:grpSpPr>
        <p:sp>
          <p:nvSpPr>
            <p:cNvPr id="29" name="Freeform 7">
              <a:extLst>
                <a:ext uri="{FF2B5EF4-FFF2-40B4-BE49-F238E27FC236}">
                  <a16:creationId xmlns:a16="http://schemas.microsoft.com/office/drawing/2014/main" id="{A1C8F0E6-AD51-9FD2-C445-6C6A2B18595A}"/>
                </a:ext>
              </a:extLst>
            </p:cNvPr>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txBody>
            <a:bodyPr/>
            <a:lstStyle/>
            <a:p>
              <a:endParaRPr lang="vi-VN"/>
            </a:p>
          </p:txBody>
        </p:sp>
        <p:sp>
          <p:nvSpPr>
            <p:cNvPr id="30" name="TextBox 8">
              <a:extLst>
                <a:ext uri="{FF2B5EF4-FFF2-40B4-BE49-F238E27FC236}">
                  <a16:creationId xmlns:a16="http://schemas.microsoft.com/office/drawing/2014/main" id="{710CCE88-B056-FB1D-D1E5-9AB176FCE917}"/>
                </a:ext>
              </a:extLst>
            </p:cNvPr>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570575" y="-83552"/>
            <a:ext cx="4724496" cy="3383920"/>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3"/>
            <a:stretch>
              <a:fillRect/>
            </a:stretch>
          </a:blipFill>
        </p:spPr>
        <p:txBody>
          <a:bodyPr/>
          <a:lstStyle/>
          <a:p>
            <a:endParaRPr lang="vi-VN"/>
          </a:p>
        </p:txBody>
      </p:sp>
      <p:sp>
        <p:nvSpPr>
          <p:cNvPr id="19" name="Title 1">
            <a:extLst>
              <a:ext uri="{FF2B5EF4-FFF2-40B4-BE49-F238E27FC236}">
                <a16:creationId xmlns:a16="http://schemas.microsoft.com/office/drawing/2014/main" id="{53CD0D6A-2D2A-E203-73DF-F4533612E164}"/>
              </a:ext>
            </a:extLst>
          </p:cNvPr>
          <p:cNvSpPr txBox="1">
            <a:spLocks/>
          </p:cNvSpPr>
          <p:nvPr/>
        </p:nvSpPr>
        <p:spPr>
          <a:xfrm>
            <a:off x="7315200" y="1844827"/>
            <a:ext cx="473756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000" b="1" dirty="0" err="1">
                <a:latin typeface="UTM Edwardian" panose="02040603050506020204" pitchFamily="18" charset="0"/>
                <a:ea typeface="Calibri" panose="020F0502020204030204" pitchFamily="34" charset="0"/>
                <a:cs typeface="Calibri" panose="020F0502020204030204" pitchFamily="34" charset="0"/>
              </a:rPr>
              <a:t>Tiếng</a:t>
            </a:r>
            <a:r>
              <a:rPr lang="en-US" sz="7000" b="1" dirty="0">
                <a:latin typeface="UTM Edwardian" panose="02040603050506020204" pitchFamily="18" charset="0"/>
                <a:ea typeface="Calibri" panose="020F0502020204030204" pitchFamily="34" charset="0"/>
                <a:cs typeface="Calibri" panose="020F0502020204030204" pitchFamily="34" charset="0"/>
              </a:rPr>
              <a:t> </a:t>
            </a:r>
            <a:r>
              <a:rPr lang="en-US" sz="7000" b="1" dirty="0" err="1">
                <a:latin typeface="UTM Edwardian" panose="02040603050506020204" pitchFamily="18" charset="0"/>
                <a:ea typeface="Calibri" panose="020F0502020204030204" pitchFamily="34" charset="0"/>
                <a:cs typeface="Calibri" panose="020F0502020204030204" pitchFamily="34" charset="0"/>
              </a:rPr>
              <a:t>Việt</a:t>
            </a:r>
            <a:endParaRPr lang="en-US" sz="7000" b="1" dirty="0">
              <a:latin typeface="UTM Edwardian" panose="02040603050506020204" pitchFamily="18" charset="0"/>
              <a:ea typeface="Calibri" panose="020F0502020204030204" pitchFamily="34" charset="0"/>
              <a:cs typeface="Calibri" panose="020F0502020204030204" pitchFamily="34" charset="0"/>
            </a:endParaRPr>
          </a:p>
        </p:txBody>
      </p:sp>
      <p:sp>
        <p:nvSpPr>
          <p:cNvPr id="21" name="Title 1">
            <a:extLst>
              <a:ext uri="{FF2B5EF4-FFF2-40B4-BE49-F238E27FC236}">
                <a16:creationId xmlns:a16="http://schemas.microsoft.com/office/drawing/2014/main" id="{22741873-E01E-8D47-7EF3-BF1842A95A28}"/>
              </a:ext>
            </a:extLst>
          </p:cNvPr>
          <p:cNvSpPr txBox="1">
            <a:spLocks/>
          </p:cNvSpPr>
          <p:nvPr/>
        </p:nvSpPr>
        <p:spPr>
          <a:xfrm>
            <a:off x="2663330" y="4279559"/>
            <a:ext cx="14637353" cy="2349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9000" b="1">
                <a:solidFill>
                  <a:srgbClr val="22BD03"/>
                </a:solidFill>
                <a:effectLst>
                  <a:glow rad="101600">
                    <a:schemeClr val="accent3">
                      <a:satMod val="175000"/>
                      <a:alpha val="40000"/>
                    </a:schemeClr>
                  </a:glow>
                </a:effectLst>
                <a:latin typeface="iCiel Pony" panose="02000000000000000000" pitchFamily="2" charset="-93"/>
                <a:ea typeface="Calibri" panose="020F0502020204030204" pitchFamily="34" charset="0"/>
                <a:cs typeface="Calibri" panose="020F0502020204030204" pitchFamily="34" charset="0"/>
              </a:rPr>
              <a:t>Viết đoạn văn</a:t>
            </a:r>
          </a:p>
          <a:p>
            <a:pPr algn="ctr">
              <a:lnSpc>
                <a:spcPct val="100000"/>
              </a:lnSpc>
            </a:pPr>
            <a:r>
              <a:rPr lang="en-US" sz="9000" b="1">
                <a:solidFill>
                  <a:srgbClr val="22BD03"/>
                </a:solidFill>
                <a:effectLst>
                  <a:glow rad="101600">
                    <a:schemeClr val="accent3">
                      <a:satMod val="175000"/>
                      <a:alpha val="40000"/>
                    </a:schemeClr>
                  </a:glow>
                </a:effectLst>
                <a:latin typeface="iCiel Pony" panose="02000000000000000000" pitchFamily="2" charset="-93"/>
                <a:ea typeface="Calibri" panose="020F0502020204030204" pitchFamily="34" charset="0"/>
                <a:cs typeface="Calibri" panose="020F0502020204030204" pitchFamily="34" charset="0"/>
              </a:rPr>
              <a:t>thể hiện tình cảm, cảm xúc về một câu chuyện</a:t>
            </a:r>
            <a:endParaRPr lang="en-US" sz="9000" b="1" dirty="0">
              <a:solidFill>
                <a:srgbClr val="22BD03"/>
              </a:solidFill>
              <a:effectLst>
                <a:glow rad="101600">
                  <a:schemeClr val="accent3">
                    <a:satMod val="175000"/>
                    <a:alpha val="40000"/>
                  </a:schemeClr>
                </a:glow>
              </a:effectLst>
              <a:latin typeface="iCiel Pony" panose="02000000000000000000" pitchFamily="2" charset="-93"/>
              <a:ea typeface="Calibri" panose="020F0502020204030204" pitchFamily="34" charset="0"/>
              <a:cs typeface="Calibri" panose="020F0502020204030204" pitchFamily="34" charset="0"/>
            </a:endParaRPr>
          </a:p>
        </p:txBody>
      </p:sp>
      <p:sp>
        <p:nvSpPr>
          <p:cNvPr id="4" name="Freeform 4"/>
          <p:cNvSpPr/>
          <p:nvPr/>
        </p:nvSpPr>
        <p:spPr>
          <a:xfrm>
            <a:off x="-37432" y="6075596"/>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dirty="0"/>
          </a:p>
        </p:txBody>
      </p:sp>
      <p:sp>
        <p:nvSpPr>
          <p:cNvPr id="2" name="Freeform 2"/>
          <p:cNvSpPr/>
          <p:nvPr/>
        </p:nvSpPr>
        <p:spPr>
          <a:xfrm flipH="1">
            <a:off x="410881" y="3083392"/>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4"/>
            <a:stretch>
              <a:fillRect/>
            </a:stretch>
          </a:blipFill>
        </p:spPr>
        <p:txBody>
          <a:bodyPr/>
          <a:lstStyle/>
          <a:p>
            <a:endParaRPr lang="vi-VN"/>
          </a:p>
        </p:txBody>
      </p:sp>
    </p:spTree>
    <p:extLst>
      <p:ext uri="{BB962C8B-B14F-4D97-AF65-F5344CB8AC3E}">
        <p14:creationId xmlns:p14="http://schemas.microsoft.com/office/powerpoint/2010/main" val="795221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id="{0089758A-8705-F809-2B3B-831D03C94C15}"/>
              </a:ext>
            </a:extLst>
          </p:cNvPr>
          <p:cNvSpPr/>
          <p:nvPr/>
        </p:nvSpPr>
        <p:spPr>
          <a:xfrm>
            <a:off x="551523" y="2554488"/>
            <a:ext cx="17184954" cy="7581902"/>
          </a:xfrm>
          <a:custGeom>
            <a:avLst/>
            <a:gdLst>
              <a:gd name="connsiteX0" fmla="*/ 0 w 17184954"/>
              <a:gd name="connsiteY0" fmla="*/ 1263676 h 7581902"/>
              <a:gd name="connsiteX1" fmla="*/ 1263676 w 17184954"/>
              <a:gd name="connsiteY1" fmla="*/ 0 h 7581902"/>
              <a:gd name="connsiteX2" fmla="*/ 15921278 w 17184954"/>
              <a:gd name="connsiteY2" fmla="*/ 0 h 7581902"/>
              <a:gd name="connsiteX3" fmla="*/ 17184954 w 17184954"/>
              <a:gd name="connsiteY3" fmla="*/ 1263676 h 7581902"/>
              <a:gd name="connsiteX4" fmla="*/ 17184954 w 17184954"/>
              <a:gd name="connsiteY4" fmla="*/ 6318226 h 7581902"/>
              <a:gd name="connsiteX5" fmla="*/ 15921278 w 17184954"/>
              <a:gd name="connsiteY5" fmla="*/ 7581902 h 7581902"/>
              <a:gd name="connsiteX6" fmla="*/ 1263676 w 17184954"/>
              <a:gd name="connsiteY6" fmla="*/ 7581902 h 7581902"/>
              <a:gd name="connsiteX7" fmla="*/ 0 w 17184954"/>
              <a:gd name="connsiteY7" fmla="*/ 6318226 h 7581902"/>
              <a:gd name="connsiteX8" fmla="*/ 0 w 17184954"/>
              <a:gd name="connsiteY8" fmla="*/ 1263676 h 75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7581902" fill="none" extrusionOk="0">
                <a:moveTo>
                  <a:pt x="0" y="1263676"/>
                </a:moveTo>
                <a:cubicBezTo>
                  <a:pt x="-30738" y="567678"/>
                  <a:pt x="546699" y="108277"/>
                  <a:pt x="1263676" y="0"/>
                </a:cubicBezTo>
                <a:cubicBezTo>
                  <a:pt x="7314125" y="77600"/>
                  <a:pt x="13608536" y="-27269"/>
                  <a:pt x="15921278" y="0"/>
                </a:cubicBezTo>
                <a:cubicBezTo>
                  <a:pt x="16675395" y="-74147"/>
                  <a:pt x="17206812" y="572202"/>
                  <a:pt x="17184954" y="1263676"/>
                </a:cubicBezTo>
                <a:cubicBezTo>
                  <a:pt x="17293954" y="3679832"/>
                  <a:pt x="17106745" y="5630319"/>
                  <a:pt x="17184954" y="6318226"/>
                </a:cubicBezTo>
                <a:cubicBezTo>
                  <a:pt x="17098124" y="6982168"/>
                  <a:pt x="16599783" y="7590460"/>
                  <a:pt x="15921278" y="7581902"/>
                </a:cubicBezTo>
                <a:cubicBezTo>
                  <a:pt x="12449660" y="7631079"/>
                  <a:pt x="5437024" y="7459200"/>
                  <a:pt x="1263676" y="7581902"/>
                </a:cubicBezTo>
                <a:cubicBezTo>
                  <a:pt x="563194" y="7601661"/>
                  <a:pt x="-70555" y="7076883"/>
                  <a:pt x="0" y="6318226"/>
                </a:cubicBezTo>
                <a:cubicBezTo>
                  <a:pt x="47022" y="5528582"/>
                  <a:pt x="104569" y="2414199"/>
                  <a:pt x="0" y="1263676"/>
                </a:cubicBezTo>
                <a:close/>
              </a:path>
              <a:path w="17184954" h="7581902" stroke="0" extrusionOk="0">
                <a:moveTo>
                  <a:pt x="0" y="1263676"/>
                </a:moveTo>
                <a:cubicBezTo>
                  <a:pt x="35675" y="561689"/>
                  <a:pt x="670424" y="-6983"/>
                  <a:pt x="1263676" y="0"/>
                </a:cubicBezTo>
                <a:cubicBezTo>
                  <a:pt x="7815995" y="-129276"/>
                  <a:pt x="9817040" y="-77778"/>
                  <a:pt x="15921278" y="0"/>
                </a:cubicBezTo>
                <a:cubicBezTo>
                  <a:pt x="16601703" y="-55738"/>
                  <a:pt x="17164220" y="685321"/>
                  <a:pt x="17184954" y="1263676"/>
                </a:cubicBezTo>
                <a:cubicBezTo>
                  <a:pt x="17266553" y="3235318"/>
                  <a:pt x="17339254" y="5546893"/>
                  <a:pt x="17184954" y="6318226"/>
                </a:cubicBezTo>
                <a:cubicBezTo>
                  <a:pt x="17201974" y="7052029"/>
                  <a:pt x="16603550" y="7587216"/>
                  <a:pt x="15921278" y="7581902"/>
                </a:cubicBezTo>
                <a:cubicBezTo>
                  <a:pt x="9413318" y="7626122"/>
                  <a:pt x="6516951" y="7552520"/>
                  <a:pt x="1263676" y="7581902"/>
                </a:cubicBezTo>
                <a:cubicBezTo>
                  <a:pt x="554588" y="7538951"/>
                  <a:pt x="-77482" y="6998228"/>
                  <a:pt x="0" y="6318226"/>
                </a:cubicBezTo>
                <a:cubicBezTo>
                  <a:pt x="-159954" y="5299479"/>
                  <a:pt x="22140" y="2601429"/>
                  <a:pt x="0" y="12636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Freeform 33">
            <a:extLst>
              <a:ext uri="{FF2B5EF4-FFF2-40B4-BE49-F238E27FC236}">
                <a16:creationId xmlns:a16="http://schemas.microsoft.com/office/drawing/2014/main" id="{9B53653F-0FD3-8C7A-1CD7-AE717BD15EF6}"/>
              </a:ext>
            </a:extLst>
          </p:cNvPr>
          <p:cNvSpPr>
            <a:spLocks/>
          </p:cNvSpPr>
          <p:nvPr/>
        </p:nvSpPr>
        <p:spPr>
          <a:xfrm>
            <a:off x="681789" y="-1278188"/>
            <a:ext cx="17050677" cy="4288088"/>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just"/>
            <a:endParaRPr lang="en-US" sz="6500" b="1" dirty="0">
              <a:solidFill>
                <a:srgbClr val="FF0000"/>
              </a:solidFill>
              <a:latin typeface="Calibri "/>
            </a:endParaRPr>
          </a:p>
          <a:p>
            <a:pPr algn="just"/>
            <a:endParaRPr lang="en-US" sz="6500" b="1" dirty="0">
              <a:solidFill>
                <a:srgbClr val="FF0000"/>
              </a:solidFill>
              <a:latin typeface="Calibri "/>
            </a:endParaRPr>
          </a:p>
          <a:p>
            <a:pPr algn="just"/>
            <a:endParaRPr lang="en-US" sz="6500" b="1" dirty="0">
              <a:solidFill>
                <a:srgbClr val="FF0000"/>
              </a:solidFill>
              <a:latin typeface="Calibri "/>
            </a:endParaRPr>
          </a:p>
        </p:txBody>
      </p:sp>
      <p:sp>
        <p:nvSpPr>
          <p:cNvPr id="18" name="TextBox 17">
            <a:extLst>
              <a:ext uri="{FF2B5EF4-FFF2-40B4-BE49-F238E27FC236}">
                <a16:creationId xmlns:a16="http://schemas.microsoft.com/office/drawing/2014/main" id="{2F10F182-9620-F261-7AD3-7040B79029A0}"/>
              </a:ext>
            </a:extLst>
          </p:cNvPr>
          <p:cNvSpPr txBox="1"/>
          <p:nvPr/>
        </p:nvSpPr>
        <p:spPr>
          <a:xfrm>
            <a:off x="1676400" y="745593"/>
            <a:ext cx="15703452" cy="1938992"/>
          </a:xfrm>
          <a:prstGeom prst="rect">
            <a:avLst/>
          </a:prstGeom>
          <a:noFill/>
        </p:spPr>
        <p:txBody>
          <a:bodyPr wrap="square" rtlCol="0">
            <a:spAutoFit/>
          </a:bodyPr>
          <a:lstStyle/>
          <a:p>
            <a:pPr algn="ctr"/>
            <a:r>
              <a:rPr lang="vi-VN" sz="6000" b="1">
                <a:solidFill>
                  <a:schemeClr val="bg1"/>
                </a:solidFill>
              </a:rPr>
              <a:t>Nói 2 – 3 câu để giới thiệu bài thơ </a:t>
            </a:r>
            <a:endParaRPr lang="en-US" sz="6000" b="1">
              <a:solidFill>
                <a:schemeClr val="bg1"/>
              </a:solidFill>
            </a:endParaRPr>
          </a:p>
          <a:p>
            <a:pPr algn="ctr"/>
            <a:r>
              <a:rPr lang="vi-VN" sz="6000" b="1">
                <a:solidFill>
                  <a:schemeClr val="bg1"/>
                </a:solidFill>
              </a:rPr>
              <a:t>“Bài ca Trái Đất” với người thân.</a:t>
            </a:r>
            <a:endParaRPr lang="vi-VN" sz="1200" dirty="0"/>
          </a:p>
        </p:txBody>
      </p:sp>
      <p:pic>
        <p:nvPicPr>
          <p:cNvPr id="3" name="Picture 2">
            <a:extLst>
              <a:ext uri="{FF2B5EF4-FFF2-40B4-BE49-F238E27FC236}">
                <a16:creationId xmlns:a16="http://schemas.microsoft.com/office/drawing/2014/main" id="{E4FF0051-A518-5539-42E1-328C8840B3A4}"/>
              </a:ext>
            </a:extLst>
          </p:cNvPr>
          <p:cNvPicPr>
            <a:picLocks noChangeAspect="1"/>
          </p:cNvPicPr>
          <p:nvPr/>
        </p:nvPicPr>
        <p:blipFill>
          <a:blip r:embed="rId5"/>
          <a:stretch>
            <a:fillRect/>
          </a:stretch>
        </p:blipFill>
        <p:spPr>
          <a:xfrm>
            <a:off x="1360267" y="3682082"/>
            <a:ext cx="15925800" cy="4206688"/>
          </a:xfrm>
          <a:prstGeom prst="rect">
            <a:avLst/>
          </a:prstGeom>
        </p:spPr>
      </p:pic>
    </p:spTree>
    <p:extLst>
      <p:ext uri="{BB962C8B-B14F-4D97-AF65-F5344CB8AC3E}">
        <p14:creationId xmlns:p14="http://schemas.microsoft.com/office/powerpoint/2010/main" val="788221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id="{0089758A-8705-F809-2B3B-831D03C94C15}"/>
              </a:ext>
            </a:extLst>
          </p:cNvPr>
          <p:cNvSpPr/>
          <p:nvPr/>
        </p:nvSpPr>
        <p:spPr>
          <a:xfrm>
            <a:off x="551523" y="2554488"/>
            <a:ext cx="17184954" cy="7581902"/>
          </a:xfrm>
          <a:custGeom>
            <a:avLst/>
            <a:gdLst>
              <a:gd name="connsiteX0" fmla="*/ 0 w 17184954"/>
              <a:gd name="connsiteY0" fmla="*/ 1263676 h 7581902"/>
              <a:gd name="connsiteX1" fmla="*/ 1263676 w 17184954"/>
              <a:gd name="connsiteY1" fmla="*/ 0 h 7581902"/>
              <a:gd name="connsiteX2" fmla="*/ 15921278 w 17184954"/>
              <a:gd name="connsiteY2" fmla="*/ 0 h 7581902"/>
              <a:gd name="connsiteX3" fmla="*/ 17184954 w 17184954"/>
              <a:gd name="connsiteY3" fmla="*/ 1263676 h 7581902"/>
              <a:gd name="connsiteX4" fmla="*/ 17184954 w 17184954"/>
              <a:gd name="connsiteY4" fmla="*/ 6318226 h 7581902"/>
              <a:gd name="connsiteX5" fmla="*/ 15921278 w 17184954"/>
              <a:gd name="connsiteY5" fmla="*/ 7581902 h 7581902"/>
              <a:gd name="connsiteX6" fmla="*/ 1263676 w 17184954"/>
              <a:gd name="connsiteY6" fmla="*/ 7581902 h 7581902"/>
              <a:gd name="connsiteX7" fmla="*/ 0 w 17184954"/>
              <a:gd name="connsiteY7" fmla="*/ 6318226 h 7581902"/>
              <a:gd name="connsiteX8" fmla="*/ 0 w 17184954"/>
              <a:gd name="connsiteY8" fmla="*/ 1263676 h 75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7581902" fill="none" extrusionOk="0">
                <a:moveTo>
                  <a:pt x="0" y="1263676"/>
                </a:moveTo>
                <a:cubicBezTo>
                  <a:pt x="-30738" y="567678"/>
                  <a:pt x="546699" y="108277"/>
                  <a:pt x="1263676" y="0"/>
                </a:cubicBezTo>
                <a:cubicBezTo>
                  <a:pt x="7314125" y="77600"/>
                  <a:pt x="13608536" y="-27269"/>
                  <a:pt x="15921278" y="0"/>
                </a:cubicBezTo>
                <a:cubicBezTo>
                  <a:pt x="16675395" y="-74147"/>
                  <a:pt x="17206812" y="572202"/>
                  <a:pt x="17184954" y="1263676"/>
                </a:cubicBezTo>
                <a:cubicBezTo>
                  <a:pt x="17293954" y="3679832"/>
                  <a:pt x="17106745" y="5630319"/>
                  <a:pt x="17184954" y="6318226"/>
                </a:cubicBezTo>
                <a:cubicBezTo>
                  <a:pt x="17098124" y="6982168"/>
                  <a:pt x="16599783" y="7590460"/>
                  <a:pt x="15921278" y="7581902"/>
                </a:cubicBezTo>
                <a:cubicBezTo>
                  <a:pt x="12449660" y="7631079"/>
                  <a:pt x="5437024" y="7459200"/>
                  <a:pt x="1263676" y="7581902"/>
                </a:cubicBezTo>
                <a:cubicBezTo>
                  <a:pt x="563194" y="7601661"/>
                  <a:pt x="-70555" y="7076883"/>
                  <a:pt x="0" y="6318226"/>
                </a:cubicBezTo>
                <a:cubicBezTo>
                  <a:pt x="47022" y="5528582"/>
                  <a:pt x="104569" y="2414199"/>
                  <a:pt x="0" y="1263676"/>
                </a:cubicBezTo>
                <a:close/>
              </a:path>
              <a:path w="17184954" h="7581902" stroke="0" extrusionOk="0">
                <a:moveTo>
                  <a:pt x="0" y="1263676"/>
                </a:moveTo>
                <a:cubicBezTo>
                  <a:pt x="35675" y="561689"/>
                  <a:pt x="670424" y="-6983"/>
                  <a:pt x="1263676" y="0"/>
                </a:cubicBezTo>
                <a:cubicBezTo>
                  <a:pt x="7815995" y="-129276"/>
                  <a:pt x="9817040" y="-77778"/>
                  <a:pt x="15921278" y="0"/>
                </a:cubicBezTo>
                <a:cubicBezTo>
                  <a:pt x="16601703" y="-55738"/>
                  <a:pt x="17164220" y="685321"/>
                  <a:pt x="17184954" y="1263676"/>
                </a:cubicBezTo>
                <a:cubicBezTo>
                  <a:pt x="17266553" y="3235318"/>
                  <a:pt x="17339254" y="5546893"/>
                  <a:pt x="17184954" y="6318226"/>
                </a:cubicBezTo>
                <a:cubicBezTo>
                  <a:pt x="17201974" y="7052029"/>
                  <a:pt x="16603550" y="7587216"/>
                  <a:pt x="15921278" y="7581902"/>
                </a:cubicBezTo>
                <a:cubicBezTo>
                  <a:pt x="9413318" y="7626122"/>
                  <a:pt x="6516951" y="7552520"/>
                  <a:pt x="1263676" y="7581902"/>
                </a:cubicBezTo>
                <a:cubicBezTo>
                  <a:pt x="554588" y="7538951"/>
                  <a:pt x="-77482" y="6998228"/>
                  <a:pt x="0" y="6318226"/>
                </a:cubicBezTo>
                <a:cubicBezTo>
                  <a:pt x="-159954" y="5299479"/>
                  <a:pt x="22140" y="2601429"/>
                  <a:pt x="0" y="12636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Freeform 33">
            <a:extLst>
              <a:ext uri="{FF2B5EF4-FFF2-40B4-BE49-F238E27FC236}">
                <a16:creationId xmlns:a16="http://schemas.microsoft.com/office/drawing/2014/main" id="{9B53653F-0FD3-8C7A-1CD7-AE717BD15EF6}"/>
              </a:ext>
            </a:extLst>
          </p:cNvPr>
          <p:cNvSpPr>
            <a:spLocks/>
          </p:cNvSpPr>
          <p:nvPr/>
        </p:nvSpPr>
        <p:spPr>
          <a:xfrm>
            <a:off x="681789" y="-1278188"/>
            <a:ext cx="17050677" cy="3688764"/>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just"/>
            <a:endParaRPr lang="en-US" sz="6500" b="1" dirty="0">
              <a:solidFill>
                <a:srgbClr val="FF0000"/>
              </a:solidFill>
              <a:latin typeface="Calibri "/>
            </a:endParaRPr>
          </a:p>
          <a:p>
            <a:pPr algn="just"/>
            <a:endParaRPr lang="en-US" sz="6500" b="1" dirty="0">
              <a:solidFill>
                <a:srgbClr val="FF0000"/>
              </a:solidFill>
              <a:latin typeface="Calibri "/>
            </a:endParaRPr>
          </a:p>
          <a:p>
            <a:pPr algn="just"/>
            <a:endParaRPr lang="en-US" sz="6500" b="1" dirty="0">
              <a:solidFill>
                <a:srgbClr val="FF0000"/>
              </a:solidFill>
              <a:latin typeface="Calibri "/>
            </a:endParaRPr>
          </a:p>
        </p:txBody>
      </p:sp>
      <p:sp>
        <p:nvSpPr>
          <p:cNvPr id="18" name="TextBox 17">
            <a:extLst>
              <a:ext uri="{FF2B5EF4-FFF2-40B4-BE49-F238E27FC236}">
                <a16:creationId xmlns:a16="http://schemas.microsoft.com/office/drawing/2014/main" id="{2F10F182-9620-F261-7AD3-7040B79029A0}"/>
              </a:ext>
            </a:extLst>
          </p:cNvPr>
          <p:cNvSpPr txBox="1"/>
          <p:nvPr/>
        </p:nvSpPr>
        <p:spPr>
          <a:xfrm>
            <a:off x="1818054" y="280911"/>
            <a:ext cx="14712852" cy="1938992"/>
          </a:xfrm>
          <a:prstGeom prst="rect">
            <a:avLst/>
          </a:prstGeom>
          <a:noFill/>
        </p:spPr>
        <p:txBody>
          <a:bodyPr wrap="square" rtlCol="0">
            <a:spAutoFit/>
          </a:bodyPr>
          <a:lstStyle/>
          <a:p>
            <a:pPr lvl="0" algn="ctr"/>
            <a:r>
              <a:rPr lang="vi-VN" sz="6000" b="1">
                <a:solidFill>
                  <a:prstClr val="white"/>
                </a:solidFill>
              </a:rPr>
              <a:t>Nói 2 – 3 câu để giới thiệu bài thơ </a:t>
            </a:r>
            <a:endParaRPr lang="en-US" sz="6000" b="1">
              <a:solidFill>
                <a:prstClr val="white"/>
              </a:solidFill>
            </a:endParaRPr>
          </a:p>
          <a:p>
            <a:pPr lvl="0" algn="ctr"/>
            <a:r>
              <a:rPr lang="vi-VN" sz="6000" b="1">
                <a:solidFill>
                  <a:prstClr val="white"/>
                </a:solidFill>
              </a:rPr>
              <a:t>“Bài ca Trái Đất” với người thân.</a:t>
            </a:r>
            <a:endParaRPr lang="vi-VN" sz="1200" dirty="0">
              <a:solidFill>
                <a:prstClr val="black"/>
              </a:solidFill>
            </a:endParaRPr>
          </a:p>
        </p:txBody>
      </p:sp>
      <p:sp>
        <p:nvSpPr>
          <p:cNvPr id="28" name="TextBox 27">
            <a:extLst>
              <a:ext uri="{FF2B5EF4-FFF2-40B4-BE49-F238E27FC236}">
                <a16:creationId xmlns:a16="http://schemas.microsoft.com/office/drawing/2014/main" id="{0747D5CD-3EEB-2B57-3935-37308297F7AF}"/>
              </a:ext>
            </a:extLst>
          </p:cNvPr>
          <p:cNvSpPr txBox="1"/>
          <p:nvPr/>
        </p:nvSpPr>
        <p:spPr>
          <a:xfrm>
            <a:off x="1179710" y="2688771"/>
            <a:ext cx="15989540" cy="7094250"/>
          </a:xfrm>
          <a:prstGeom prst="rect">
            <a:avLst/>
          </a:prstGeom>
          <a:noFill/>
        </p:spPr>
        <p:txBody>
          <a:bodyPr wrap="square">
            <a:spAutoFit/>
          </a:bodyPr>
          <a:lstStyle/>
          <a:p>
            <a:pPr algn="just"/>
            <a:r>
              <a:rPr lang="vi-VN" sz="6500" u="sng" dirty="0">
                <a:latin typeface="Calibri" panose="020F0502020204030204" pitchFamily="34" charset="0"/>
                <a:ea typeface="Calibri" panose="020F0502020204030204" pitchFamily="34" charset="0"/>
                <a:cs typeface="Calibri" panose="020F0502020204030204" pitchFamily="34" charset="0"/>
              </a:rPr>
              <a:t>Mẫu</a:t>
            </a:r>
            <a:r>
              <a:rPr lang="vi-VN" sz="6500" u="sng">
                <a:latin typeface="Calibri" panose="020F0502020204030204" pitchFamily="34" charset="0"/>
                <a:ea typeface="Calibri" panose="020F0502020204030204" pitchFamily="34" charset="0"/>
                <a:cs typeface="Calibri" panose="020F0502020204030204" pitchFamily="34" charset="0"/>
              </a:rPr>
              <a:t>:</a:t>
            </a:r>
            <a:r>
              <a:rPr lang="vi-VN" sz="6500">
                <a:latin typeface="Calibri" panose="020F0502020204030204" pitchFamily="34" charset="0"/>
                <a:ea typeface="Calibri" panose="020F0502020204030204" pitchFamily="34" charset="0"/>
                <a:cs typeface="Calibri" panose="020F0502020204030204" pitchFamily="34" charset="0"/>
              </a:rPr>
              <a:t> "Bài ca Trái Đất" là một bài thơ tuyệt vời viết về tình yêu và lòng quý trọng đối với hành tinh của chúng ta. Nó tôn vinh vẻ đẹp của Trái Đất và kêu gọi mọi người hãy bảo vệ và giữ gìn hành tinh này. Bài thơ cũng thể hiện ý nghĩa của sự đoàn kết và hòa bình, khuyến khích mọi người sống hòa thuận và tôn trọng nhau.</a:t>
            </a:r>
            <a:endParaRPr lang="vi-VN" sz="65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7844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id="{0089758A-8705-F809-2B3B-831D03C94C15}"/>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 name="Picture 1">
            <a:extLst>
              <a:ext uri="{FF2B5EF4-FFF2-40B4-BE49-F238E27FC236}">
                <a16:creationId xmlns:a16="http://schemas.microsoft.com/office/drawing/2014/main" id="{F12442E9-BD89-C7F4-5393-D09519A32E5F}"/>
              </a:ext>
            </a:extLst>
          </p:cNvPr>
          <p:cNvPicPr>
            <a:picLocks noChangeAspect="1"/>
          </p:cNvPicPr>
          <p:nvPr/>
        </p:nvPicPr>
        <p:blipFill>
          <a:blip r:embed="rId3"/>
          <a:stretch>
            <a:fillRect/>
          </a:stretch>
        </p:blipFill>
        <p:spPr>
          <a:xfrm>
            <a:off x="1143000" y="1009650"/>
            <a:ext cx="16141940" cy="2172946"/>
          </a:xfrm>
          <a:prstGeom prst="rect">
            <a:avLst/>
          </a:prstGeom>
        </p:spPr>
      </p:pic>
      <p:pic>
        <p:nvPicPr>
          <p:cNvPr id="3" name="Picture 2" descr="A picture containing text, table, indoor, toy&#10;&#10;Description automatically generated">
            <a:extLst>
              <a:ext uri="{FF2B5EF4-FFF2-40B4-BE49-F238E27FC236}">
                <a16:creationId xmlns:a16="http://schemas.microsoft.com/office/drawing/2014/main" id="{932A67BE-D0C7-DBC2-6329-70B9C6AEF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924300"/>
            <a:ext cx="9771400" cy="5998351"/>
          </a:xfrm>
          <a:prstGeom prst="rect">
            <a:avLst/>
          </a:prstGeom>
        </p:spPr>
      </p:pic>
    </p:spTree>
    <p:extLst>
      <p:ext uri="{BB962C8B-B14F-4D97-AF65-F5344CB8AC3E}">
        <p14:creationId xmlns:p14="http://schemas.microsoft.com/office/powerpoint/2010/main" val="4202518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4">
            <a:extLst>
              <a:ext uri="{FF2B5EF4-FFF2-40B4-BE49-F238E27FC236}">
                <a16:creationId xmlns:a16="http://schemas.microsoft.com/office/drawing/2014/main" id="{BC1BA5D5-3FB9-2678-7B60-7978BF88543F}"/>
              </a:ext>
            </a:extLst>
          </p:cNvPr>
          <p:cNvSpPr/>
          <p:nvPr/>
        </p:nvSpPr>
        <p:spPr>
          <a:xfrm rot="10800000">
            <a:off x="-4439" y="-188588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3" name="Freeform 33">
            <a:extLst>
              <a:ext uri="{FF2B5EF4-FFF2-40B4-BE49-F238E27FC236}">
                <a16:creationId xmlns:a16="http://schemas.microsoft.com/office/drawing/2014/main" id="{A150400E-9178-14D4-8EEF-53E950D36CF8}"/>
              </a:ext>
            </a:extLst>
          </p:cNvPr>
          <p:cNvSpPr>
            <a:spLocks noGrp="1" noRot="1" noMove="1" noResize="1" noEditPoints="1" noAdjustHandles="1" noChangeArrowheads="1" noChangeShapeType="1"/>
          </p:cNvSpPr>
          <p:nvPr/>
        </p:nvSpPr>
        <p:spPr>
          <a:xfrm>
            <a:off x="1524000" y="-4846908"/>
            <a:ext cx="15492092" cy="14659392"/>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22" name="TextBox 3">
            <a:extLst>
              <a:ext uri="{FF2B5EF4-FFF2-40B4-BE49-F238E27FC236}">
                <a16:creationId xmlns:a16="http://schemas.microsoft.com/office/drawing/2014/main" id="{89E95314-2581-A99C-8EFE-0EF378F92B2C}"/>
              </a:ext>
            </a:extLst>
          </p:cNvPr>
          <p:cNvSpPr txBox="1"/>
          <p:nvPr/>
        </p:nvSpPr>
        <p:spPr>
          <a:xfrm>
            <a:off x="3056878" y="3760977"/>
            <a:ext cx="13093108" cy="3077766"/>
          </a:xfrm>
          <a:prstGeom prst="rect">
            <a:avLst/>
          </a:prstGeom>
        </p:spPr>
        <p:txBody>
          <a:bodyPr wrap="square" lIns="0" tIns="0" rIns="0" bIns="0" rtlCol="0" anchor="t">
            <a:spAutoFit/>
          </a:bodyPr>
          <a:lstStyle/>
          <a:p>
            <a:pPr algn="ctr"/>
            <a:r>
              <a:rPr lang="en-US" sz="20000" dirty="0">
                <a:solidFill>
                  <a:schemeClr val="bg1"/>
                </a:solidFill>
                <a:latin typeface="UTM Cookies" panose="02040603050506020204" pitchFamily="18" charset="0"/>
              </a:rPr>
              <a:t>KHỞI ĐỘNG</a:t>
            </a:r>
          </a:p>
        </p:txBody>
      </p:sp>
      <p:sp>
        <p:nvSpPr>
          <p:cNvPr id="6" name="Freeform 6"/>
          <p:cNvSpPr/>
          <p:nvPr/>
        </p:nvSpPr>
        <p:spPr>
          <a:xfrm>
            <a:off x="13252407" y="-402522"/>
            <a:ext cx="5812913" cy="4163499"/>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5"/>
            <a:stretch>
              <a:fillRect/>
            </a:stretch>
          </a:blipFill>
        </p:spPr>
        <p:txBody>
          <a:bodyPr/>
          <a:lstStyle/>
          <a:p>
            <a:endParaRPr lang="vi-VN"/>
          </a:p>
        </p:txBody>
      </p:sp>
      <p:sp>
        <p:nvSpPr>
          <p:cNvPr id="24" name="TextBox 3">
            <a:extLst>
              <a:ext uri="{FF2B5EF4-FFF2-40B4-BE49-F238E27FC236}">
                <a16:creationId xmlns:a16="http://schemas.microsoft.com/office/drawing/2014/main" id="{8B33EB13-07E1-40B2-883E-8D9A07A61419}"/>
              </a:ext>
            </a:extLst>
          </p:cNvPr>
          <p:cNvSpPr txBox="1"/>
          <p:nvPr/>
        </p:nvSpPr>
        <p:spPr>
          <a:xfrm>
            <a:off x="2971800" y="3790833"/>
            <a:ext cx="13093108" cy="3077766"/>
          </a:xfrm>
          <a:prstGeom prst="rect">
            <a:avLst/>
          </a:prstGeom>
        </p:spPr>
        <p:txBody>
          <a:bodyPr wrap="square" lIns="0" tIns="0" rIns="0" bIns="0" rtlCol="0" anchor="t">
            <a:spAutoFit/>
          </a:bodyPr>
          <a:lstStyle/>
          <a:p>
            <a:pPr algn="ctr"/>
            <a:endParaRPr lang="en-US" sz="20000" dirty="0">
              <a:solidFill>
                <a:srgbClr val="FF0000"/>
              </a:solidFill>
              <a:latin typeface="UTM Cookies" panose="02040603050506020204" pitchFamily="18" charset="0"/>
            </a:endParaRPr>
          </a:p>
        </p:txBody>
      </p:sp>
      <p:sp>
        <p:nvSpPr>
          <p:cNvPr id="5" name="Freeform 4">
            <a:extLst>
              <a:ext uri="{FF2B5EF4-FFF2-40B4-BE49-F238E27FC236}">
                <a16:creationId xmlns:a16="http://schemas.microsoft.com/office/drawing/2014/main" id="{623D00E6-5C63-4431-D4C8-0A5EA1E1EE5F}"/>
              </a:ext>
            </a:extLst>
          </p:cNvPr>
          <p:cNvSpPr/>
          <p:nvPr/>
        </p:nvSpPr>
        <p:spPr>
          <a:xfrm>
            <a:off x="-4439" y="6346009"/>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 name="Freeform 2"/>
          <p:cNvSpPr/>
          <p:nvPr/>
        </p:nvSpPr>
        <p:spPr>
          <a:xfrm flipH="1">
            <a:off x="176509" y="4599960"/>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6"/>
            <a:stretch>
              <a:fillRect/>
            </a:stretch>
          </a:blipFill>
        </p:spPr>
        <p:txBody>
          <a:bodyPr/>
          <a:lstStyle/>
          <a:p>
            <a:endParaRPr lang="vi-VN"/>
          </a:p>
        </p:txBody>
      </p:sp>
      <p:sp>
        <p:nvSpPr>
          <p:cNvPr id="3" name="TextBox 3">
            <a:extLst>
              <a:ext uri="{FF2B5EF4-FFF2-40B4-BE49-F238E27FC236}">
                <a16:creationId xmlns:a16="http://schemas.microsoft.com/office/drawing/2014/main" id="{A72ED82B-8C6F-E53E-7D71-29723C7215AA}"/>
              </a:ext>
            </a:extLst>
          </p:cNvPr>
          <p:cNvSpPr txBox="1"/>
          <p:nvPr/>
        </p:nvSpPr>
        <p:spPr>
          <a:xfrm>
            <a:off x="3213692" y="3848100"/>
            <a:ext cx="13093108" cy="3077766"/>
          </a:xfrm>
          <a:prstGeom prst="rect">
            <a:avLst/>
          </a:prstGeom>
        </p:spPr>
        <p:txBody>
          <a:bodyPr wrap="square" lIns="0" tIns="0" rIns="0" bIns="0" rtlCol="0" anchor="t">
            <a:spAutoFit/>
          </a:bodyPr>
          <a:lstStyle/>
          <a:p>
            <a:pPr algn="ctr"/>
            <a:r>
              <a:rPr lang="en-US" sz="20000" dirty="0">
                <a:solidFill>
                  <a:srgbClr val="FF0000"/>
                </a:solidFill>
                <a:latin typeface="UTM Cookies" panose="02040603050506020204" pitchFamily="18" charset="0"/>
              </a:rPr>
              <a:t>KHỞI ĐỘNG</a:t>
            </a:r>
          </a:p>
        </p:txBody>
      </p:sp>
    </p:spTree>
    <p:extLst>
      <p:ext uri="{BB962C8B-B14F-4D97-AF65-F5344CB8AC3E}">
        <p14:creationId xmlns:p14="http://schemas.microsoft.com/office/powerpoint/2010/main" val="3361486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6" grpId="0" animBg="1"/>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4">
            <a:extLst>
              <a:ext uri="{FF2B5EF4-FFF2-40B4-BE49-F238E27FC236}">
                <a16:creationId xmlns:a16="http://schemas.microsoft.com/office/drawing/2014/main" id="{BC1BA5D5-3FB9-2678-7B60-7978BF88543F}"/>
              </a:ext>
            </a:extLst>
          </p:cNvPr>
          <p:cNvSpPr/>
          <p:nvPr/>
        </p:nvSpPr>
        <p:spPr>
          <a:xfrm rot="10800000">
            <a:off x="-4439" y="-188588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33">
            <a:extLst>
              <a:ext uri="{FF2B5EF4-FFF2-40B4-BE49-F238E27FC236}">
                <a16:creationId xmlns:a16="http://schemas.microsoft.com/office/drawing/2014/main" id="{A150400E-9178-14D4-8EEF-53E950D36CF8}"/>
              </a:ext>
            </a:extLst>
          </p:cNvPr>
          <p:cNvSpPr>
            <a:spLocks noGrp="1" noRot="1" noMove="1" noResize="1" noEditPoints="1" noAdjustHandles="1" noChangeArrowheads="1" noChangeShapeType="1"/>
          </p:cNvSpPr>
          <p:nvPr/>
        </p:nvSpPr>
        <p:spPr>
          <a:xfrm>
            <a:off x="1524000" y="-4846908"/>
            <a:ext cx="15492092" cy="14659392"/>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TextBox 3">
            <a:extLst>
              <a:ext uri="{FF2B5EF4-FFF2-40B4-BE49-F238E27FC236}">
                <a16:creationId xmlns:a16="http://schemas.microsoft.com/office/drawing/2014/main" id="{89E95314-2581-A99C-8EFE-0EF378F92B2C}"/>
              </a:ext>
            </a:extLst>
          </p:cNvPr>
          <p:cNvSpPr txBox="1"/>
          <p:nvPr/>
        </p:nvSpPr>
        <p:spPr>
          <a:xfrm>
            <a:off x="3056878" y="3760977"/>
            <a:ext cx="13093108" cy="307776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err="1">
                <a:ln>
                  <a:noFill/>
                </a:ln>
                <a:solidFill>
                  <a:prstClr val="white"/>
                </a:solidFill>
                <a:effectLst/>
                <a:uLnTx/>
                <a:uFillTx/>
                <a:latin typeface="UTM Cookies" panose="02040603050506020204" pitchFamily="18" charset="0"/>
                <a:ea typeface="+mn-ea"/>
                <a:cs typeface="+mn-cs"/>
              </a:rPr>
              <a:t>Luyện</a:t>
            </a:r>
            <a:r>
              <a:rPr kumimoji="0" lang="en-US" sz="20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 </a:t>
            </a:r>
            <a:r>
              <a:rPr kumimoji="0" lang="en-US" sz="20000" b="0" i="0" u="none" strike="noStrike" kern="1200" cap="none" spc="0" normalizeH="0" baseline="0" noProof="0" dirty="0" err="1">
                <a:ln>
                  <a:noFill/>
                </a:ln>
                <a:solidFill>
                  <a:prstClr val="white"/>
                </a:solidFill>
                <a:effectLst/>
                <a:uLnTx/>
                <a:uFillTx/>
                <a:latin typeface="UTM Cookies" panose="02040603050506020204" pitchFamily="18" charset="0"/>
                <a:ea typeface="+mn-ea"/>
                <a:cs typeface="+mn-cs"/>
              </a:rPr>
              <a:t>tập</a:t>
            </a:r>
            <a:endParaRPr kumimoji="0" lang="en-US" sz="20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endParaRPr>
          </a:p>
        </p:txBody>
      </p:sp>
      <p:sp>
        <p:nvSpPr>
          <p:cNvPr id="6" name="Freeform 6"/>
          <p:cNvSpPr/>
          <p:nvPr/>
        </p:nvSpPr>
        <p:spPr>
          <a:xfrm>
            <a:off x="13252407" y="-402522"/>
            <a:ext cx="5812913" cy="4163499"/>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TextBox 3">
            <a:extLst>
              <a:ext uri="{FF2B5EF4-FFF2-40B4-BE49-F238E27FC236}">
                <a16:creationId xmlns:a16="http://schemas.microsoft.com/office/drawing/2014/main" id="{8B33EB13-07E1-40B2-883E-8D9A07A61419}"/>
              </a:ext>
            </a:extLst>
          </p:cNvPr>
          <p:cNvSpPr txBox="1"/>
          <p:nvPr/>
        </p:nvSpPr>
        <p:spPr>
          <a:xfrm>
            <a:off x="2971800" y="3790833"/>
            <a:ext cx="13093108" cy="307776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
        <p:nvSpPr>
          <p:cNvPr id="5" name="Freeform 4">
            <a:extLst>
              <a:ext uri="{FF2B5EF4-FFF2-40B4-BE49-F238E27FC236}">
                <a16:creationId xmlns:a16="http://schemas.microsoft.com/office/drawing/2014/main" id="{623D00E6-5C63-4431-D4C8-0A5EA1E1EE5F}"/>
              </a:ext>
            </a:extLst>
          </p:cNvPr>
          <p:cNvSpPr/>
          <p:nvPr/>
        </p:nvSpPr>
        <p:spPr>
          <a:xfrm>
            <a:off x="-4439" y="6346009"/>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Freeform 2"/>
          <p:cNvSpPr/>
          <p:nvPr/>
        </p:nvSpPr>
        <p:spPr>
          <a:xfrm flipH="1">
            <a:off x="176509" y="4599960"/>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3">
            <a:extLst>
              <a:ext uri="{FF2B5EF4-FFF2-40B4-BE49-F238E27FC236}">
                <a16:creationId xmlns:a16="http://schemas.microsoft.com/office/drawing/2014/main" id="{A72ED82B-8C6F-E53E-7D71-29723C7215AA}"/>
              </a:ext>
            </a:extLst>
          </p:cNvPr>
          <p:cNvSpPr txBox="1"/>
          <p:nvPr/>
        </p:nvSpPr>
        <p:spPr>
          <a:xfrm>
            <a:off x="3124200" y="3910763"/>
            <a:ext cx="13093108" cy="307776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err="1">
                <a:ln>
                  <a:noFill/>
                </a:ln>
                <a:solidFill>
                  <a:srgbClr val="FF0000"/>
                </a:solidFill>
                <a:effectLst/>
                <a:uLnTx/>
                <a:uFillTx/>
                <a:latin typeface="UTM Cookies" panose="02040603050506020204" pitchFamily="18" charset="0"/>
                <a:ea typeface="+mn-ea"/>
                <a:cs typeface="+mn-cs"/>
              </a:rPr>
              <a:t>Luyện</a:t>
            </a:r>
            <a:r>
              <a:rPr kumimoji="0" lang="en-US" sz="2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rPr>
              <a:t> </a:t>
            </a:r>
            <a:r>
              <a:rPr kumimoji="0" lang="en-US" sz="20000" b="0" i="0" u="none" strike="noStrike" kern="1200" cap="none" spc="0" normalizeH="0" baseline="0" noProof="0" dirty="0" err="1">
                <a:ln>
                  <a:noFill/>
                </a:ln>
                <a:solidFill>
                  <a:srgbClr val="FF0000"/>
                </a:solidFill>
                <a:effectLst/>
                <a:uLnTx/>
                <a:uFillTx/>
                <a:latin typeface="UTM Cookies" panose="02040603050506020204" pitchFamily="18" charset="0"/>
                <a:ea typeface="+mn-ea"/>
                <a:cs typeface="+mn-cs"/>
              </a:rPr>
              <a:t>tập</a:t>
            </a:r>
            <a:endParaRPr kumimoji="0" lang="en-US" sz="2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1078832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6" grpId="0" animBg="1"/>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3" name="Freeform 33">
            <a:extLst>
              <a:ext uri="{FF2B5EF4-FFF2-40B4-BE49-F238E27FC236}">
                <a16:creationId xmlns:a16="http://schemas.microsoft.com/office/drawing/2014/main" id="{A150400E-9178-14D4-8EEF-53E950D36CF8}"/>
              </a:ext>
            </a:extLst>
          </p:cNvPr>
          <p:cNvSpPr>
            <a:spLocks/>
          </p:cNvSpPr>
          <p:nvPr/>
        </p:nvSpPr>
        <p:spPr>
          <a:xfrm>
            <a:off x="681789" y="-1278188"/>
            <a:ext cx="17050677" cy="8631488"/>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just"/>
            <a:endParaRPr lang="en-US" sz="6500" b="1" dirty="0">
              <a:solidFill>
                <a:srgbClr val="FF0000"/>
              </a:solidFill>
              <a:latin typeface="Calibri "/>
            </a:endParaRPr>
          </a:p>
          <a:p>
            <a:pPr algn="just"/>
            <a:endParaRPr lang="en-US" sz="6500" b="1" dirty="0">
              <a:solidFill>
                <a:srgbClr val="FF0000"/>
              </a:solidFill>
              <a:latin typeface="Calibri "/>
            </a:endParaRPr>
          </a:p>
          <a:p>
            <a:pPr algn="just"/>
            <a:endParaRPr lang="en-US" sz="6500" b="1" dirty="0">
              <a:solidFill>
                <a:srgbClr val="FF0000"/>
              </a:solidFill>
              <a:latin typeface="Calibri "/>
            </a:endParaRPr>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 name="TextBox 1">
            <a:extLst>
              <a:ext uri="{FF2B5EF4-FFF2-40B4-BE49-F238E27FC236}">
                <a16:creationId xmlns:a16="http://schemas.microsoft.com/office/drawing/2014/main" id="{04C5D28A-2522-1102-7665-04AF0524339E}"/>
              </a:ext>
            </a:extLst>
          </p:cNvPr>
          <p:cNvSpPr txBox="1"/>
          <p:nvPr/>
        </p:nvSpPr>
        <p:spPr>
          <a:xfrm>
            <a:off x="2057400" y="3254024"/>
            <a:ext cx="15058347" cy="3093154"/>
          </a:xfrm>
          <a:prstGeom prst="rect">
            <a:avLst/>
          </a:prstGeom>
          <a:noFill/>
        </p:spPr>
        <p:txBody>
          <a:bodyPr wrap="square" rtlCol="0">
            <a:spAutoFit/>
          </a:bodyPr>
          <a:lstStyle/>
          <a:p>
            <a:r>
              <a:rPr lang="vi-VN" sz="6500" b="1">
                <a:solidFill>
                  <a:srgbClr val="7030A0"/>
                </a:solidFill>
                <a:latin typeface="Calibri "/>
              </a:rPr>
              <a:t>Đề bài:</a:t>
            </a:r>
            <a:r>
              <a:rPr lang="vi-VN" sz="6500" b="1">
                <a:solidFill>
                  <a:srgbClr val="002060"/>
                </a:solidFill>
                <a:latin typeface="Calibri "/>
              </a:rPr>
              <a:t> Viết đoạn văn thể hiện tình cảm, cảm xúc của em về một câu</a:t>
            </a:r>
            <a:r>
              <a:rPr lang="en-US" sz="6500" b="1">
                <a:solidFill>
                  <a:srgbClr val="002060"/>
                </a:solidFill>
                <a:latin typeface="Calibri "/>
              </a:rPr>
              <a:t> </a:t>
            </a:r>
            <a:r>
              <a:rPr lang="vi-VN" sz="6500" b="1">
                <a:solidFill>
                  <a:srgbClr val="002060"/>
                </a:solidFill>
                <a:latin typeface="Calibri "/>
              </a:rPr>
              <a:t>chuyện đã nghe, đã đọc về quê hương, đất nước.</a:t>
            </a:r>
            <a:endParaRPr lang="vi-VN" dirty="0">
              <a:solidFill>
                <a:srgbClr val="002060"/>
              </a:solidFill>
            </a:endParaRPr>
          </a:p>
        </p:txBody>
      </p:sp>
    </p:spTree>
    <p:extLst>
      <p:ext uri="{BB962C8B-B14F-4D97-AF65-F5344CB8AC3E}">
        <p14:creationId xmlns:p14="http://schemas.microsoft.com/office/powerpoint/2010/main" val="1593118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id="{0089758A-8705-F809-2B3B-831D03C94C15}"/>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F167F85D-7E6E-C5AE-0AEB-E496D255407A}"/>
              </a:ext>
            </a:extLst>
          </p:cNvPr>
          <p:cNvSpPr txBox="1"/>
          <p:nvPr/>
        </p:nvSpPr>
        <p:spPr>
          <a:xfrm>
            <a:off x="1397240" y="1121932"/>
            <a:ext cx="15823960" cy="8402300"/>
          </a:xfrm>
          <a:prstGeom prst="rect">
            <a:avLst/>
          </a:prstGeom>
          <a:noFill/>
        </p:spPr>
        <p:txBody>
          <a:bodyPr wrap="square" rtlCol="0">
            <a:spAutoFit/>
          </a:bodyPr>
          <a:lstStyle/>
          <a:p>
            <a:r>
              <a:rPr lang="vi-VN" sz="3600" b="1"/>
              <a:t>1. Viết đoạn văn dựa vào kết quả bài tập 1 trang 92 và các gợi ý:</a:t>
            </a:r>
          </a:p>
          <a:p>
            <a:r>
              <a:rPr lang="vi-VN" sz="3600" b="1" i="1">
                <a:solidFill>
                  <a:srgbClr val="0070C0"/>
                </a:solidFill>
              </a:rPr>
              <a:t>a. Câu mở đầu: </a:t>
            </a:r>
            <a:r>
              <a:rPr lang="vi-VN" sz="3600"/>
              <a:t>Giới thiệu và nêu cảm nhận chung về câu chuyện.</a:t>
            </a:r>
          </a:p>
          <a:p>
            <a:r>
              <a:rPr lang="vi-VN" sz="3600" b="1" i="1">
                <a:solidFill>
                  <a:srgbClr val="0070C0"/>
                </a:solidFill>
              </a:rPr>
              <a:t>b. Các câu tiếp theo: </a:t>
            </a:r>
            <a:r>
              <a:rPr lang="vi-VN" sz="3600"/>
              <a:t>Tình cảm, cảm xúc của em:</a:t>
            </a:r>
          </a:p>
          <a:p>
            <a:r>
              <a:rPr lang="vi-VN" sz="3600"/>
              <a:t>– Về nội dung:</a:t>
            </a:r>
          </a:p>
          <a:p>
            <a:r>
              <a:rPr lang="vi-VN" sz="3600"/>
              <a:t>+ Một nhân vật, sự việc quan trọng gây ấn tượng với em.</a:t>
            </a:r>
          </a:p>
          <a:p>
            <a:r>
              <a:rPr lang="vi-VN" sz="3600"/>
              <a:t>+ Về kết thúc của câu chuyện.</a:t>
            </a:r>
          </a:p>
          <a:p>
            <a:r>
              <a:rPr lang="vi-VN" sz="3600"/>
              <a:t>+ ?</a:t>
            </a:r>
          </a:p>
          <a:p>
            <a:r>
              <a:rPr lang="vi-VN" sz="3600"/>
              <a:t>– Về lời kể chuyện.</a:t>
            </a:r>
          </a:p>
          <a:p>
            <a:r>
              <a:rPr lang="vi-VN" sz="3600"/>
              <a:t>– ?</a:t>
            </a:r>
          </a:p>
          <a:p>
            <a:r>
              <a:rPr lang="vi-VN" sz="3600"/>
              <a:t>– Về ý nghĩa câu chuyện:</a:t>
            </a:r>
          </a:p>
          <a:p>
            <a:r>
              <a:rPr lang="vi-VN" sz="3600"/>
              <a:t>+ Bài học rút ra từ một nhân vật hay từ câu chuyện.</a:t>
            </a:r>
          </a:p>
          <a:p>
            <a:r>
              <a:rPr lang="vi-VN" sz="3600"/>
              <a:t>+ Sự thay đổi trong suy nghĩ của em về vấn đề mà câu chuyện đề</a:t>
            </a:r>
          </a:p>
          <a:p>
            <a:r>
              <a:rPr lang="vi-VN" sz="3600"/>
              <a:t>cập đến.</a:t>
            </a:r>
          </a:p>
          <a:p>
            <a:r>
              <a:rPr lang="vi-VN" sz="3600"/>
              <a:t>+ ?</a:t>
            </a:r>
          </a:p>
          <a:p>
            <a:r>
              <a:rPr lang="vi-VN" sz="3600" b="1" i="1">
                <a:solidFill>
                  <a:srgbClr val="0070C0"/>
                </a:solidFill>
              </a:rPr>
              <a:t>c. Câu kết thúc: </a:t>
            </a:r>
            <a:r>
              <a:rPr lang="vi-VN" sz="3600"/>
              <a:t>Suy nghĩ, cảm xúc sau khi đọc câu chuyện.</a:t>
            </a:r>
            <a:endParaRPr lang="en-US" sz="3600"/>
          </a:p>
        </p:txBody>
      </p:sp>
    </p:spTree>
    <p:extLst>
      <p:ext uri="{BB962C8B-B14F-4D97-AF65-F5344CB8AC3E}">
        <p14:creationId xmlns:p14="http://schemas.microsoft.com/office/powerpoint/2010/main" val="41244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randombar(horizont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randombar(horizontal)">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72" dur="500"/>
                                        <p:tgtEl>
                                          <p:spTgt spid="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Effect transition="in" filter="randombar(horizontal)">
                                      <p:cBhvr>
                                        <p:cTn id="77"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a:extLst>
            <a:ext uri="{FF2B5EF4-FFF2-40B4-BE49-F238E27FC236}">
              <a16:creationId xmlns:a16="http://schemas.microsoft.com/office/drawing/2014/main" id="{9E53AB46-121C-DB34-3F9D-96E47678F1AA}"/>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A6878253-2256-E211-EBFB-257E75FE909C}"/>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582DA0F7-E357-D7AC-86A3-87E6EC41B912}"/>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id="{A7C243F6-A38C-2A34-2E9A-6E759EAA25AC}"/>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id="{310969B3-4696-BA14-E10F-3685F215D9A4}"/>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A546D11-9E57-EBF2-FC88-439203CDE752}"/>
              </a:ext>
            </a:extLst>
          </p:cNvPr>
          <p:cNvSpPr txBox="1"/>
          <p:nvPr/>
        </p:nvSpPr>
        <p:spPr>
          <a:xfrm>
            <a:off x="1397240" y="1121932"/>
            <a:ext cx="15823960" cy="8463855"/>
          </a:xfrm>
          <a:prstGeom prst="rect">
            <a:avLst/>
          </a:prstGeom>
          <a:noFill/>
        </p:spPr>
        <p:txBody>
          <a:bodyPr wrap="square" rtlCol="0">
            <a:spAutoFit/>
          </a:bodyPr>
          <a:lstStyle/>
          <a:p>
            <a:pPr lvl="0"/>
            <a:r>
              <a:rPr lang="en-US" sz="3200" b="1" i="1">
                <a:solidFill>
                  <a:srgbClr val="FF0000"/>
                </a:solidFill>
              </a:rPr>
              <a:t>MẪU: </a:t>
            </a:r>
            <a:r>
              <a:rPr lang="vi-VN" sz="3200" b="1">
                <a:solidFill>
                  <a:prstClr val="black"/>
                </a:solidFill>
              </a:rPr>
              <a:t>Câu chuyện mà em thích nhất là truyền thuyết Con Rồng cháu Tiên. Câu chuyện đã cho em nhiều suy nghĩ về nguồn gốc thiêng liêng của cộng đồng người Việt. Những chi tiết kì ảo về hình tượng bọc trăm trứng, về mẹ nòi giống Tiên, Rồng đã khiến em thêm tự hào, tin yêu, tôn kính tổ tiên, dân tộc mình và cũng làm tăng sức hấp dẫn của câu chuyện. Và rồi từ bọc trăm trứng, 100 người con đã ra đời và nửa theo cha lên rừng, nửa xuống biển cùng mẹ. Dù cách xa như vậy, dù người đồng bằng hay miền núi, dù miền ngược hay miền xuôi nhưng tất cả cùng chung một dòng máu, một cội nguồn, chung mẹ cha trong một gia đình. Lời dặn dò của Lạc Long Quân đã phản ánh ý nguyện của nhân dân ta về sự đoàn kết, gắn bó, giúp đỡ lẫn nhau. Truyện đã đề cao nguồn gốc chung và biểu hiện ý nguyện đoàn kết, thống nhất của nhân dân của mọi miền đất nước. Truyện Con Rồng cháu Tiên tuy có những yếu tố tưởng tượng, kì ảo nhưng về cơ bản đã giải thích, suy tôn nguồn gốc của đất nước ta. Đồng thời truyện cũng thể hiện niềm tự hào dân tộc, ý nguyện đoàn kết, thống nhất từ xa xưa của cộng đồng người Việt: dù ở bất cứ đâu, đồng bằng hay miền núi, trong Nam hay ngoài Bắc, người Việt Nam đều là con cháu các vua Hùng, có chung dòng dõi “con Rồng cháu Tiên”, vì thế phải biết thương yêu, đùm bọc lẫn nhau.</a:t>
            </a:r>
            <a:endParaRPr kumimoji="0" lang="en-US" sz="3200" b="0" i="0" u="none" strike="noStrike" kern="1200" cap="none" spc="0"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247352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a:extLst>
            <a:ext uri="{FF2B5EF4-FFF2-40B4-BE49-F238E27FC236}">
              <a16:creationId xmlns:a16="http://schemas.microsoft.com/office/drawing/2014/main" id="{5FE052BD-8A52-0FBF-EE2F-9039D36051B3}"/>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0C2A3528-B080-816B-1708-0B6DC7A6715C}"/>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8741FBE0-A75F-3911-AFFF-80B20A810CE0}"/>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id="{9E5BBFA2-0D2D-205C-71D4-F92AFD3FDE9B}"/>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id="{FA233F61-38D0-277C-3365-4AA031D830EC}"/>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E2D78C1-0598-F9D4-EE5F-D04999476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52" y="1231786"/>
            <a:ext cx="16591096" cy="1990931"/>
          </a:xfrm>
          <a:prstGeom prst="rect">
            <a:avLst/>
          </a:prstGeom>
        </p:spPr>
      </p:pic>
      <p:pic>
        <p:nvPicPr>
          <p:cNvPr id="8" name="Picture 7" descr="A picture containing text, table, indoor, toy&#10;&#10;Description automatically generated">
            <a:extLst>
              <a:ext uri="{FF2B5EF4-FFF2-40B4-BE49-F238E27FC236}">
                <a16:creationId xmlns:a16="http://schemas.microsoft.com/office/drawing/2014/main" id="{932A67BE-D0C7-DBC2-6329-70B9C6AEF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924300"/>
            <a:ext cx="9771400" cy="5998351"/>
          </a:xfrm>
          <a:prstGeom prst="rect">
            <a:avLst/>
          </a:prstGeom>
        </p:spPr>
      </p:pic>
    </p:spTree>
    <p:extLst>
      <p:ext uri="{BB962C8B-B14F-4D97-AF65-F5344CB8AC3E}">
        <p14:creationId xmlns:p14="http://schemas.microsoft.com/office/powerpoint/2010/main" val="496285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a:extLst>
            <a:ext uri="{FF2B5EF4-FFF2-40B4-BE49-F238E27FC236}">
              <a16:creationId xmlns:a16="http://schemas.microsoft.com/office/drawing/2014/main" id="{37DF3D4B-3258-BA82-BCEE-50E70D23E053}"/>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5C2C97D8-D486-8DE9-2E8F-87A4D4BC3A34}"/>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6C5AAF4E-9D1C-17EC-EFAB-69B40B9FA7A5}"/>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id="{D2048646-95BE-DFD5-8BC5-4104AEEDF353}"/>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id="{47BC86A9-FC67-41B2-0639-E43B9B9570D9}"/>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CD2E7D9-CCC9-1643-D348-2F81E9976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52" y="1790700"/>
            <a:ext cx="16287695" cy="3265682"/>
          </a:xfrm>
          <a:prstGeom prst="rect">
            <a:avLst/>
          </a:prstGeom>
        </p:spPr>
      </p:pic>
      <p:pic>
        <p:nvPicPr>
          <p:cNvPr id="27" name="Hình ảnh 9" descr="Ảnh có chứa đồ chơi, búp bê, đồ họa véc-tơ&#10;&#10;Mô tả được tạo tự động">
            <a:extLst>
              <a:ext uri="{FF2B5EF4-FFF2-40B4-BE49-F238E27FC236}">
                <a16:creationId xmlns:a16="http://schemas.microsoft.com/office/drawing/2014/main" id="{826060BC-8D17-02F3-6AC3-B45FD0EE1557}"/>
              </a:ext>
            </a:extLst>
          </p:cNvPr>
          <p:cNvPicPr>
            <a:picLocks noChangeAspect="1"/>
          </p:cNvPicPr>
          <p:nvPr/>
        </p:nvPicPr>
        <p:blipFill>
          <a:blip r:embed="rId4"/>
          <a:stretch>
            <a:fillRect/>
          </a:stretch>
        </p:blipFill>
        <p:spPr>
          <a:xfrm>
            <a:off x="3066370" y="3211052"/>
            <a:ext cx="12155260" cy="6961648"/>
          </a:xfrm>
          <a:prstGeom prst="rect">
            <a:avLst/>
          </a:prstGeom>
        </p:spPr>
      </p:pic>
    </p:spTree>
    <p:extLst>
      <p:ext uri="{BB962C8B-B14F-4D97-AF65-F5344CB8AC3E}">
        <p14:creationId xmlns:p14="http://schemas.microsoft.com/office/powerpoint/2010/main" val="41014523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4">
            <a:extLst>
              <a:ext uri="{FF2B5EF4-FFF2-40B4-BE49-F238E27FC236}">
                <a16:creationId xmlns:a16="http://schemas.microsoft.com/office/drawing/2014/main" id="{BC1BA5D5-3FB9-2678-7B60-7978BF88543F}"/>
              </a:ext>
            </a:extLst>
          </p:cNvPr>
          <p:cNvSpPr/>
          <p:nvPr/>
        </p:nvSpPr>
        <p:spPr>
          <a:xfrm rot="10800000">
            <a:off x="-4439" y="-188588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3" name="Freeform 33">
            <a:extLst>
              <a:ext uri="{FF2B5EF4-FFF2-40B4-BE49-F238E27FC236}">
                <a16:creationId xmlns:a16="http://schemas.microsoft.com/office/drawing/2014/main" id="{A150400E-9178-14D4-8EEF-53E950D36CF8}"/>
              </a:ext>
            </a:extLst>
          </p:cNvPr>
          <p:cNvSpPr>
            <a:spLocks noGrp="1" noRot="1" noMove="1" noResize="1" noEditPoints="1" noAdjustHandles="1" noChangeArrowheads="1" noChangeShapeType="1"/>
          </p:cNvSpPr>
          <p:nvPr/>
        </p:nvSpPr>
        <p:spPr>
          <a:xfrm>
            <a:off x="1524000" y="-4846908"/>
            <a:ext cx="15492092" cy="14659392"/>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22" name="TextBox 3">
            <a:extLst>
              <a:ext uri="{FF2B5EF4-FFF2-40B4-BE49-F238E27FC236}">
                <a16:creationId xmlns:a16="http://schemas.microsoft.com/office/drawing/2014/main" id="{89E95314-2581-A99C-8EFE-0EF378F92B2C}"/>
              </a:ext>
            </a:extLst>
          </p:cNvPr>
          <p:cNvSpPr txBox="1"/>
          <p:nvPr/>
        </p:nvSpPr>
        <p:spPr>
          <a:xfrm>
            <a:off x="3056878" y="3760977"/>
            <a:ext cx="13093108" cy="3077766"/>
          </a:xfrm>
          <a:prstGeom prst="rect">
            <a:avLst/>
          </a:prstGeom>
        </p:spPr>
        <p:txBody>
          <a:bodyPr wrap="square" lIns="0" tIns="0" rIns="0" bIns="0" rtlCol="0" anchor="t">
            <a:spAutoFit/>
          </a:bodyPr>
          <a:lstStyle/>
          <a:p>
            <a:pPr algn="ctr"/>
            <a:r>
              <a:rPr lang="en-US" sz="20000" dirty="0">
                <a:solidFill>
                  <a:schemeClr val="bg1"/>
                </a:solidFill>
                <a:latin typeface="UTM Cookies" panose="02040603050506020204" pitchFamily="18" charset="0"/>
              </a:rPr>
              <a:t>VẬN DỤNG</a:t>
            </a:r>
          </a:p>
        </p:txBody>
      </p:sp>
      <p:sp>
        <p:nvSpPr>
          <p:cNvPr id="6" name="Freeform 6"/>
          <p:cNvSpPr/>
          <p:nvPr/>
        </p:nvSpPr>
        <p:spPr>
          <a:xfrm>
            <a:off x="13252407" y="-402522"/>
            <a:ext cx="5812913" cy="4163499"/>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5"/>
            <a:stretch>
              <a:fillRect/>
            </a:stretch>
          </a:blipFill>
        </p:spPr>
        <p:txBody>
          <a:bodyPr/>
          <a:lstStyle/>
          <a:p>
            <a:endParaRPr lang="vi-VN"/>
          </a:p>
        </p:txBody>
      </p:sp>
      <p:sp>
        <p:nvSpPr>
          <p:cNvPr id="24" name="TextBox 3">
            <a:extLst>
              <a:ext uri="{FF2B5EF4-FFF2-40B4-BE49-F238E27FC236}">
                <a16:creationId xmlns:a16="http://schemas.microsoft.com/office/drawing/2014/main" id="{8B33EB13-07E1-40B2-883E-8D9A07A61419}"/>
              </a:ext>
            </a:extLst>
          </p:cNvPr>
          <p:cNvSpPr txBox="1"/>
          <p:nvPr/>
        </p:nvSpPr>
        <p:spPr>
          <a:xfrm>
            <a:off x="2971800" y="3790833"/>
            <a:ext cx="13093108" cy="3077766"/>
          </a:xfrm>
          <a:prstGeom prst="rect">
            <a:avLst/>
          </a:prstGeom>
        </p:spPr>
        <p:txBody>
          <a:bodyPr wrap="square" lIns="0" tIns="0" rIns="0" bIns="0" rtlCol="0" anchor="t">
            <a:spAutoFit/>
          </a:bodyPr>
          <a:lstStyle/>
          <a:p>
            <a:pPr algn="ctr"/>
            <a:endParaRPr lang="en-US" sz="20000" dirty="0">
              <a:solidFill>
                <a:srgbClr val="FF0000"/>
              </a:solidFill>
              <a:latin typeface="UTM Cookies" panose="02040603050506020204" pitchFamily="18" charset="0"/>
            </a:endParaRPr>
          </a:p>
        </p:txBody>
      </p:sp>
      <p:sp>
        <p:nvSpPr>
          <p:cNvPr id="5" name="Freeform 4">
            <a:extLst>
              <a:ext uri="{FF2B5EF4-FFF2-40B4-BE49-F238E27FC236}">
                <a16:creationId xmlns:a16="http://schemas.microsoft.com/office/drawing/2014/main" id="{623D00E6-5C63-4431-D4C8-0A5EA1E1EE5F}"/>
              </a:ext>
            </a:extLst>
          </p:cNvPr>
          <p:cNvSpPr/>
          <p:nvPr/>
        </p:nvSpPr>
        <p:spPr>
          <a:xfrm>
            <a:off x="-4439" y="570457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 name="Freeform 2"/>
          <p:cNvSpPr/>
          <p:nvPr/>
        </p:nvSpPr>
        <p:spPr>
          <a:xfrm flipH="1">
            <a:off x="176509" y="4599960"/>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6"/>
            <a:stretch>
              <a:fillRect/>
            </a:stretch>
          </a:blipFill>
        </p:spPr>
        <p:txBody>
          <a:bodyPr/>
          <a:lstStyle/>
          <a:p>
            <a:endParaRPr lang="vi-VN"/>
          </a:p>
        </p:txBody>
      </p:sp>
      <p:sp>
        <p:nvSpPr>
          <p:cNvPr id="3" name="TextBox 3">
            <a:extLst>
              <a:ext uri="{FF2B5EF4-FFF2-40B4-BE49-F238E27FC236}">
                <a16:creationId xmlns:a16="http://schemas.microsoft.com/office/drawing/2014/main" id="{A72ED82B-8C6F-E53E-7D71-29723C7215AA}"/>
              </a:ext>
            </a:extLst>
          </p:cNvPr>
          <p:cNvSpPr txBox="1"/>
          <p:nvPr/>
        </p:nvSpPr>
        <p:spPr>
          <a:xfrm>
            <a:off x="3200400" y="3894534"/>
            <a:ext cx="13093108" cy="3077766"/>
          </a:xfrm>
          <a:prstGeom prst="rect">
            <a:avLst/>
          </a:prstGeom>
        </p:spPr>
        <p:txBody>
          <a:bodyPr wrap="square" lIns="0" tIns="0" rIns="0" bIns="0" rtlCol="0" anchor="t">
            <a:spAutoFit/>
          </a:bodyPr>
          <a:lstStyle/>
          <a:p>
            <a:pPr algn="ctr"/>
            <a:r>
              <a:rPr lang="en-US" sz="20000" dirty="0">
                <a:solidFill>
                  <a:srgbClr val="FF0000"/>
                </a:solidFill>
                <a:latin typeface="UTM Cookies" panose="02040603050506020204" pitchFamily="18" charset="0"/>
              </a:rPr>
              <a:t>VẬN DỤNG</a:t>
            </a:r>
          </a:p>
        </p:txBody>
      </p:sp>
    </p:spTree>
    <p:extLst>
      <p:ext uri="{BB962C8B-B14F-4D97-AF65-F5344CB8AC3E}">
        <p14:creationId xmlns:p14="http://schemas.microsoft.com/office/powerpoint/2010/main" val="3145672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6" grpId="0" animBg="1"/>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889</TotalTime>
  <Words>643</Words>
  <Application>Microsoft Office PowerPoint</Application>
  <PresentationFormat>Custom</PresentationFormat>
  <Paragraphs>34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vt:lpstr>
      <vt:lpstr>iCiel Pony</vt:lpstr>
      <vt:lpstr>UTM Cookies</vt:lpstr>
      <vt:lpstr>UTM Edwardian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47</cp:revision>
  <dcterms:created xsi:type="dcterms:W3CDTF">2006-08-16T00:00:00Z</dcterms:created>
  <dcterms:modified xsi:type="dcterms:W3CDTF">2025-12-21T13:59:42Z</dcterms:modified>
  <cp:category>9Slide.vn</cp:category>
  <dc:identifier>DAF1M0qc78Q</dc:identifier>
</cp:coreProperties>
</file>