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310" r:id="rId3"/>
    <p:sldId id="264" r:id="rId4"/>
    <p:sldId id="308" r:id="rId5"/>
    <p:sldId id="318" r:id="rId6"/>
    <p:sldId id="280" r:id="rId7"/>
    <p:sldId id="319" r:id="rId8"/>
    <p:sldId id="335" r:id="rId9"/>
    <p:sldId id="320" r:id="rId10"/>
    <p:sldId id="336" r:id="rId11"/>
    <p:sldId id="32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287" r:id="rId26"/>
    <p:sldId id="3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991" autoAdjust="0"/>
  </p:normalViewPr>
  <p:slideViewPr>
    <p:cSldViewPr snapToGrid="0">
      <p:cViewPr varScale="1">
        <p:scale>
          <a:sx n="58" d="100"/>
          <a:sy n="58" d="100"/>
        </p:scale>
        <p:origin x="9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440944-9BDF-AB39-743C-CF96AC4A82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6B6069-DDCB-B12B-E9BB-8F4B708A8C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2"/>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ullatone-Walking On The Sidewalk">
            <a:hlinkClick r:id="" action="ppaction://media"/>
            <a:extLst>
              <a:ext uri="{FF2B5EF4-FFF2-40B4-BE49-F238E27FC236}">
                <a16:creationId xmlns:a16="http://schemas.microsoft.com/office/drawing/2014/main" id="{36E75C4E-FD8B-4813-8083-80881A042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8913" y="7908333"/>
            <a:ext cx="609600" cy="609600"/>
          </a:xfrm>
          <a:prstGeom prst="rect">
            <a:avLst/>
          </a:prstGeom>
        </p:spPr>
      </p:pic>
      <p:grpSp>
        <p:nvGrpSpPr>
          <p:cNvPr id="3" name="Group 2">
            <a:extLst>
              <a:ext uri="{FF2B5EF4-FFF2-40B4-BE49-F238E27FC236}">
                <a16:creationId xmlns:a16="http://schemas.microsoft.com/office/drawing/2014/main" id="{23EE4C9E-8736-4BBD-9014-BED689F65F87}"/>
              </a:ext>
            </a:extLst>
          </p:cNvPr>
          <p:cNvGrpSpPr/>
          <p:nvPr/>
        </p:nvGrpSpPr>
        <p:grpSpPr>
          <a:xfrm>
            <a:off x="1616990" y="2278251"/>
            <a:ext cx="8958020" cy="3271211"/>
            <a:chOff x="1616990" y="2278251"/>
            <a:chExt cx="8958020" cy="3271211"/>
          </a:xfrm>
        </p:grpSpPr>
        <p:sp>
          <p:nvSpPr>
            <p:cNvPr id="7" name="Rectangle: Diagonal Corners Rounded 6">
              <a:extLst>
                <a:ext uri="{FF2B5EF4-FFF2-40B4-BE49-F238E27FC236}">
                  <a16:creationId xmlns:a16="http://schemas.microsoft.com/office/drawing/2014/main" id="{4F6AC6A8-D35A-4229-9865-56F65D2061B9}"/>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0" name="TextBox 9">
              <a:extLst>
                <a:ext uri="{FF2B5EF4-FFF2-40B4-BE49-F238E27FC236}">
                  <a16:creationId xmlns:a16="http://schemas.microsoft.com/office/drawing/2014/main" id="{EE0F01EE-7C42-4328-8383-332DA269C05A}"/>
                </a:ext>
              </a:extLst>
            </p:cNvPr>
            <p:cNvSpPr txBox="1"/>
            <p:nvPr/>
          </p:nvSpPr>
          <p:spPr>
            <a:xfrm>
              <a:off x="2087712" y="2760345"/>
              <a:ext cx="801657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7172E"/>
                  </a:solidFill>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chuyến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từ</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rắn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sang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lỏng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khi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có</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nhiệt</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độ</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phù</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hợp</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endParaRPr kumimoji="0" lang="vi-VN"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grpSp>
        <p:nvGrpSpPr>
          <p:cNvPr id="2" name="Group 1">
            <a:extLst>
              <a:ext uri="{FF2B5EF4-FFF2-40B4-BE49-F238E27FC236}">
                <a16:creationId xmlns:a16="http://schemas.microsoft.com/office/drawing/2014/main" id="{FBE5B82F-CAA9-4378-8CB2-441D5965D9C0}"/>
              </a:ext>
            </a:extLst>
          </p:cNvPr>
          <p:cNvGrpSpPr/>
          <p:nvPr/>
        </p:nvGrpSpPr>
        <p:grpSpPr>
          <a:xfrm>
            <a:off x="3228405" y="739986"/>
            <a:ext cx="5264668" cy="1367519"/>
            <a:chOff x="3228405" y="739986"/>
            <a:chExt cx="5264668" cy="1367519"/>
          </a:xfrm>
        </p:grpSpPr>
        <p:pic>
          <p:nvPicPr>
            <p:cNvPr id="5" name="图片 16">
              <a:extLst>
                <a:ext uri="{FF2B5EF4-FFF2-40B4-BE49-F238E27FC236}">
                  <a16:creationId xmlns:a16="http://schemas.microsoft.com/office/drawing/2014/main" id="{D4EF9FDB-E37A-4DD0-B7C9-A94E252FE1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6860"/>
            <a:stretch/>
          </p:blipFill>
          <p:spPr>
            <a:xfrm>
              <a:off x="3228405" y="739986"/>
              <a:ext cx="5264668" cy="1367519"/>
            </a:xfrm>
            <a:prstGeom prst="rect">
              <a:avLst/>
            </a:prstGeom>
          </p:spPr>
        </p:pic>
        <p:sp>
          <p:nvSpPr>
            <p:cNvPr id="12" name="TextBox 11">
              <a:extLst>
                <a:ext uri="{FF2B5EF4-FFF2-40B4-BE49-F238E27FC236}">
                  <a16:creationId xmlns:a16="http://schemas.microsoft.com/office/drawing/2014/main" id="{CD5B3907-22C6-47C9-9074-A0B863F5DCC0}"/>
                </a:ext>
              </a:extLst>
            </p:cNvPr>
            <p:cNvSpPr txBox="1"/>
            <p:nvPr/>
          </p:nvSpPr>
          <p:spPr>
            <a:xfrm>
              <a:off x="4518971" y="1124090"/>
              <a:ext cx="3028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Kết</a:t>
              </a:r>
              <a:r>
                <a:rPr kumimoji="0" lang="en-US"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luận</a:t>
              </a:r>
              <a:endParaRPr kumimoji="0" lang="vi-VN"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spTree>
    <p:extLst>
      <p:ext uri="{BB962C8B-B14F-4D97-AF65-F5344CB8AC3E}">
        <p14:creationId xmlns:p14="http://schemas.microsoft.com/office/powerpoint/2010/main" val="202144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1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Nêu ví dụ về sự biến đổi trạng thái của chất trong đời sống hằng ngày. </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133237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18568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Em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biết</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pSp>
        <p:nvGrpSpPr>
          <p:cNvPr id="5" name="Group 4">
            <a:extLst>
              <a:ext uri="{FF2B5EF4-FFF2-40B4-BE49-F238E27FC236}">
                <a16:creationId xmlns:a16="http://schemas.microsoft.com/office/drawing/2014/main" id="{2AF829D6-255D-CB80-F636-C98FB60740FD}"/>
              </a:ext>
            </a:extLst>
          </p:cNvPr>
          <p:cNvGrpSpPr/>
          <p:nvPr/>
        </p:nvGrpSpPr>
        <p:grpSpPr>
          <a:xfrm>
            <a:off x="313709" y="1500484"/>
            <a:ext cx="11783698" cy="2702414"/>
            <a:chOff x="1637577" y="2467437"/>
            <a:chExt cx="8958020" cy="4686814"/>
          </a:xfrm>
        </p:grpSpPr>
        <p:sp>
          <p:nvSpPr>
            <p:cNvPr id="6" name="Rectangle: Diagonal Corners Rounded 5">
              <a:extLst>
                <a:ext uri="{FF2B5EF4-FFF2-40B4-BE49-F238E27FC236}">
                  <a16:creationId xmlns:a16="http://schemas.microsoft.com/office/drawing/2014/main" id="{2E9B2E8B-3D03-1A21-613F-20382590484E}"/>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7" name="TextBox 6">
              <a:extLst>
                <a:ext uri="{FF2B5EF4-FFF2-40B4-BE49-F238E27FC236}">
                  <a16:creationId xmlns:a16="http://schemas.microsoft.com/office/drawing/2014/main" id="{0772762D-AECE-E7A6-1777-4A2816BC7938}"/>
                </a:ext>
              </a:extLst>
            </p:cNvPr>
            <p:cNvSpPr txBox="1"/>
            <p:nvPr/>
          </p:nvSpPr>
          <p:spPr>
            <a:xfrm>
              <a:off x="1768741" y="2723887"/>
              <a:ext cx="8672569" cy="4430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7172E"/>
                  </a:solidFill>
                  <a:latin typeface="Calibri" panose="020F0502020204030204" pitchFamily="34" charset="0"/>
                  <a:ea typeface="字魂17号-萌趣果冻体"/>
                  <a:cs typeface="Calibri" panose="020F0502020204030204" pitchFamily="34" charset="0"/>
                </a:rPr>
                <a:t>Ở </a:t>
              </a: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nhiệt độ rất thấp, khí ô-xi chuyển thành dạng lỏng và được nạp vào bình chứa. Bình ô-xi này thường được dùng trong y tế để hỗ trợ bệnh nhân có vấn đề về hô hấp (hình 9). Khi sử dụng, ô-xi lỏng trong bình sẽ chuyển thành khí để bệnh nhân có thể hít thở.</a:t>
              </a:r>
            </a:p>
          </p:txBody>
        </p:sp>
      </p:grpSp>
      <p:pic>
        <p:nvPicPr>
          <p:cNvPr id="9" name="Picture 8">
            <a:extLst>
              <a:ext uri="{FF2B5EF4-FFF2-40B4-BE49-F238E27FC236}">
                <a16:creationId xmlns:a16="http://schemas.microsoft.com/office/drawing/2014/main" id="{48F02CC4-F20B-56F5-A3D8-2CCB53BD1713}"/>
              </a:ext>
            </a:extLst>
          </p:cNvPr>
          <p:cNvPicPr>
            <a:picLocks noChangeAspect="1"/>
          </p:cNvPicPr>
          <p:nvPr/>
        </p:nvPicPr>
        <p:blipFill>
          <a:blip r:embed="rId3"/>
          <a:stretch>
            <a:fillRect/>
          </a:stretch>
        </p:blipFill>
        <p:spPr>
          <a:xfrm>
            <a:off x="4576105" y="3955010"/>
            <a:ext cx="3228975" cy="2752725"/>
          </a:xfrm>
          <a:prstGeom prst="rect">
            <a:avLst/>
          </a:prstGeom>
        </p:spPr>
      </p:pic>
    </p:spTree>
    <p:extLst>
      <p:ext uri="{BB962C8B-B14F-4D97-AF65-F5344CB8AC3E}">
        <p14:creationId xmlns:p14="http://schemas.microsoft.com/office/powerpoint/2010/main" val="98949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79FBA-91D9-116D-3E05-F97FC3D1E3E0}"/>
              </a:ext>
            </a:extLst>
          </p:cNvPr>
          <p:cNvGrpSpPr/>
          <p:nvPr/>
        </p:nvGrpSpPr>
        <p:grpSpPr>
          <a:xfrm>
            <a:off x="1091473" y="176180"/>
            <a:ext cx="10722155" cy="2293751"/>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24326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Khi môi trường ô nhiễm, nhiệt độ trung bình của Trái Đất tăng làm băng tan ra. Quá trình băng chuyển từ trạng thái rắn sang trạng thái lỏng làm môi trường sống của gấu Bắc Cực là băng dần biến mất. </a:t>
              </a:r>
            </a:p>
          </p:txBody>
        </p:sp>
      </p:grpSp>
      <p:pic>
        <p:nvPicPr>
          <p:cNvPr id="10" name="Picture 9">
            <a:extLst>
              <a:ext uri="{FF2B5EF4-FFF2-40B4-BE49-F238E27FC236}">
                <a16:creationId xmlns:a16="http://schemas.microsoft.com/office/drawing/2014/main" id="{0C3C21F7-C005-1F23-DA35-4981B0715583}"/>
              </a:ext>
            </a:extLst>
          </p:cNvPr>
          <p:cNvPicPr>
            <a:picLocks noChangeAspect="1"/>
          </p:cNvPicPr>
          <p:nvPr/>
        </p:nvPicPr>
        <p:blipFill>
          <a:blip r:embed="rId2"/>
          <a:stretch>
            <a:fillRect/>
          </a:stretch>
        </p:blipFill>
        <p:spPr>
          <a:xfrm>
            <a:off x="2585545" y="2623944"/>
            <a:ext cx="7378262" cy="3972322"/>
          </a:xfrm>
          <a:prstGeom prst="rect">
            <a:avLst/>
          </a:prstGeom>
        </p:spPr>
      </p:pic>
    </p:spTree>
    <p:extLst>
      <p:ext uri="{BB962C8B-B14F-4D97-AF65-F5344CB8AC3E}">
        <p14:creationId xmlns:p14="http://schemas.microsoft.com/office/powerpoint/2010/main" val="17942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54B3AAA-13BC-D5DC-D486-FD85B602BC1D}"/>
              </a:ext>
            </a:extLst>
          </p:cNvPr>
          <p:cNvCxnSpPr>
            <a:cxnSpLocks/>
            <a:stCxn id="4" idx="3"/>
            <a:endCxn id="6" idx="1"/>
          </p:cNvCxnSpPr>
          <p:nvPr/>
        </p:nvCxnSpPr>
        <p:spPr>
          <a:xfrm flipV="1">
            <a:off x="3371850" y="585753"/>
            <a:ext cx="865132" cy="2828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5E15769-E772-E909-F68A-D0A00FC053F1}"/>
              </a:ext>
            </a:extLst>
          </p:cNvPr>
          <p:cNvSpPr/>
          <p:nvPr/>
        </p:nvSpPr>
        <p:spPr>
          <a:xfrm>
            <a:off x="4236982" y="108646"/>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Các chất có thể tồn tại ở trạng thái rắn, lỏng hoặc khí.</a:t>
            </a:r>
          </a:p>
        </p:txBody>
      </p:sp>
      <p:cxnSp>
        <p:nvCxnSpPr>
          <p:cNvPr id="7" name="Straight Connector 6">
            <a:extLst>
              <a:ext uri="{FF2B5EF4-FFF2-40B4-BE49-F238E27FC236}">
                <a16:creationId xmlns:a16="http://schemas.microsoft.com/office/drawing/2014/main" id="{BA0C2E8E-76BE-2286-B04B-FB422A7661BE}"/>
              </a:ext>
            </a:extLst>
          </p:cNvPr>
          <p:cNvCxnSpPr>
            <a:cxnSpLocks/>
            <a:stCxn id="4" idx="3"/>
            <a:endCxn id="8" idx="1"/>
          </p:cNvCxnSpPr>
          <p:nvPr/>
        </p:nvCxnSpPr>
        <p:spPr>
          <a:xfrm flipV="1">
            <a:off x="3371850" y="1785446"/>
            <a:ext cx="1124607" cy="16292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8571D-4A26-897A-AB22-B645E00792ED}"/>
              </a:ext>
            </a:extLst>
          </p:cNvPr>
          <p:cNvSpPr/>
          <p:nvPr/>
        </p:nvSpPr>
        <p:spPr>
          <a:xfrm>
            <a:off x="4496457" y="1311167"/>
            <a:ext cx="7267575" cy="948557"/>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rắn thường có hình dạng xác định và chiếm khoảng không gian xác định.</a:t>
            </a:r>
          </a:p>
        </p:txBody>
      </p:sp>
      <p:cxnSp>
        <p:nvCxnSpPr>
          <p:cNvPr id="9" name="Straight Connector 8">
            <a:extLst>
              <a:ext uri="{FF2B5EF4-FFF2-40B4-BE49-F238E27FC236}">
                <a16:creationId xmlns:a16="http://schemas.microsoft.com/office/drawing/2014/main" id="{CF204AEF-4265-28CA-ED78-D9A2AD4E5692}"/>
              </a:ext>
            </a:extLst>
          </p:cNvPr>
          <p:cNvCxnSpPr>
            <a:cxnSpLocks/>
            <a:stCxn id="4" idx="3"/>
            <a:endCxn id="10" idx="1"/>
          </p:cNvCxnSpPr>
          <p:nvPr/>
        </p:nvCxnSpPr>
        <p:spPr>
          <a:xfrm flipV="1">
            <a:off x="3371850" y="3056813"/>
            <a:ext cx="1154168" cy="357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6EDA681-CCAC-75C8-5B26-BD10FED05871}"/>
              </a:ext>
            </a:extLst>
          </p:cNvPr>
          <p:cNvSpPr/>
          <p:nvPr/>
        </p:nvSpPr>
        <p:spPr>
          <a:xfrm>
            <a:off x="4526018" y="2498067"/>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lỏng không có hình dạng xác định và chiếm khoảng không gian</a:t>
            </a:r>
            <a:r>
              <a:rPr lang="en-US" sz="2200" dirty="0"/>
              <a:t> </a:t>
            </a:r>
            <a:r>
              <a:rPr lang="vi-VN" sz="2200" dirty="0"/>
              <a:t>xác định.</a:t>
            </a:r>
          </a:p>
        </p:txBody>
      </p:sp>
      <p:cxnSp>
        <p:nvCxnSpPr>
          <p:cNvPr id="16" name="Straight Connector 15">
            <a:extLst>
              <a:ext uri="{FF2B5EF4-FFF2-40B4-BE49-F238E27FC236}">
                <a16:creationId xmlns:a16="http://schemas.microsoft.com/office/drawing/2014/main" id="{5726976D-D50E-5080-7514-98888E4DEEF0}"/>
              </a:ext>
            </a:extLst>
          </p:cNvPr>
          <p:cNvCxnSpPr>
            <a:cxnSpLocks/>
            <a:stCxn id="4" idx="3"/>
            <a:endCxn id="17" idx="1"/>
          </p:cNvCxnSpPr>
          <p:nvPr/>
        </p:nvCxnSpPr>
        <p:spPr>
          <a:xfrm>
            <a:off x="3371850" y="3414713"/>
            <a:ext cx="1175189" cy="1008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846D5A8-1257-0ED5-3AC5-EA4665553D8F}"/>
              </a:ext>
            </a:extLst>
          </p:cNvPr>
          <p:cNvSpPr/>
          <p:nvPr/>
        </p:nvSpPr>
        <p:spPr>
          <a:xfrm>
            <a:off x="4547039" y="3864412"/>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khí không có hình dạng xác định và chiếm khoảng không gian không xác định (chiếm toàn bộ không gian bên trong vật chứa).</a:t>
            </a:r>
          </a:p>
        </p:txBody>
      </p:sp>
      <p:cxnSp>
        <p:nvCxnSpPr>
          <p:cNvPr id="19" name="Straight Connector 18">
            <a:extLst>
              <a:ext uri="{FF2B5EF4-FFF2-40B4-BE49-F238E27FC236}">
                <a16:creationId xmlns:a16="http://schemas.microsoft.com/office/drawing/2014/main" id="{18FB71AE-AD7A-3741-A7CC-616E951C634B}"/>
              </a:ext>
            </a:extLst>
          </p:cNvPr>
          <p:cNvCxnSpPr>
            <a:cxnSpLocks/>
            <a:stCxn id="4" idx="3"/>
            <a:endCxn id="20" idx="1"/>
          </p:cNvCxnSpPr>
          <p:nvPr/>
        </p:nvCxnSpPr>
        <p:spPr>
          <a:xfrm>
            <a:off x="3371850" y="3414713"/>
            <a:ext cx="1175189" cy="25236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B61149-9A23-B928-DD57-0F3C20C70CEF}"/>
              </a:ext>
            </a:extLst>
          </p:cNvPr>
          <p:cNvSpPr/>
          <p:nvPr/>
        </p:nvSpPr>
        <p:spPr>
          <a:xfrm>
            <a:off x="4547039" y="5465379"/>
            <a:ext cx="7267575" cy="94593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Ở nhiệt độ phù hợp, chất có thể biến đổi từ trạng thái này sang trạng thái khác.</a:t>
            </a:r>
          </a:p>
        </p:txBody>
      </p:sp>
    </p:spTree>
    <p:extLst>
      <p:ext uri="{BB962C8B-B14F-4D97-AF65-F5344CB8AC3E}">
        <p14:creationId xmlns:p14="http://schemas.microsoft.com/office/powerpoint/2010/main" val="76592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5,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1655661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spTree>
    <p:extLst>
      <p:ext uri="{BB962C8B-B14F-4D97-AF65-F5344CB8AC3E}">
        <p14:creationId xmlns:p14="http://schemas.microsoft.com/office/powerpoint/2010/main" val="41061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Thí nghiệm sự chuyển thể của nến  KHTN 6 Cánh diều_v720P">
            <a:hlinkClick r:id="" action="ppaction://media"/>
            <a:extLst>
              <a:ext uri="{FF2B5EF4-FFF2-40B4-BE49-F238E27FC236}">
                <a16:creationId xmlns:a16="http://schemas.microsoft.com/office/drawing/2014/main" id="{EDA360B4-A240-7BAE-293B-27E9A47AE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7865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33800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Hoàn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thành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Phiếu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bài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tập</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aphicFrame>
        <p:nvGraphicFramePr>
          <p:cNvPr id="11" name="Table 10">
            <a:extLst>
              <a:ext uri="{FF2B5EF4-FFF2-40B4-BE49-F238E27FC236}">
                <a16:creationId xmlns:a16="http://schemas.microsoft.com/office/drawing/2014/main" id="{F2297D4A-BFD8-46DD-9B19-80615B71DEEE}"/>
              </a:ext>
            </a:extLst>
          </p:cNvPr>
          <p:cNvGraphicFramePr>
            <a:graphicFrameLocks noGrp="1"/>
          </p:cNvGraphicFramePr>
          <p:nvPr>
            <p:extLst>
              <p:ext uri="{D42A27DB-BD31-4B8C-83A1-F6EECF244321}">
                <p14:modId xmlns:p14="http://schemas.microsoft.com/office/powerpoint/2010/main" val="1781851670"/>
              </p:ext>
            </p:extLst>
          </p:nvPr>
        </p:nvGraphicFramePr>
        <p:xfrm>
          <a:off x="833821" y="2512731"/>
          <a:ext cx="10517352" cy="4345269"/>
        </p:xfrm>
        <a:graphic>
          <a:graphicData uri="http://schemas.openxmlformats.org/drawingml/2006/table">
            <a:tbl>
              <a:tblPr firstRow="1" bandRow="1">
                <a:tableStyleId>{5C22544A-7EE6-4342-B048-85BDC9FD1C3A}</a:tableStyleId>
              </a:tblPr>
              <a:tblGrid>
                <a:gridCol w="3505784">
                  <a:extLst>
                    <a:ext uri="{9D8B030D-6E8A-4147-A177-3AD203B41FA5}">
                      <a16:colId xmlns:a16="http://schemas.microsoft.com/office/drawing/2014/main" val="2886909545"/>
                    </a:ext>
                  </a:extLst>
                </a:gridCol>
                <a:gridCol w="3505784">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0">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Tree>
    <p:extLst>
      <p:ext uri="{BB962C8B-B14F-4D97-AF65-F5344CB8AC3E}">
        <p14:creationId xmlns:p14="http://schemas.microsoft.com/office/powerpoint/2010/main" val="292296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232</TotalTime>
  <Words>967</Words>
  <Application>Microsoft Office PowerPoint</Application>
  <PresentationFormat>Widescreen</PresentationFormat>
  <Paragraphs>95</Paragraphs>
  <Slides>25</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Cambria</vt:lpstr>
      <vt:lpstr>等线</vt:lpstr>
      <vt:lpstr>等线 Light</vt:lpstr>
      <vt:lpstr>Times New Roman</vt:lpstr>
      <vt:lpstr>印品天逸黑</vt:lpstr>
      <vt:lpstr>字魂17号-萌趣果冻体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32</cp:revision>
  <dcterms:created xsi:type="dcterms:W3CDTF">2024-07-12T10:48:55Z</dcterms:created>
  <dcterms:modified xsi:type="dcterms:W3CDTF">2025-12-23T02:35:08Z</dcterms:modified>
  <cp:category>9Slide.vn</cp:category>
</cp:coreProperties>
</file>