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4"/>
  </p:notesMasterIdLst>
  <p:sldIdLst>
    <p:sldId id="266" r:id="rId3"/>
    <p:sldId id="260" r:id="rId4"/>
    <p:sldId id="256" r:id="rId5"/>
    <p:sldId id="277" r:id="rId6"/>
    <p:sldId id="269" r:id="rId7"/>
    <p:sldId id="267" r:id="rId8"/>
    <p:sldId id="268" r:id="rId9"/>
    <p:sldId id="270" r:id="rId10"/>
    <p:sldId id="279" r:id="rId11"/>
    <p:sldId id="375" r:id="rId12"/>
    <p:sldId id="378" r:id="rId13"/>
    <p:sldId id="369" r:id="rId14"/>
    <p:sldId id="370" r:id="rId15"/>
    <p:sldId id="376" r:id="rId16"/>
    <p:sldId id="377" r:id="rId17"/>
    <p:sldId id="371" r:id="rId18"/>
    <p:sldId id="374" r:id="rId19"/>
    <p:sldId id="379" r:id="rId20"/>
    <p:sldId id="380" r:id="rId21"/>
    <p:sldId id="381" r:id="rId22"/>
    <p:sldId id="350"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2</a:t>
            </a:fld>
            <a:endParaRPr lang="en-US"/>
          </a:p>
        </p:txBody>
      </p:sp>
    </p:spTree>
    <p:extLst>
      <p:ext uri="{BB962C8B-B14F-4D97-AF65-F5344CB8AC3E}">
        <p14:creationId xmlns:p14="http://schemas.microsoft.com/office/powerpoint/2010/main" val="39503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17</a:t>
            </a:fld>
            <a:endParaRPr lang="en-US"/>
          </a:p>
        </p:txBody>
      </p:sp>
    </p:spTree>
    <p:extLst>
      <p:ext uri="{BB962C8B-B14F-4D97-AF65-F5344CB8AC3E}">
        <p14:creationId xmlns:p14="http://schemas.microsoft.com/office/powerpoint/2010/main" val="43975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9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11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Vỏ máy sấy tóc được làm bằng chất liệu gì? Vì sao tay ta cầm vào mà không bị điện giật? Chúng ta sẽ tìm hiểu điều này ở hoạt động tiếp theo</a:t>
            </a:r>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3</a:t>
            </a:fld>
            <a:endParaRPr lang="en-US"/>
          </a:p>
        </p:txBody>
      </p:sp>
    </p:spTree>
    <p:extLst>
      <p:ext uri="{BB962C8B-B14F-4D97-AF65-F5344CB8AC3E}">
        <p14:creationId xmlns:p14="http://schemas.microsoft.com/office/powerpoint/2010/main" val="373969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8</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9</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27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69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6.sv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6.svg"/><Relationship Id="rId15" Type="http://schemas.openxmlformats.org/officeDocument/2006/relationships/image" Target="../media/image26.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24.svg"/><Relationship Id="rId9" Type="http://schemas.openxmlformats.org/officeDocument/2006/relationships/image" Target="../media/image29.sv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6.svg"/><Relationship Id="rId1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5"/>
          <a:stretch>
            <a:fillRect/>
          </a:stretch>
        </p:blipFill>
        <p:spPr>
          <a:xfrm>
            <a:off x="3124200" y="3543300"/>
            <a:ext cx="11754107"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DẪN ĐIỆN  VẬT LIỆU DẪN ĐIỆN VẬT LIỆU CÁCH ĐIỆN_v720P">
            <a:hlinkClick r:id="" action="ppaction://media"/>
            <a:extLst>
              <a:ext uri="{FF2B5EF4-FFF2-40B4-BE49-F238E27FC236}">
                <a16:creationId xmlns:a16="http://schemas.microsoft.com/office/drawing/2014/main" id="{EE17C213-C965-2BAA-6553-6E09E67D30E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27749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D90C567-8FB4-F37B-44B1-6D81910797C2}"/>
              </a:ext>
            </a:extLst>
          </p:cNvPr>
          <p:cNvPicPr>
            <a:picLocks noChangeAspect="1"/>
          </p:cNvPicPr>
          <p:nvPr/>
        </p:nvPicPr>
        <p:blipFill>
          <a:blip r:embed="rId15"/>
          <a:stretch>
            <a:fillRect/>
          </a:stretch>
        </p:blipFill>
        <p:spPr>
          <a:xfrm>
            <a:off x="3352800" y="3543300"/>
            <a:ext cx="10876207" cy="3694496"/>
          </a:xfrm>
          <a:prstGeom prst="rect">
            <a:avLst/>
          </a:prstGeom>
        </p:spPr>
      </p:pic>
    </p:spTree>
    <p:extLst>
      <p:ext uri="{BB962C8B-B14F-4D97-AF65-F5344CB8AC3E}">
        <p14:creationId xmlns:p14="http://schemas.microsoft.com/office/powerpoint/2010/main" val="29822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544800" cy="2819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Quan </a:t>
            </a:r>
            <a:r>
              <a:rPr lang="en-US" sz="4000" b="1" dirty="0" err="1">
                <a:solidFill>
                  <a:prstClr val="black"/>
                </a:solidFill>
                <a:latin typeface="Cambria" panose="02040503050406030204" pitchFamily="18" charset="0"/>
                <a:ea typeface="Cambria" panose="02040503050406030204" pitchFamily="18" charset="0"/>
              </a:rPr>
              <a:t>sát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hình</a:t>
            </a:r>
            <a:r>
              <a:rPr lang="en-US" sz="4000" b="1" dirty="0">
                <a:solidFill>
                  <a:prstClr val="black"/>
                </a:solidFill>
                <a:latin typeface="Cambria" panose="02040503050406030204" pitchFamily="18" charset="0"/>
                <a:ea typeface="Cambria" panose="02040503050406030204" pitchFamily="18" charset="0"/>
              </a:rPr>
              <a:t> 7.</a:t>
            </a: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Chỉ</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làm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bằng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đồ</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a:t>
            </a:r>
          </a:p>
          <a:p>
            <a:pPr lvl="0" algn="just"/>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dẫn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hoặc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điện</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bộ</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phận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đó</a:t>
            </a:r>
            <a:r>
              <a:rPr lang="en-US" sz="4000" dirty="0">
                <a:solidFill>
                  <a:prstClr val="black"/>
                </a:solidFill>
                <a:latin typeface="Cambria" panose="02040503050406030204" pitchFamily="18" charset="0"/>
                <a:ea typeface="Cambria" panose="02040503050406030204" pitchFamily="18" charset="0"/>
              </a:rPr>
              <a:t>?</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B726B2B-A670-2E0F-6E9B-7F820EFABE17}"/>
              </a:ext>
            </a:extLst>
          </p:cNvPr>
          <p:cNvPicPr>
            <a:picLocks noChangeAspect="1"/>
          </p:cNvPicPr>
          <p:nvPr/>
        </p:nvPicPr>
        <p:blipFill>
          <a:blip r:embed="rId4"/>
          <a:stretch>
            <a:fillRect/>
          </a:stretch>
        </p:blipFill>
        <p:spPr>
          <a:xfrm>
            <a:off x="5562600" y="3924300"/>
            <a:ext cx="7162800" cy="5614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52C11-0741-4C2D-E2CD-18A6E36BBAF2}"/>
              </a:ext>
            </a:extLst>
          </p:cNvPr>
          <p:cNvPicPr>
            <a:picLocks noChangeAspect="1"/>
          </p:cNvPicPr>
          <p:nvPr/>
        </p:nvPicPr>
        <p:blipFill>
          <a:blip r:embed="rId3"/>
          <a:stretch>
            <a:fillRect/>
          </a:stretch>
        </p:blipFill>
        <p:spPr>
          <a:xfrm>
            <a:off x="762000" y="1104900"/>
            <a:ext cx="5486400" cy="8198249"/>
          </a:xfrm>
          <a:prstGeom prst="rect">
            <a:avLst/>
          </a:prstGeom>
        </p:spPr>
      </p:pic>
      <p:grpSp>
        <p:nvGrpSpPr>
          <p:cNvPr id="10" name="Group 9">
            <a:extLst>
              <a:ext uri="{FF2B5EF4-FFF2-40B4-BE49-F238E27FC236}">
                <a16:creationId xmlns:a16="http://schemas.microsoft.com/office/drawing/2014/main" id="{E9A9D67B-335A-843D-B663-D04D7310B6BC}"/>
              </a:ext>
            </a:extLst>
          </p:cNvPr>
          <p:cNvGrpSpPr/>
          <p:nvPr/>
        </p:nvGrpSpPr>
        <p:grpSpPr>
          <a:xfrm>
            <a:off x="7239000" y="2552700"/>
            <a:ext cx="9906000" cy="5945853"/>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354256"/>
            </a:xfrm>
            <a:prstGeom prst="rect">
              <a:avLst/>
            </a:prstGeom>
            <a:noFill/>
          </p:spPr>
          <p:txBody>
            <a:bodyPr wrap="square" rtlCol="0">
              <a:spAutoFit/>
            </a:bodyPr>
            <a:lstStyle/>
            <a:p>
              <a:pPr algn="ctr" defTabSz="1371600">
                <a:defRPr/>
              </a:pPr>
              <a:r>
                <a:rPr lang="vi-VN" sz="6600" b="1" dirty="0">
                  <a:solidFill>
                    <a:srgbClr val="FF0000"/>
                  </a:solidFill>
                  <a:latin typeface="Cambria" panose="02040503050406030204" pitchFamily="18" charset="0"/>
                  <a:ea typeface="Cambria" panose="02040503050406030204" pitchFamily="18" charset="0"/>
                </a:rPr>
                <a:t> Quạt điện:</a:t>
              </a:r>
              <a:endParaRPr lang="en-US" sz="6600" b="1" dirty="0">
                <a:solidFill>
                  <a:srgbClr val="FF0000"/>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Đ</a:t>
              </a:r>
              <a:r>
                <a:rPr lang="vi-VN" sz="4200" b="1" dirty="0">
                  <a:solidFill>
                    <a:prstClr val="black"/>
                  </a:solidFill>
                  <a:latin typeface="Cambria" panose="02040503050406030204" pitchFamily="18" charset="0"/>
                  <a:ea typeface="Cambria" panose="02040503050406030204" pitchFamily="18" charset="0"/>
                </a:rPr>
                <a:t>ầu phích cắm, lõi dây dẫn, động cơ đầu máy là vật dẫn điện;</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T</a:t>
              </a:r>
              <a:r>
                <a:rPr lang="vi-VN" sz="4200" b="1" dirty="0">
                  <a:solidFill>
                    <a:prstClr val="black"/>
                  </a:solidFill>
                  <a:latin typeface="Cambria" panose="02040503050406030204" pitchFamily="18" charset="0"/>
                  <a:ea typeface="Cambria" panose="02040503050406030204" pitchFamily="18" charset="0"/>
                </a:rPr>
                <a:t>oàn bộ vỏ bọc nhựa bên ngoài từ cánh quạt, khung, công tắc, đế quạt là vật cách điện.</a:t>
              </a:r>
              <a:endParaRPr lang="en-GB" sz="5400" b="1" dirty="0">
                <a:solidFill>
                  <a:prstClr val="black"/>
                </a:solidFill>
                <a:latin typeface="UTM Avo" panose="02040603050506020204" pitchFamily="18" charset="0"/>
              </a:endParaRPr>
            </a:p>
          </p:txBody>
        </p:sp>
      </p:grpSp>
    </p:spTree>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7239000" y="2552701"/>
            <a:ext cx="9906000" cy="51816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370575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Máy sấy tóc: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máy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bên ngoài, công tắc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A50FE5-FC8B-110C-861F-0646576D02A4}"/>
              </a:ext>
            </a:extLst>
          </p:cNvPr>
          <p:cNvPicPr>
            <a:picLocks noChangeAspect="1"/>
          </p:cNvPicPr>
          <p:nvPr/>
        </p:nvPicPr>
        <p:blipFill>
          <a:blip r:embed="rId4"/>
          <a:stretch>
            <a:fillRect/>
          </a:stretch>
        </p:blipFill>
        <p:spPr>
          <a:xfrm>
            <a:off x="533400" y="2857500"/>
            <a:ext cx="6019800" cy="4584848"/>
          </a:xfrm>
          <a:prstGeom prst="rect">
            <a:avLst/>
          </a:prstGeom>
        </p:spPr>
      </p:pic>
    </p:spTree>
    <p:extLst>
      <p:ext uri="{BB962C8B-B14F-4D97-AF65-F5344CB8AC3E}">
        <p14:creationId xmlns:p14="http://schemas.microsoft.com/office/powerpoint/2010/main" val="399323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9A9D67B-335A-843D-B663-D04D7310B6BC}"/>
              </a:ext>
            </a:extLst>
          </p:cNvPr>
          <p:cNvGrpSpPr/>
          <p:nvPr/>
        </p:nvGrpSpPr>
        <p:grpSpPr>
          <a:xfrm>
            <a:off x="7239000" y="2552701"/>
            <a:ext cx="9906000" cy="5181600"/>
            <a:chOff x="5080000" y="744289"/>
            <a:chExt cx="6111165" cy="5965865"/>
          </a:xfrm>
        </p:grpSpPr>
        <p:pic>
          <p:nvPicPr>
            <p:cNvPr id="16" name="Picture 15">
              <a:extLst>
                <a:ext uri="{FF2B5EF4-FFF2-40B4-BE49-F238E27FC236}">
                  <a16:creationId xmlns:a16="http://schemas.microsoft.com/office/drawing/2014/main" id="{3AF8B30A-7847-E85B-8EF5-03509D90B1FB}"/>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17" name="TextBox 16">
              <a:extLst>
                <a:ext uri="{FF2B5EF4-FFF2-40B4-BE49-F238E27FC236}">
                  <a16:creationId xmlns:a16="http://schemas.microsoft.com/office/drawing/2014/main" id="{7FE096E9-ECA6-88EB-3CB7-44DD3D835F6E}"/>
                </a:ext>
              </a:extLst>
            </p:cNvPr>
            <p:cNvSpPr txBox="1"/>
            <p:nvPr/>
          </p:nvSpPr>
          <p:spPr>
            <a:xfrm>
              <a:off x="5193895" y="1096286"/>
              <a:ext cx="5585941" cy="499648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ầu phích cắm, lõi dây dẫn, động cơ bên trong, mặt bàn là là vật dẫn điện;</a:t>
              </a:r>
              <a:endParaRPr kumimoji="0" lang="en-US"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85800" marR="0" lvl="0" indent="-685800" algn="just"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b="1" dirty="0">
                  <a:solidFill>
                    <a:prstClr val="black"/>
                  </a:solidFill>
                  <a:latin typeface="Cambria" panose="02040503050406030204" pitchFamily="18" charset="0"/>
                  <a:ea typeface="Cambria" panose="02040503050406030204" pitchFamily="18" charset="0"/>
                </a:rPr>
                <a:t>T</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oàn bộ vỏ bọc nhựa, nút xoay điều khiển là vật cách điện.</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4" name="Picture 3">
            <a:extLst>
              <a:ext uri="{FF2B5EF4-FFF2-40B4-BE49-F238E27FC236}">
                <a16:creationId xmlns:a16="http://schemas.microsoft.com/office/drawing/2014/main" id="{BAE35AF4-6D46-8A54-3472-E58FC02E528C}"/>
              </a:ext>
            </a:extLst>
          </p:cNvPr>
          <p:cNvPicPr>
            <a:picLocks noChangeAspect="1"/>
          </p:cNvPicPr>
          <p:nvPr/>
        </p:nvPicPr>
        <p:blipFill>
          <a:blip r:embed="rId4"/>
          <a:stretch>
            <a:fillRect/>
          </a:stretch>
        </p:blipFill>
        <p:spPr>
          <a:xfrm>
            <a:off x="609600" y="2933700"/>
            <a:ext cx="5791200" cy="4377070"/>
          </a:xfrm>
          <a:prstGeom prst="rect">
            <a:avLst/>
          </a:prstGeom>
        </p:spPr>
      </p:pic>
    </p:spTree>
    <p:extLst>
      <p:ext uri="{BB962C8B-B14F-4D97-AF65-F5344CB8AC3E}">
        <p14:creationId xmlns:p14="http://schemas.microsoft.com/office/powerpoint/2010/main" val="313615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0D851157-0619-D2A9-C1D8-03CFD24FAFD9}"/>
              </a:ext>
            </a:extLst>
          </p:cNvPr>
          <p:cNvSpPr/>
          <p:nvPr/>
        </p:nvSpPr>
        <p:spPr>
          <a:xfrm>
            <a:off x="990600" y="1257300"/>
            <a:ext cx="15392400" cy="3314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5400" b="1" dirty="0">
                <a:solidFill>
                  <a:prstClr val="black"/>
                </a:solidFill>
                <a:latin typeface="Cambria" panose="02040503050406030204" pitchFamily="18" charset="0"/>
                <a:ea typeface="Cambria" panose="02040503050406030204" pitchFamily="18" charset="0"/>
              </a:rPr>
              <a:t>Sử dụng vật dẫn điện hoặc vật cách điện ở mỗi bộ phận đó để phù hợp với chức năng cần dẫn điện hay không và tránh các trường hợp nguy hiểm khi có điện hở.</a:t>
            </a:r>
            <a:endPar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cartoon of a child holding a pencil and a notebook&#10;&#10;Description automatically generated">
            <a:extLst>
              <a:ext uri="{FF2B5EF4-FFF2-40B4-BE49-F238E27FC236}">
                <a16:creationId xmlns:a16="http://schemas.microsoft.com/office/drawing/2014/main" id="{44285390-024D-4653-1A68-5286664CA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0" y="4533900"/>
            <a:ext cx="4370601" cy="5252130"/>
          </a:xfrm>
          <a:prstGeom prst="rect">
            <a:avLst/>
          </a:prstGeom>
        </p:spPr>
      </p:pic>
    </p:spTree>
    <p:extLst>
      <p:ext uri="{BB962C8B-B14F-4D97-AF65-F5344CB8AC3E}">
        <p14:creationId xmlns:p14="http://schemas.microsoft.com/office/powerpoint/2010/main" val="29236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6000" dirty="0">
                  <a:solidFill>
                    <a:srgbClr val="0000FF"/>
                  </a:solidFill>
                </a:rPr>
                <a:t>Mạch điện thắp sáng đơn giản có những bộ phận nào?</a:t>
              </a:r>
              <a:endParaRPr lang="vi-VN" sz="3600" dirty="0">
                <a:solidFill>
                  <a:srgbClr val="0000FF"/>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861560" y="4305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6233160" y="4991100"/>
            <a:ext cx="11445240" cy="3166824"/>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Mạch điện thắp sáng đơn giản gồm: </a:t>
            </a:r>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nguồn điện, bóng đèn, dây dẫn điện và công tắc.</a:t>
            </a:r>
          </a:p>
        </p:txBody>
      </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876300"/>
            <a:ext cx="15316200" cy="2209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Vì sao dây dẫn điện cần có vỏ và lõi? Bộ phận nào bị hỏng thì dây không dẫn điện được? Vì sao</a:t>
              </a:r>
              <a:r>
                <a:rPr kumimoji="0" 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6" name="Arrow: Curved Right 5">
            <a:extLst>
              <a:ext uri="{FF2B5EF4-FFF2-40B4-BE49-F238E27FC236}">
                <a16:creationId xmlns:a16="http://schemas.microsoft.com/office/drawing/2014/main" id="{6CADC0CB-3E35-6809-0629-D1870D4E9137}"/>
              </a:ext>
            </a:extLst>
          </p:cNvPr>
          <p:cNvSpPr/>
          <p:nvPr/>
        </p:nvSpPr>
        <p:spPr>
          <a:xfrm>
            <a:off x="4648200" y="3086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251C8D6A-8ACC-8A3F-211A-18145FE554B6}"/>
              </a:ext>
            </a:extLst>
          </p:cNvPr>
          <p:cNvSpPr txBox="1"/>
          <p:nvPr/>
        </p:nvSpPr>
        <p:spPr>
          <a:xfrm>
            <a:off x="5638800" y="4381500"/>
            <a:ext cx="11445240" cy="282630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D</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ây điện phải được bọc vỏ cách điện: </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Tránh tình trạng rò rỉ điện gây nguy hiểm đến người dùng. Lõi điện: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Giúp dòng điện đi qua ổn định hơn, hạn chế cháy nổ, chập điện.</a:t>
            </a:r>
            <a:endParaRPr kumimoji="0" lang="vi-VN"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67743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66946-A999-2334-FADC-AB02B88C83DC}"/>
              </a:ext>
            </a:extLst>
          </p:cNvPr>
          <p:cNvPicPr>
            <a:picLocks noChangeAspect="1"/>
          </p:cNvPicPr>
          <p:nvPr/>
        </p:nvPicPr>
        <p:blipFill>
          <a:blip r:embed="rId2"/>
          <a:stretch>
            <a:fillRect/>
          </a:stretch>
        </p:blipFill>
        <p:spPr>
          <a:xfrm>
            <a:off x="3733800" y="1104900"/>
            <a:ext cx="11049000" cy="8133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603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endParaRPr lang="en-US"/>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endParaRPr lang="en-US"/>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algn="ctr">
                <a:lnSpc>
                  <a:spcPts val="2714"/>
                </a:lnSpc>
              </a:pPr>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6"/>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696200" y="1181100"/>
            <a:ext cx="9372600" cy="8382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7"/>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6"/>
              <a:ext cx="5585941" cy="4972642"/>
            </a:xfrm>
            <a:prstGeom prst="rect">
              <a:avLst/>
            </a:prstGeom>
            <a:noFill/>
          </p:spPr>
          <p:txBody>
            <a:bodyPr wrap="square" rtlCol="0">
              <a:spAutoFit/>
            </a:bodyPr>
            <a:lstStyle/>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GV sẽ </a:t>
              </a:r>
              <a:r>
                <a:rPr lang="vi-VN" sz="3200" b="1" dirty="0">
                  <a:solidFill>
                    <a:prstClr val="black"/>
                  </a:solidFill>
                  <a:latin typeface="Cambria" panose="02040503050406030204" pitchFamily="18" charset="0"/>
                  <a:ea typeface="Cambria" panose="02040503050406030204" pitchFamily="18" charset="0"/>
                </a:rPr>
                <a:t>“châm ngòi” </a:t>
              </a:r>
              <a:r>
                <a:rPr lang="vi-VN" sz="3200" dirty="0">
                  <a:solidFill>
                    <a:prstClr val="black"/>
                  </a:solidFill>
                  <a:latin typeface="Cambria" panose="02040503050406030204" pitchFamily="18" charset="0"/>
                  <a:ea typeface="Cambria" panose="02040503050406030204" pitchFamily="18" charset="0"/>
                </a:rPr>
                <a:t>đầu tiên và </a:t>
              </a:r>
              <a:r>
                <a:rPr lang="vi-VN" sz="3200" b="1" dirty="0">
                  <a:solidFill>
                    <a:prstClr val="black"/>
                  </a:solidFill>
                  <a:latin typeface="Cambria" panose="02040503050406030204" pitchFamily="18" charset="0"/>
                  <a:ea typeface="Cambria" panose="02040503050406030204" pitchFamily="18" charset="0"/>
                </a:rPr>
                <a:t>nêu tên một đồ dùng, máy móc sử dụng điện </a:t>
              </a:r>
              <a:r>
                <a:rPr lang="vi-VN" sz="3200" dirty="0">
                  <a:solidFill>
                    <a:prstClr val="black"/>
                  </a:solidFill>
                  <a:latin typeface="Cambria" panose="02040503050406030204" pitchFamily="18" charset="0"/>
                  <a:ea typeface="Cambria" panose="02040503050406030204" pitchFamily="18" charset="0"/>
                </a:rPr>
                <a:t>(ví dụ như máy sấy tóc) rồi chỉ vào một em thuộc một trong hai đội, em đó phải nêu được ngay tác dụng của dòng điện trong các đồ dùng, máy móc đó. </a:t>
              </a:r>
              <a:r>
                <a:rPr lang="vi-VN" sz="3200" b="1" dirty="0">
                  <a:solidFill>
                    <a:prstClr val="black"/>
                  </a:solidFill>
                  <a:latin typeface="Cambria" panose="02040503050406030204" pitchFamily="18" charset="0"/>
                  <a:ea typeface="Cambria" panose="02040503050406030204" pitchFamily="18" charset="0"/>
                </a:rPr>
                <a:t>(chẳng hạn: làm nóng).</a:t>
              </a:r>
              <a:endParaRPr lang="en-US" sz="3200" b="1"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Nếu kết quả đúng thì em đó có quyền </a:t>
              </a:r>
              <a:r>
                <a:rPr lang="vi-VN" sz="3200" b="1" dirty="0">
                  <a:solidFill>
                    <a:prstClr val="black"/>
                  </a:solidFill>
                  <a:latin typeface="Cambria" panose="02040503050406030204" pitchFamily="18" charset="0"/>
                  <a:ea typeface="Cambria" panose="02040503050406030204" pitchFamily="18" charset="0"/>
                </a:rPr>
                <a:t>“xì điện” </a:t>
              </a:r>
              <a:r>
                <a:rPr lang="vi-VN" sz="3200" dirty="0">
                  <a:solidFill>
                    <a:prstClr val="black"/>
                  </a:solidFill>
                  <a:latin typeface="Cambria" panose="02040503050406030204" pitchFamily="18" charset="0"/>
                  <a:ea typeface="Cambria" panose="02040503050406030204" pitchFamily="18" charset="0"/>
                </a:rPr>
                <a:t>một bạn thuộc đội đối phương. Em sẽ nêu bất cứ đồ dùng, máy móc sử dụng điện nào thì bạn bên đội kia phải nêu được ngay </a:t>
              </a:r>
              <a:r>
                <a:rPr lang="vi-VN" sz="3200" b="1" dirty="0">
                  <a:solidFill>
                    <a:prstClr val="black"/>
                  </a:solidFill>
                  <a:latin typeface="Cambria" panose="02040503050406030204" pitchFamily="18" charset="0"/>
                  <a:ea typeface="Cambria" panose="02040503050406030204" pitchFamily="18" charset="0"/>
                </a:rPr>
                <a:t>tác dụng của dòng điện</a:t>
              </a:r>
              <a:r>
                <a:rPr lang="vi-VN" sz="3200" dirty="0">
                  <a:solidFill>
                    <a:prstClr val="black"/>
                  </a:solidFill>
                  <a:latin typeface="Cambria" panose="02040503050406030204" pitchFamily="18" charset="0"/>
                  <a:ea typeface="Cambria" panose="02040503050406030204" pitchFamily="18" charset="0"/>
                </a:rPr>
                <a:t> trong các đồ dùng, máy móc đó.</a:t>
              </a:r>
              <a:endParaRPr lang="en-US" sz="3200" dirty="0">
                <a:solidFill>
                  <a:prstClr val="black"/>
                </a:solidFill>
                <a:latin typeface="Cambria" panose="02040503050406030204" pitchFamily="18" charset="0"/>
                <a:ea typeface="Cambria" panose="02040503050406030204" pitchFamily="18" charset="0"/>
              </a:endParaRPr>
            </a:p>
            <a:p>
              <a:pPr marL="457200" indent="-457200" algn="just" defTabSz="1371600">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rPr>
                <a:t>Hết thời gian chơi, đội nào nêu được nhiều đáp án đúng hơn thì đội đó giành chiến thắng</a:t>
              </a:r>
            </a:p>
          </p:txBody>
        </p:sp>
      </p:grpSp>
      <p:pic>
        <p:nvPicPr>
          <p:cNvPr id="10" name="Picture 9">
            <a:extLst>
              <a:ext uri="{FF2B5EF4-FFF2-40B4-BE49-F238E27FC236}">
                <a16:creationId xmlns:a16="http://schemas.microsoft.com/office/drawing/2014/main" id="{697A9D0E-292F-53C5-3F44-A37B96B13B2F}"/>
              </a:ext>
            </a:extLst>
          </p:cNvPr>
          <p:cNvPicPr>
            <a:picLocks noChangeAspect="1"/>
          </p:cNvPicPr>
          <p:nvPr/>
        </p:nvPicPr>
        <p:blipFill>
          <a:blip r:embed="rId8"/>
          <a:stretch>
            <a:fillRect/>
          </a:stretch>
        </p:blipFill>
        <p:spPr>
          <a:xfrm>
            <a:off x="914400" y="2857500"/>
            <a:ext cx="5791702"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8" y="5034870"/>
            <a:ext cx="4370601" cy="525213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2590800" y="1485900"/>
            <a:ext cx="14934248" cy="2971800"/>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en-US"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V</a:t>
              </a:r>
              <a:r>
                <a:rPr kumimoji="0" lang="vi-VN" sz="6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ề nhà: </a:t>
              </a:r>
              <a:r>
                <a:rPr kumimoji="0" lang="vi-VN" sz="600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Làm một bông hoa có nhị hoa được thắp sáng từ đèn pin và giấy màu.</a:t>
              </a:r>
              <a:endParaRPr kumimoji="0" lang="vi-VN" sz="360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890457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7"/>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10"/>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3"/>
          <a:stretch>
            <a:fillRect/>
          </a:stretch>
        </p:blipFill>
        <p:spPr>
          <a:xfrm>
            <a:off x="2362200" y="3695700"/>
            <a:ext cx="12668586" cy="2901948"/>
          </a:xfrm>
          <a:prstGeom prst="rect">
            <a:avLst/>
          </a:prstGeom>
        </p:spPr>
      </p:pic>
      <p:pic>
        <p:nvPicPr>
          <p:cNvPr id="9" name="Picture 8">
            <a:extLst>
              <a:ext uri="{FF2B5EF4-FFF2-40B4-BE49-F238E27FC236}">
                <a16:creationId xmlns:a16="http://schemas.microsoft.com/office/drawing/2014/main" id="{473678D5-39F3-02F3-F516-0C692820A55E}"/>
              </a:ext>
            </a:extLst>
          </p:cNvPr>
          <p:cNvPicPr>
            <a:picLocks noChangeAspect="1"/>
          </p:cNvPicPr>
          <p:nvPr/>
        </p:nvPicPr>
        <p:blipFill>
          <a:blip r:embed="rId14"/>
          <a:stretch>
            <a:fillRect/>
          </a:stretch>
        </p:blipFill>
        <p:spPr>
          <a:xfrm>
            <a:off x="6781800" y="2324100"/>
            <a:ext cx="3755461" cy="1213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5"/>
          <a:stretch>
            <a:fillRect/>
          </a:stretch>
        </p:blipFill>
        <p:spPr>
          <a:xfrm>
            <a:off x="3352800" y="3390900"/>
            <a:ext cx="10735986" cy="3700593"/>
          </a:xfrm>
          <a:prstGeom prst="rect">
            <a:avLst/>
          </a:prstGeom>
        </p:spPr>
      </p:pic>
    </p:spTree>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3"/>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6"/>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133600" y="4000500"/>
            <a:ext cx="83820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a:solidFill>
                  <a:prstClr val="black"/>
                </a:solidFill>
                <a:latin typeface="Calibri" panose="020F0502020204030204"/>
              </a:rPr>
              <a:t>2. VẬT DẪN ĐIỆN VÀ VẬT CÁCH ĐIỆN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Những vật có đặc điểm như thế nào thì dẫn điện? </a:t>
            </a:r>
          </a:p>
        </p:txBody>
      </p:sp>
      <p:sp>
        <p:nvSpPr>
          <p:cNvPr id="5" name="Arrow: Curved Right 4">
            <a:extLst>
              <a:ext uri="{FF2B5EF4-FFF2-40B4-BE49-F238E27FC236}">
                <a16:creationId xmlns:a16="http://schemas.microsoft.com/office/drawing/2014/main" id="{5F9F1BCC-54AA-0378-0E49-F486D3A83135}"/>
              </a:ext>
            </a:extLst>
          </p:cNvPr>
          <p:cNvSpPr/>
          <p:nvPr/>
        </p:nvSpPr>
        <p:spPr>
          <a:xfrm>
            <a:off x="2209800" y="20193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2881CD7-77B8-4372-CC0B-D453A2CFFEEA}"/>
              </a:ext>
            </a:extLst>
          </p:cNvPr>
          <p:cNvSpPr txBox="1"/>
          <p:nvPr/>
        </p:nvSpPr>
        <p:spPr>
          <a:xfrm>
            <a:off x="3581400" y="27051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cho dòng điện chạy qua gọi là vật dẫn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9D256D2F-49FC-B0EF-6BFA-A5385CD31339}"/>
              </a:ext>
            </a:extLst>
          </p:cNvPr>
          <p:cNvSpPr/>
          <p:nvPr/>
        </p:nvSpPr>
        <p:spPr>
          <a:xfrm>
            <a:off x="2133600" y="5219700"/>
            <a:ext cx="92202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800" b="1" dirty="0">
                <a:latin typeface="Cambria" panose="02040503050406030204" pitchFamily="18" charset="0"/>
                <a:ea typeface="Cambria" panose="02040503050406030204" pitchFamily="18" charset="0"/>
              </a:rPr>
              <a:t> Vật cách điện có đặc điểm gì</a:t>
            </a:r>
            <a:r>
              <a:rPr lang="en-US" sz="4800" b="1" dirty="0">
                <a:latin typeface="Cambria" panose="02040503050406030204" pitchFamily="18" charset="0"/>
                <a:ea typeface="Cambria" panose="02040503050406030204" pitchFamily="18" charset="0"/>
              </a:rPr>
              <a:t>?</a:t>
            </a:r>
            <a:endParaRPr lang="vi-VN" sz="4800" b="1" dirty="0">
              <a:latin typeface="Cambria" panose="02040503050406030204" pitchFamily="18" charset="0"/>
              <a:ea typeface="Cambria" panose="02040503050406030204" pitchFamily="18" charset="0"/>
            </a:endParaRPr>
          </a:p>
        </p:txBody>
      </p:sp>
      <p:sp>
        <p:nvSpPr>
          <p:cNvPr id="8" name="Arrow: Curved Right 7">
            <a:extLst>
              <a:ext uri="{FF2B5EF4-FFF2-40B4-BE49-F238E27FC236}">
                <a16:creationId xmlns:a16="http://schemas.microsoft.com/office/drawing/2014/main" id="{66F89629-2557-0D63-B460-04712F2AFB79}"/>
              </a:ext>
            </a:extLst>
          </p:cNvPr>
          <p:cNvSpPr/>
          <p:nvPr/>
        </p:nvSpPr>
        <p:spPr>
          <a:xfrm>
            <a:off x="1981200" y="6515100"/>
            <a:ext cx="1066800" cy="14478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838B902-1036-45A2-60AF-206158E73D5B}"/>
              </a:ext>
            </a:extLst>
          </p:cNvPr>
          <p:cNvSpPr txBox="1"/>
          <p:nvPr/>
        </p:nvSpPr>
        <p:spPr>
          <a:xfrm>
            <a:off x="3352800" y="7200900"/>
            <a:ext cx="12039600" cy="214526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6000" dirty="0">
                <a:solidFill>
                  <a:srgbClr val="FF0000"/>
                </a:solidFill>
                <a:latin typeface="Cambria" panose="02040503050406030204" pitchFamily="18" charset="0"/>
                <a:ea typeface="Cambria" panose="02040503050406030204" pitchFamily="18" charset="0"/>
                <a:cs typeface="Arial-Rounded" panose="020B0500000000000000" pitchFamily="34" charset="0"/>
              </a:rPr>
              <a:t>Vật không cho dòng điện chạy qua gọi là vật cách điện.</a:t>
            </a:r>
            <a:endParaRPr lang="en-US" sz="6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0E259-E906-73DC-C498-34C8405ADBC8}"/>
              </a:ext>
            </a:extLst>
          </p:cNvPr>
          <p:cNvSpPr/>
          <p:nvPr/>
        </p:nvSpPr>
        <p:spPr>
          <a:xfrm>
            <a:off x="228600" y="266700"/>
            <a:ext cx="17496692" cy="2255810"/>
          </a:xfrm>
          <a:prstGeom prst="rect">
            <a:avLst/>
          </a:prstGeom>
          <a:solidFill>
            <a:schemeClr val="accent6"/>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1. </a:t>
            </a:r>
            <a:r>
              <a:rPr lang="vi-VN" sz="4000" dirty="0">
                <a:latin typeface="Cambria" panose="02040503050406030204" pitchFamily="18" charset="0"/>
                <a:ea typeface="Cambria" panose="02040503050406030204" pitchFamily="18" charset="0"/>
              </a:rPr>
              <a:t>Lắp vào mạch điện hình 3b hai cái kẹp dây điện như hình 5. Dùng hai kẹp dây điện kẹp vào hai đầu miếng bìa (hình 6) và đóng khoá K thì đèn sáng hay không sáng? Miếng bìa là vật dẫn điện hay vật cách điện?</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3C835BE-40AE-15ED-D98A-6C32A0F083CF}"/>
              </a:ext>
            </a:extLst>
          </p:cNvPr>
          <p:cNvPicPr>
            <a:picLocks noChangeAspect="1"/>
          </p:cNvPicPr>
          <p:nvPr/>
        </p:nvPicPr>
        <p:blipFill>
          <a:blip r:embed="rId2"/>
          <a:stretch>
            <a:fillRect/>
          </a:stretch>
        </p:blipFill>
        <p:spPr>
          <a:xfrm>
            <a:off x="2133600" y="3086100"/>
            <a:ext cx="14020800" cy="6129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81534-F6F2-E5A5-4317-BC81D2469818}"/>
              </a:ext>
            </a:extLst>
          </p:cNvPr>
          <p:cNvPicPr>
            <a:picLocks noChangeAspect="1"/>
          </p:cNvPicPr>
          <p:nvPr/>
        </p:nvPicPr>
        <p:blipFill>
          <a:blip r:embed="rId3"/>
          <a:stretch>
            <a:fillRect/>
          </a:stretch>
        </p:blipFill>
        <p:spPr>
          <a:xfrm>
            <a:off x="3200400" y="1181100"/>
            <a:ext cx="10632905"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
            <a:extLst>
              <a:ext uri="{FF2B5EF4-FFF2-40B4-BE49-F238E27FC236}">
                <a16:creationId xmlns:a16="http://schemas.microsoft.com/office/drawing/2014/main" id="{39F0A03C-F536-4D89-E440-6AFA92F3E690}"/>
              </a:ext>
            </a:extLst>
          </p:cNvPr>
          <p:cNvSpPr/>
          <p:nvPr/>
        </p:nvSpPr>
        <p:spPr>
          <a:xfrm>
            <a:off x="4038600" y="6743700"/>
            <a:ext cx="9601200" cy="19050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Đèn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không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sáng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mạc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hở</a:t>
            </a:r>
            <a:endParaRPr lang="en-US" sz="4800" dirty="0">
              <a:solidFill>
                <a:srgbClr val="FF0000"/>
              </a:solidFill>
              <a:latin typeface="Cambria" panose="02040503050406030204" pitchFamily="18" charset="0"/>
              <a:ea typeface="Cambria" panose="02040503050406030204" pitchFamily="18" charset="0"/>
            </a:endParaRPr>
          </a:p>
          <a:p>
            <a:pPr marL="571500" lvl="0" indent="-571500" algn="just" defTabSz="1371600">
              <a:buFont typeface="Arial" panose="020B0604020202020204" pitchFamily="34" charset="0"/>
              <a:buChar char="•"/>
              <a:defRPr/>
            </a:pPr>
            <a:r>
              <a:rPr lang="en-US" sz="4800" dirty="0" err="1">
                <a:solidFill>
                  <a:srgbClr val="FF0000"/>
                </a:solidFill>
                <a:latin typeface="Cambria" panose="02040503050406030204" pitchFamily="18" charset="0"/>
                <a:ea typeface="Cambria" panose="02040503050406030204" pitchFamily="18" charset="0"/>
              </a:rPr>
              <a:t>Miếng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bìa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vật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điện</a:t>
            </a:r>
            <a:r>
              <a:rPr lang="en-US" sz="4800" dirty="0">
                <a:solidFill>
                  <a:srgbClr val="FF0000"/>
                </a:solidFill>
                <a:latin typeface="Cambria" panose="02040503050406030204" pitchFamily="18" charset="0"/>
                <a:ea typeface="Cambria" panose="02040503050406030204" pitchFamily="18" charset="0"/>
              </a:rPr>
              <a:t>.</a:t>
            </a:r>
            <a:endParaRPr lang="en-US" sz="48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Thí nghiệm tìm hiểu vật dẫn điện và vật cách điện.</a:t>
            </a:r>
            <a:endParaRPr lang="vi-VN"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7DEF47E-D670-BD3C-F3EA-A687BC9514EC}"/>
              </a:ext>
            </a:extLst>
          </p:cNvPr>
          <p:cNvSpPr txBox="1"/>
          <p:nvPr/>
        </p:nvSpPr>
        <p:spPr>
          <a:xfrm>
            <a:off x="2057400" y="3162300"/>
            <a:ext cx="15316200" cy="4154984"/>
          </a:xfrm>
          <a:prstGeom prst="rect">
            <a:avLst/>
          </a:prstGeom>
          <a:noFill/>
        </p:spPr>
        <p:txBody>
          <a:bodyPr wrap="square" rtlCol="0">
            <a:spAutoFit/>
          </a:bodyPr>
          <a:lstStyle/>
          <a:p>
            <a:pPr algn="just"/>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thế</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để</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biết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trong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đồng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nhựa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sắt</a:t>
            </a:r>
            <a:r>
              <a:rPr lang="en-US" sz="4400" b="0" i="0" dirty="0">
                <a:solidFill>
                  <a:srgbClr val="000000"/>
                </a:solidFill>
                <a:effectLst/>
                <a:latin typeface="Cambria" panose="02040503050406030204" pitchFamily="18" charset="0"/>
                <a:ea typeface="Cambria" panose="02040503050406030204" pitchFamily="18" charset="0"/>
              </a:rPr>
              <a:t>, da, </a:t>
            </a:r>
            <a:r>
              <a:rPr lang="en-US" sz="4400" b="0" i="0" dirty="0" err="1">
                <a:solidFill>
                  <a:srgbClr val="000000"/>
                </a:solidFill>
                <a:effectLst/>
                <a:latin typeface="Cambria" panose="02040503050406030204" pitchFamily="18" charset="0"/>
                <a:ea typeface="Cambria" panose="02040503050406030204" pitchFamily="18" charset="0"/>
              </a:rPr>
              <a:t>thiếc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cao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su</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thuỷ</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tinh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Đề</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xuất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làm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Thực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hiện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a:t>
            </a:r>
          </a:p>
          <a:p>
            <a:pPr algn="just"/>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quả</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thí</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nghiệm</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rút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ra</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kết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luận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dẫn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và</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vật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nào</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điện</a:t>
            </a:r>
            <a:r>
              <a:rPr lang="en-US" sz="4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733</Words>
  <Application>Microsoft Office PowerPoint</Application>
  <PresentationFormat>Custom</PresentationFormat>
  <Paragraphs>52</Paragraphs>
  <Slides>21</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Arial-Rounded</vt:lpstr>
      <vt:lpstr>Calibri</vt:lpstr>
      <vt:lpstr>Cambria</vt:lpstr>
      <vt:lpstr>等线</vt:lpstr>
      <vt:lpstr>等线 Light</vt:lpstr>
      <vt:lpstr>Sukar Heavy</vt:lpstr>
      <vt:lpstr>UTM Avo</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30</cp:revision>
  <dcterms:created xsi:type="dcterms:W3CDTF">2006-08-16T00:00:00Z</dcterms:created>
  <dcterms:modified xsi:type="dcterms:W3CDTF">2025-12-23T02:46:04Z</dcterms:modified>
  <dc:identifier>DAGGBMTwqNQ</dc:identifier>
</cp:coreProperties>
</file>