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32" r:id="rId4"/>
    <p:sldMasterId id="2147483744" r:id="rId5"/>
  </p:sldMasterIdLst>
  <p:notesMasterIdLst>
    <p:notesMasterId r:id="rId24"/>
  </p:notesMasterIdLst>
  <p:sldIdLst>
    <p:sldId id="256" r:id="rId6"/>
    <p:sldId id="3908" r:id="rId7"/>
    <p:sldId id="270" r:id="rId8"/>
    <p:sldId id="3910" r:id="rId9"/>
    <p:sldId id="3921" r:id="rId10"/>
    <p:sldId id="3922" r:id="rId11"/>
    <p:sldId id="3912" r:id="rId12"/>
    <p:sldId id="3923" r:id="rId13"/>
    <p:sldId id="3924" r:id="rId14"/>
    <p:sldId id="3925" r:id="rId15"/>
    <p:sldId id="3909" r:id="rId16"/>
    <p:sldId id="3913" r:id="rId17"/>
    <p:sldId id="3926" r:id="rId18"/>
    <p:sldId id="3927" r:id="rId19"/>
    <p:sldId id="3928" r:id="rId20"/>
    <p:sldId id="3929" r:id="rId21"/>
    <p:sldId id="3930" r:id="rId22"/>
    <p:sldId id="39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76611-1370-4CF6-8F2E-A19B5CA6CF08}"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D08D6-365D-4D6E-BF64-282BB607264B}" type="slidenum">
              <a:rPr lang="en-US" smtClean="0"/>
              <a:t>‹#›</a:t>
            </a:fld>
            <a:endParaRPr lang="en-US"/>
          </a:p>
        </p:txBody>
      </p:sp>
    </p:spTree>
    <p:extLst>
      <p:ext uri="{BB962C8B-B14F-4D97-AF65-F5344CB8AC3E}">
        <p14:creationId xmlns:p14="http://schemas.microsoft.com/office/powerpoint/2010/main" val="161396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41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931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782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569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69630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01576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2884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5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4578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959832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1535492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68713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28420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4083606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29616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2025/12/25</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919762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134703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86698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28786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498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04935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1D771A-CA11-416E-BEAE-5A53BC94E7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FD755E1-F0A7-4602-A3E8-1503820B7C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20A2A2D-EAC3-4775-8339-EF17D3C6D109}"/>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25/12/2025</a:t>
            </a:fld>
            <a:endParaRPr lang="en-US"/>
          </a:p>
        </p:txBody>
      </p:sp>
      <p:sp>
        <p:nvSpPr>
          <p:cNvPr id="5" name="Chỗ dành sẵn cho Chân trang 4">
            <a:extLst>
              <a:ext uri="{FF2B5EF4-FFF2-40B4-BE49-F238E27FC236}">
                <a16:creationId xmlns:a16="http://schemas.microsoft.com/office/drawing/2014/main" id="{89A97302-0953-45B2-B970-23181EECA4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1637455-33A8-4DB8-BBFE-196FC4D56CC6}"/>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066940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6C9E85-C478-479D-A55B-709BE7E3FA4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C72ED8-ADFA-46A1-9369-A9464B2DE8A1}"/>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35C4698-F912-4FDE-AB84-3E4426B58F55}"/>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25/12/2025</a:t>
            </a:fld>
            <a:endParaRPr lang="en-US"/>
          </a:p>
        </p:txBody>
      </p:sp>
      <p:sp>
        <p:nvSpPr>
          <p:cNvPr id="5" name="Chỗ dành sẵn cho Chân trang 4">
            <a:extLst>
              <a:ext uri="{FF2B5EF4-FFF2-40B4-BE49-F238E27FC236}">
                <a16:creationId xmlns:a16="http://schemas.microsoft.com/office/drawing/2014/main" id="{6A0FD38F-2574-4421-B77D-7C016F936D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DA6FC9-C594-4313-B925-B2AC7296278A}"/>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664755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8616EE-06D9-4901-9DD4-814DAB27F2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C75808-5F4F-414C-A7D7-9AA4323F55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B5436E-75D5-416D-8316-445234FA394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25/12/2025</a:t>
            </a:fld>
            <a:endParaRPr lang="en-US"/>
          </a:p>
        </p:txBody>
      </p:sp>
      <p:sp>
        <p:nvSpPr>
          <p:cNvPr id="5" name="Chỗ dành sẵn cho Chân trang 4">
            <a:extLst>
              <a:ext uri="{FF2B5EF4-FFF2-40B4-BE49-F238E27FC236}">
                <a16:creationId xmlns:a16="http://schemas.microsoft.com/office/drawing/2014/main" id="{7AA5B092-1CCE-4EB4-9D95-67C83AEFE7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1878EAF-A994-4BA3-939E-62D3670B9E4E}"/>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56989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9EC32-E251-4D81-94AD-B3F0BE122D7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2ECCFF-3E69-4059-8EC3-82BD0295AB8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63E1E2A-8F40-42C1-9AC3-BD8BBC86AA68}"/>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5F11AE6-610A-48FD-8F77-044681EA4C8E}"/>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25/12/2025</a:t>
            </a:fld>
            <a:endParaRPr lang="en-US"/>
          </a:p>
        </p:txBody>
      </p:sp>
      <p:sp>
        <p:nvSpPr>
          <p:cNvPr id="6" name="Chỗ dành sẵn cho Chân trang 5">
            <a:extLst>
              <a:ext uri="{FF2B5EF4-FFF2-40B4-BE49-F238E27FC236}">
                <a16:creationId xmlns:a16="http://schemas.microsoft.com/office/drawing/2014/main" id="{A99BE593-449C-4128-AAD9-7E4E78D12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AF229BD-B153-4345-9A4E-68F4B889FF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95994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1A3B5B-F6A5-472D-88F5-CB59570C09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0175637-9F2D-4401-8112-E684FF7DC3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BC5E97B-7B73-436A-89F6-6179B9D84A1F}"/>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AB5E2E5-9997-4A49-9974-77F0C877B47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A51B12-99BC-41C0-85C8-FD4FFE20131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1A0A41C-311B-4D12-B60D-B808786DB2AC}"/>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25/12/2025</a:t>
            </a:fld>
            <a:endParaRPr lang="en-US"/>
          </a:p>
        </p:txBody>
      </p:sp>
      <p:sp>
        <p:nvSpPr>
          <p:cNvPr id="8" name="Chỗ dành sẵn cho Chân trang 7">
            <a:extLst>
              <a:ext uri="{FF2B5EF4-FFF2-40B4-BE49-F238E27FC236}">
                <a16:creationId xmlns:a16="http://schemas.microsoft.com/office/drawing/2014/main" id="{BF990C9C-4F7A-412B-ADBA-37454DB684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62BBC99-A823-4A15-A473-F58324A54DB1}"/>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119046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C43955-DF9B-42F7-B0B7-D54C1686330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AEEC7F3-E290-4235-8F40-52E0F76BBC8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25/12/2025</a:t>
            </a:fld>
            <a:endParaRPr lang="en-US"/>
          </a:p>
        </p:txBody>
      </p:sp>
      <p:sp>
        <p:nvSpPr>
          <p:cNvPr id="4" name="Chỗ dành sẵn cho Chân trang 3">
            <a:extLst>
              <a:ext uri="{FF2B5EF4-FFF2-40B4-BE49-F238E27FC236}">
                <a16:creationId xmlns:a16="http://schemas.microsoft.com/office/drawing/2014/main" id="{14F804F8-3257-4FA5-87CB-20CC18946A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38A520C-E8A7-4887-8C27-32B45E0210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794249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6E6F71C-E996-414C-8F25-7906311BB24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25/12/2025</a:t>
            </a:fld>
            <a:endParaRPr lang="en-US"/>
          </a:p>
        </p:txBody>
      </p:sp>
      <p:sp>
        <p:nvSpPr>
          <p:cNvPr id="3" name="Chỗ dành sẵn cho Chân trang 2">
            <a:extLst>
              <a:ext uri="{FF2B5EF4-FFF2-40B4-BE49-F238E27FC236}">
                <a16:creationId xmlns:a16="http://schemas.microsoft.com/office/drawing/2014/main" id="{7791FFA6-21D6-478B-B9DC-A2F3CF3217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69262A0-A790-401E-A7A1-74DCAAE433D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52405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2670C4-45C3-4609-9EAE-B6AE82AC2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5019E0D-6E28-4CFB-A84B-474C52F342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36C0DD2-B44F-413A-A249-205BDEFA88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48DECDF-87AF-4ECF-8E89-2540383679E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25/12/2025</a:t>
            </a:fld>
            <a:endParaRPr lang="en-US"/>
          </a:p>
        </p:txBody>
      </p:sp>
      <p:sp>
        <p:nvSpPr>
          <p:cNvPr id="6" name="Chỗ dành sẵn cho Chân trang 5">
            <a:extLst>
              <a:ext uri="{FF2B5EF4-FFF2-40B4-BE49-F238E27FC236}">
                <a16:creationId xmlns:a16="http://schemas.microsoft.com/office/drawing/2014/main" id="{9B563552-E0EF-4983-9CE2-1A0C6E6913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1F1CD16-57EF-4D4C-9902-A7F446E827B4}"/>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2112753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806DD1-21B1-44D9-BF28-0813328E29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2139F828-A3B0-41FF-A2C4-5A01BFE461B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3BE8467-D4DA-4760-9578-41E29669F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D5372CD-ACDD-4144-96D0-6AA1F26E7314}"/>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25/12/2025</a:t>
            </a:fld>
            <a:endParaRPr lang="en-US"/>
          </a:p>
        </p:txBody>
      </p:sp>
      <p:sp>
        <p:nvSpPr>
          <p:cNvPr id="6" name="Chỗ dành sẵn cho Chân trang 5">
            <a:extLst>
              <a:ext uri="{FF2B5EF4-FFF2-40B4-BE49-F238E27FC236}">
                <a16:creationId xmlns:a16="http://schemas.microsoft.com/office/drawing/2014/main" id="{2C224C95-DFF0-4490-9EC7-66B65953E0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0C4DFE-581D-40A4-B6C1-3B530EDC72B5}"/>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884850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7E5161-F7E7-40A3-82AB-2C82045918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0BBB58-D06C-4CE5-A635-CF3AF8BD2A7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C009176-F788-4B0F-9D02-5118E80E61C1}"/>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25/12/2025</a:t>
            </a:fld>
            <a:endParaRPr lang="en-US"/>
          </a:p>
        </p:txBody>
      </p:sp>
      <p:sp>
        <p:nvSpPr>
          <p:cNvPr id="5" name="Chỗ dành sẵn cho Chân trang 4">
            <a:extLst>
              <a:ext uri="{FF2B5EF4-FFF2-40B4-BE49-F238E27FC236}">
                <a16:creationId xmlns:a16="http://schemas.microsoft.com/office/drawing/2014/main" id="{864CB6FB-F6D0-4A94-90DB-C254C484C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32F27D-CE36-472B-914E-352C7FBD7F20}"/>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736542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F249160-7D66-4AE5-93F8-F9F3DD91CE5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B4C53A9-B870-41D8-9B97-AF799578949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DB2512C-D982-4012-BB4C-9E2C9AC98552}"/>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25/12/2025</a:t>
            </a:fld>
            <a:endParaRPr lang="en-US"/>
          </a:p>
        </p:txBody>
      </p:sp>
      <p:sp>
        <p:nvSpPr>
          <p:cNvPr id="5" name="Chỗ dành sẵn cho Chân trang 4">
            <a:extLst>
              <a:ext uri="{FF2B5EF4-FFF2-40B4-BE49-F238E27FC236}">
                <a16:creationId xmlns:a16="http://schemas.microsoft.com/office/drawing/2014/main" id="{8DAAFE81-8C34-413C-9109-CB53FD51D5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F00C2A7-B517-463D-9C37-6E7A2E4B9B63}"/>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4197818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699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17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77791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17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97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176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38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447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442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3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15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206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54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868440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6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34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644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41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15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6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975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463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16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89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2025/12/25</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4434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3721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6636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9001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82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81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7949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944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9111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44.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hdphoto" Target="../media/hdphoto1.wdp"/><Relationship Id="rId7"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image" Target="../media/image64.sv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55.xml"/><Relationship Id="rId6" Type="http://schemas.openxmlformats.org/officeDocument/2006/relationships/image" Target="../media/image43.svg"/><Relationship Id="rId5" Type="http://schemas.openxmlformats.org/officeDocument/2006/relationships/image" Target="../media/image3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47.sv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50.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4519434" y="4522944"/>
            <a:ext cx="4540623" cy="2563135"/>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4" name="Freeform 4"/>
          <p:cNvSpPr/>
          <p:nvPr/>
        </p:nvSpPr>
        <p:spPr>
          <a:xfrm rot="-924323">
            <a:off x="8948425" y="4197736"/>
            <a:ext cx="1308978" cy="2636310"/>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9950" y="4264935"/>
            <a:ext cx="2283714" cy="27432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38584" y="3124200"/>
            <a:ext cx="4481730" cy="37338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0" y="-76200"/>
            <a:ext cx="1137690" cy="1137690"/>
          </a:xfrm>
          <a:prstGeom prst="rect">
            <a:avLst/>
          </a:prstGeom>
        </p:spPr>
      </p:pic>
      <p:sp>
        <p:nvSpPr>
          <p:cNvPr id="20" name="Freeform 4"/>
          <p:cNvSpPr/>
          <p:nvPr/>
        </p:nvSpPr>
        <p:spPr>
          <a:xfrm rot="5400000">
            <a:off x="10751313" y="187880"/>
            <a:ext cx="1402644" cy="1322057"/>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 xmlns:asvg="http://schemas.microsoft.com/office/drawing/2016/SVG/main" r:embed="rId11"/>
                </a:ext>
              </a:extLst>
            </a:blip>
            <a:srcRect/>
            <a:stretch>
              <a:fillRect t="4707" r="-99578" b="-99427"/>
            </a:stretch>
          </a:blipFill>
        </p:spPr>
        <p:txBody>
          <a:bodyPr/>
          <a:lstStyle/>
          <a:p>
            <a:pPr defTabSz="609630"/>
            <a:endParaRPr lang="en-US" sz="1200">
              <a:solidFill>
                <a:prstClr val="black"/>
              </a:solidFill>
              <a:latin typeface="Calibri"/>
            </a:endParaRPr>
          </a:p>
        </p:txBody>
      </p:sp>
      <p:sp>
        <p:nvSpPr>
          <p:cNvPr id="23" name="Freeform 6"/>
          <p:cNvSpPr/>
          <p:nvPr/>
        </p:nvSpPr>
        <p:spPr>
          <a:xfrm rot="4176637">
            <a:off x="-167770" y="1393705"/>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24" name="Freeform 6"/>
          <p:cNvSpPr/>
          <p:nvPr/>
        </p:nvSpPr>
        <p:spPr>
          <a:xfrm rot="18502956">
            <a:off x="11006900" y="2155766"/>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E044E893-5B6D-4C16-DBE6-3687D42304F7}"/>
              </a:ext>
            </a:extLst>
          </p:cNvPr>
          <p:cNvPicPr>
            <a:picLocks noChangeAspect="1"/>
          </p:cNvPicPr>
          <p:nvPr/>
        </p:nvPicPr>
        <p:blipFill>
          <a:blip r:embed="rId14"/>
          <a:stretch>
            <a:fillRect/>
          </a:stretch>
        </p:blipFill>
        <p:spPr>
          <a:xfrm>
            <a:off x="1967129" y="857078"/>
            <a:ext cx="8181541" cy="396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500 Chong Chóng Ảnh, Ảnh Và Hình Nền Để Tải Về Miễn Phí - Pngtree">
            <a:extLst>
              <a:ext uri="{FF2B5EF4-FFF2-40B4-BE49-F238E27FC236}">
                <a16:creationId xmlns:a16="http://schemas.microsoft.com/office/drawing/2014/main" id="{3CB70DC5-84FE-5B17-DF95-B854BF040D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608" y="1409445"/>
            <a:ext cx="5408232" cy="3496723"/>
          </a:xfrm>
          <a:prstGeom prst="rect">
            <a:avLst/>
          </a:prstGeom>
          <a:noFill/>
          <a:ln>
            <a:noFill/>
          </a:ln>
        </p:spPr>
      </p:pic>
    </p:spTree>
    <p:extLst>
      <p:ext uri="{BB962C8B-B14F-4D97-AF65-F5344CB8AC3E}">
        <p14:creationId xmlns:p14="http://schemas.microsoft.com/office/powerpoint/2010/main" val="2375091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0B05D605-3276-B69D-5889-4728639CB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599" y="1692505"/>
            <a:ext cx="6684758" cy="5165495"/>
          </a:xfrm>
          <a:prstGeom prst="rect">
            <a:avLst/>
          </a:prstGeom>
        </p:spPr>
      </p:pic>
    </p:spTree>
    <p:extLst>
      <p:ext uri="{BB962C8B-B14F-4D97-AF65-F5344CB8AC3E}">
        <p14:creationId xmlns:p14="http://schemas.microsoft.com/office/powerpoint/2010/main" val="24514466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A9D0A1-D93E-2660-A169-7C1B2EC1A488}"/>
              </a:ext>
            </a:extLst>
          </p:cNvPr>
          <p:cNvPicPr>
            <a:picLocks noChangeAspect="1"/>
          </p:cNvPicPr>
          <p:nvPr/>
        </p:nvPicPr>
        <p:blipFill>
          <a:blip r:embed="rId4"/>
          <a:stretch>
            <a:fillRect/>
          </a:stretch>
        </p:blipFill>
        <p:spPr>
          <a:xfrm>
            <a:off x="2249424" y="338378"/>
            <a:ext cx="7398328" cy="6043118"/>
          </a:xfrm>
          <a:prstGeom prst="rect">
            <a:avLst/>
          </a:prstGeom>
        </p:spPr>
      </p:pic>
      <p:pic>
        <p:nvPicPr>
          <p:cNvPr id="6" name="Picture 5">
            <a:extLst>
              <a:ext uri="{FF2B5EF4-FFF2-40B4-BE49-F238E27FC236}">
                <a16:creationId xmlns:a16="http://schemas.microsoft.com/office/drawing/2014/main" id="{AC16EBC2-6BDD-DAD4-D0A5-2537B4EAC404}"/>
              </a:ext>
            </a:extLst>
          </p:cNvPr>
          <p:cNvPicPr>
            <a:picLocks noChangeAspect="1"/>
          </p:cNvPicPr>
          <p:nvPr/>
        </p:nvPicPr>
        <p:blipFill>
          <a:blip r:embed="rId5"/>
          <a:stretch>
            <a:fillRect/>
          </a:stretch>
        </p:blipFill>
        <p:spPr>
          <a:xfrm>
            <a:off x="2368296" y="371983"/>
            <a:ext cx="7452360" cy="5884324"/>
          </a:xfrm>
          <a:prstGeom prst="rect">
            <a:avLst/>
          </a:prstGeom>
        </p:spPr>
      </p:pic>
    </p:spTree>
    <p:extLst>
      <p:ext uri="{BB962C8B-B14F-4D97-AF65-F5344CB8AC3E}">
        <p14:creationId xmlns:p14="http://schemas.microsoft.com/office/powerpoint/2010/main" val="93052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905256" y="420624"/>
            <a:ext cx="10451592" cy="954107"/>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2. </a:t>
            </a:r>
            <a:r>
              <a:rPr lang="vi-VN" sz="2800" b="1" i="0" dirty="0">
                <a:solidFill>
                  <a:srgbClr val="000000"/>
                </a:solidFill>
                <a:effectLst/>
                <a:latin typeface="Cambria" panose="02040503050406030204" pitchFamily="18" charset="0"/>
                <a:ea typeface="Cambria" panose="02040503050406030204" pitchFamily="18" charset="0"/>
              </a:rPr>
              <a:t>Vì sao các hoạt động được mô tả trong hình 2 có thể gây nguy hiểm cho con người? Nêu biện pháp phòng tránh.</a:t>
            </a:r>
            <a:endParaRPr lang="en-US" sz="28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7B19F89-3747-5145-D6F5-2926188369DF}"/>
              </a:ext>
            </a:extLst>
          </p:cNvPr>
          <p:cNvPicPr>
            <a:picLocks noChangeAspect="1"/>
          </p:cNvPicPr>
          <p:nvPr/>
        </p:nvPicPr>
        <p:blipFill>
          <a:blip r:embed="rId4"/>
          <a:stretch>
            <a:fillRect/>
          </a:stretch>
        </p:blipFill>
        <p:spPr>
          <a:xfrm>
            <a:off x="3063240" y="1527200"/>
            <a:ext cx="5751576" cy="4901031"/>
          </a:xfrm>
          <a:prstGeom prst="rect">
            <a:avLst/>
          </a:prstGeom>
        </p:spPr>
      </p:pic>
    </p:spTree>
    <p:extLst>
      <p:ext uri="{BB962C8B-B14F-4D97-AF65-F5344CB8AC3E}">
        <p14:creationId xmlns:p14="http://schemas.microsoft.com/office/powerpoint/2010/main" val="3282040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82227B7E-1D5B-9619-D28D-5E3CB4C1E164}"/>
              </a:ext>
            </a:extLst>
          </p:cNvPr>
          <p:cNvGraphicFramePr>
            <a:graphicFrameLocks noGrp="1"/>
          </p:cNvGraphicFramePr>
          <p:nvPr>
            <p:extLst>
              <p:ext uri="{D42A27DB-BD31-4B8C-83A1-F6EECF244321}">
                <p14:modId xmlns:p14="http://schemas.microsoft.com/office/powerpoint/2010/main" val="4051458294"/>
              </p:ext>
            </p:extLst>
          </p:nvPr>
        </p:nvGraphicFramePr>
        <p:xfrm>
          <a:off x="1078992" y="1522572"/>
          <a:ext cx="9939529" cy="4488309"/>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1877056731"/>
                    </a:ext>
                  </a:extLst>
                </a:gridCol>
                <a:gridCol w="3263460">
                  <a:extLst>
                    <a:ext uri="{9D8B030D-6E8A-4147-A177-3AD203B41FA5}">
                      <a16:colId xmlns:a16="http://schemas.microsoft.com/office/drawing/2014/main" val="6557144"/>
                    </a:ext>
                  </a:extLst>
                </a:gridCol>
                <a:gridCol w="1962054">
                  <a:extLst>
                    <a:ext uri="{9D8B030D-6E8A-4147-A177-3AD203B41FA5}">
                      <a16:colId xmlns:a16="http://schemas.microsoft.com/office/drawing/2014/main" val="3000600127"/>
                    </a:ext>
                  </a:extLst>
                </a:gridCol>
                <a:gridCol w="3342415">
                  <a:extLst>
                    <a:ext uri="{9D8B030D-6E8A-4147-A177-3AD203B41FA5}">
                      <a16:colId xmlns:a16="http://schemas.microsoft.com/office/drawing/2014/main" val="744968003"/>
                    </a:ext>
                  </a:extLst>
                </a:gridCol>
              </a:tblGrid>
              <a:tr h="301941">
                <a:tc>
                  <a:txBody>
                    <a:bodyPr/>
                    <a:lstStyle/>
                    <a:p>
                      <a:pPr marL="0" marR="0" algn="ctr">
                        <a:lnSpc>
                          <a:spcPct val="120000"/>
                        </a:lnSpc>
                        <a:spcBef>
                          <a:spcPts val="0"/>
                        </a:spcBef>
                        <a:spcAft>
                          <a:spcPts val="0"/>
                        </a:spcAft>
                      </a:pPr>
                      <a:r>
                        <a:rPr lang="en-US" sz="2400" dirty="0" err="1">
                          <a:effectLst/>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Hoạt</a:t>
                      </a:r>
                      <a:r>
                        <a:rPr lang="en-US" sz="2400" dirty="0">
                          <a:effectLst/>
                        </a:rPr>
                        <a:t> </a:t>
                      </a:r>
                      <a:r>
                        <a:rPr lang="en-US" sz="2400" dirty="0" err="1">
                          <a:effectLst/>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Tác</a:t>
                      </a:r>
                      <a:r>
                        <a:rPr lang="en-US" sz="2400" dirty="0">
                          <a:effectLst/>
                        </a:rPr>
                        <a:t> </a:t>
                      </a:r>
                      <a:r>
                        <a:rPr lang="en-US" sz="2400" dirty="0" err="1">
                          <a:effectLst/>
                        </a:rPr>
                        <a:t>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phòng</a:t>
                      </a:r>
                      <a:r>
                        <a:rPr lang="en-US" sz="2400" dirty="0">
                          <a:effectLst/>
                        </a:rPr>
                        <a:t> </a:t>
                      </a:r>
                      <a:r>
                        <a:rPr lang="en-US" sz="2400" dirty="0" err="1">
                          <a:effectLst/>
                        </a:rPr>
                        <a:t>tránh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426469"/>
                  </a:ext>
                </a:extLst>
              </a:tr>
              <a:tr h="1091283">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2a</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394752"/>
                  </a:ext>
                </a:extLst>
              </a:tr>
              <a:tr h="933415">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2b</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0989123"/>
                  </a:ext>
                </a:extLst>
              </a:tr>
              <a:tr h="1249152">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2c</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8529075"/>
                  </a:ext>
                </a:extLst>
              </a:tr>
              <a:tr h="775547">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2d</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29013"/>
                  </a:ext>
                </a:extLst>
              </a:tr>
            </a:tbl>
          </a:graphicData>
        </a:graphic>
      </p:graphicFrame>
      <p:sp>
        <p:nvSpPr>
          <p:cNvPr id="8" name="TextBox 7">
            <a:extLst>
              <a:ext uri="{FF2B5EF4-FFF2-40B4-BE49-F238E27FC236}">
                <a16:creationId xmlns:a16="http://schemas.microsoft.com/office/drawing/2014/main" id="{705C138D-64F4-2E29-6876-525B06FFC9A9}"/>
              </a:ext>
            </a:extLst>
          </p:cNvPr>
          <p:cNvSpPr txBox="1"/>
          <p:nvPr/>
        </p:nvSpPr>
        <p:spPr>
          <a:xfrm>
            <a:off x="822960" y="384048"/>
            <a:ext cx="10451592" cy="646331"/>
          </a:xfrm>
          <a:prstGeom prst="rect">
            <a:avLst/>
          </a:prstGeom>
          <a:noFill/>
        </p:spPr>
        <p:txBody>
          <a:bodyPr wrap="square" rtlCol="0">
            <a:spAutoFit/>
          </a:bodyPr>
          <a:lstStyle/>
          <a:p>
            <a:pPr algn="ctr"/>
            <a:r>
              <a:rPr lang="en-US" sz="3600" b="1" i="0" dirty="0">
                <a:solidFill>
                  <a:srgbClr val="000000"/>
                </a:solidFill>
                <a:effectLst/>
                <a:latin typeface="Cambria" panose="02040503050406030204" pitchFamily="18" charset="0"/>
                <a:ea typeface="Cambria" panose="02040503050406030204" pitchFamily="18" charset="0"/>
              </a:rPr>
              <a:t>Hoàn </a:t>
            </a:r>
            <a:r>
              <a:rPr lang="en-US" sz="3600" b="1" i="0" dirty="0" err="1">
                <a:solidFill>
                  <a:srgbClr val="000000"/>
                </a:solidFill>
                <a:effectLst/>
                <a:latin typeface="Cambria" panose="02040503050406030204" pitchFamily="18" charset="0"/>
                <a:ea typeface="Cambria" panose="02040503050406030204" pitchFamily="18" charset="0"/>
              </a:rPr>
              <a:t>thành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phiếu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bài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987D93-28F0-40A9-3BA5-D023236AD64E}"/>
              </a:ext>
            </a:extLst>
          </p:cNvPr>
          <p:cNvSpPr txBox="1"/>
          <p:nvPr/>
        </p:nvSpPr>
        <p:spPr>
          <a:xfrm>
            <a:off x="2532888" y="2167128"/>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Đi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chân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trán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ở </a:t>
            </a:r>
            <a:r>
              <a:rPr lang="en-US" sz="1800" spc="15" dirty="0" err="1">
                <a:solidFill>
                  <a:srgbClr val="081C36"/>
                </a:solidFill>
                <a:effectLst/>
                <a:latin typeface="Cambria" panose="02040503050406030204" pitchFamily="18" charset="0"/>
                <a:ea typeface="Cambria" panose="02040503050406030204" pitchFamily="18" charset="0"/>
              </a:rPr>
              <a:t>quạt</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vào</a:t>
            </a:r>
            <a:r>
              <a:rPr lang="en-US" sz="1800" spc="15" dirty="0">
                <a:solidFill>
                  <a:srgbClr val="081C36"/>
                </a:solidFill>
                <a:effectLst/>
                <a:latin typeface="Cambria" panose="02040503050406030204" pitchFamily="18" charset="0"/>
                <a:ea typeface="Cambria" panose="02040503050406030204" pitchFamily="18" charset="0"/>
              </a:rPr>
              <a:t> ổ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khi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hở</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59AB190-BBB4-0BF2-B56F-52C369D5E32D}"/>
              </a:ext>
            </a:extLst>
          </p:cNvPr>
          <p:cNvSpPr txBox="1"/>
          <p:nvPr/>
        </p:nvSpPr>
        <p:spPr>
          <a:xfrm>
            <a:off x="5751576" y="215798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40882BE-1AB9-516E-EECC-04B7CAE1C335}"/>
              </a:ext>
            </a:extLst>
          </p:cNvPr>
          <p:cNvSpPr txBox="1"/>
          <p:nvPr/>
        </p:nvSpPr>
        <p:spPr>
          <a:xfrm>
            <a:off x="7781544" y="2039112"/>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báo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người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lớn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biết</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B4F927E-7EF7-8C77-B627-045DD03AF46E}"/>
              </a:ext>
            </a:extLst>
          </p:cNvPr>
          <p:cNvSpPr txBox="1"/>
          <p:nvPr/>
        </p:nvSpPr>
        <p:spPr>
          <a:xfrm>
            <a:off x="2560320" y="3182112"/>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Đứng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trên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nhà</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ướt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sấy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tóc</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4AF0754-7F09-8745-B241-03DF38497A43}"/>
              </a:ext>
            </a:extLst>
          </p:cNvPr>
          <p:cNvSpPr txBox="1"/>
          <p:nvPr/>
        </p:nvSpPr>
        <p:spPr>
          <a:xfrm>
            <a:off x="5806440" y="316382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56D41E0D-13F6-AF5E-033C-9145F470F78F}"/>
              </a:ext>
            </a:extLst>
          </p:cNvPr>
          <p:cNvSpPr txBox="1"/>
          <p:nvPr/>
        </p:nvSpPr>
        <p:spPr>
          <a:xfrm>
            <a:off x="7827264" y="3081528"/>
            <a:ext cx="3154680" cy="923330"/>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sấy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tóc</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trong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nhà</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tắm</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hoặc</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đi</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dép</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nhựa</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khô</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để</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sấy</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tóc</a:t>
            </a:r>
            <a:r>
              <a:rPr lang="en-US" spc="15" dirty="0">
                <a:solidFill>
                  <a:srgbClr val="081C36"/>
                </a:solidFill>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0922868-B82C-3BCB-122A-8BB673DB0478}"/>
              </a:ext>
            </a:extLst>
          </p:cNvPr>
          <p:cNvSpPr txBox="1"/>
          <p:nvPr/>
        </p:nvSpPr>
        <p:spPr>
          <a:xfrm>
            <a:off x="2606040" y="4178808"/>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C25B446-3744-F064-BA1C-C10D5B0BBA79}"/>
              </a:ext>
            </a:extLst>
          </p:cNvPr>
          <p:cNvSpPr txBox="1"/>
          <p:nvPr/>
        </p:nvSpPr>
        <p:spPr>
          <a:xfrm>
            <a:off x="5852160" y="3950208"/>
            <a:ext cx="1737360" cy="1015663"/>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Có</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bị</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giật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hoặc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nổ</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1CF2F09-B778-6367-48BD-A2B6E5269351}"/>
              </a:ext>
            </a:extLst>
          </p:cNvPr>
          <p:cNvSpPr txBox="1"/>
          <p:nvPr/>
        </p:nvSpPr>
        <p:spPr>
          <a:xfrm>
            <a:off x="7772400" y="4023360"/>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Không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BC19515-D882-04A0-2805-6ECC4B90B711}"/>
              </a:ext>
            </a:extLst>
          </p:cNvPr>
          <p:cNvSpPr txBox="1"/>
          <p:nvPr/>
        </p:nvSpPr>
        <p:spPr>
          <a:xfrm>
            <a:off x="2642616" y="5157216"/>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vẫn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58F9B6D-8F7E-107F-4E88-1608598C043F}"/>
              </a:ext>
            </a:extLst>
          </p:cNvPr>
          <p:cNvSpPr txBox="1"/>
          <p:nvPr/>
        </p:nvSpPr>
        <p:spPr>
          <a:xfrm>
            <a:off x="5861304" y="5184648"/>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05985A64-6A36-1361-11BF-1CF232E28ACD}"/>
              </a:ext>
            </a:extLst>
          </p:cNvPr>
          <p:cNvSpPr txBox="1"/>
          <p:nvPr/>
        </p:nvSpPr>
        <p:spPr>
          <a:xfrm>
            <a:off x="7790688" y="5221224"/>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Rút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phích</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ra</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khỏi</a:t>
            </a:r>
            <a:r>
              <a:rPr lang="en-US" sz="2000" spc="15" dirty="0">
                <a:solidFill>
                  <a:srgbClr val="081C36"/>
                </a:solidFill>
                <a:latin typeface="Cambria" panose="02040503050406030204" pitchFamily="18" charset="0"/>
                <a:ea typeface="Cambria" panose="02040503050406030204" pitchFamily="18" charset="0"/>
              </a:rPr>
              <a:t> ổ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trước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519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841248" y="420624"/>
            <a:ext cx="10515600" cy="1384995"/>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3. </a:t>
            </a:r>
            <a:r>
              <a:rPr lang="vi-VN" sz="2800" dirty="0">
                <a:solidFill>
                  <a:srgbClr val="000000"/>
                </a:solidFill>
                <a:latin typeface="Cambria" panose="02040503050406030204" pitchFamily="18" charset="0"/>
                <a:ea typeface="Cambria" panose="02040503050406030204" pitchFamily="18" charset="0"/>
              </a:rPr>
              <a:t>Em có thể sử dụng những nguồn năng lượng nào để làm một chậu nước nóng lên? Sử dụng nguồn năng lượng nào an toàn hơn? Sử dụng nguồn năng lượng nào tiết kiệm hơn?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圆角 14">
            <a:extLst>
              <a:ext uri="{FF2B5EF4-FFF2-40B4-BE49-F238E27FC236}">
                <a16:creationId xmlns:a16="http://schemas.microsoft.com/office/drawing/2014/main" id="{D2872BF9-1165-E041-E42C-1FD83AE1A44B}"/>
              </a:ext>
            </a:extLst>
          </p:cNvPr>
          <p:cNvSpPr/>
          <p:nvPr/>
        </p:nvSpPr>
        <p:spPr>
          <a:xfrm>
            <a:off x="1545336" y="2265983"/>
            <a:ext cx="9299448" cy="3595321"/>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Muốn làm một chậu nước nóng lên thì có thể sử dụng các nguồn năng lượng: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năng lượng mặt trời; năng lượng chất đốt; năng lượng điện.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Sử dụng năng lượng mặt trời an toàn và tiết kiệm hơn. </a:t>
            </a:r>
          </a:p>
        </p:txBody>
      </p:sp>
    </p:spTree>
    <p:extLst>
      <p:ext uri="{BB962C8B-B14F-4D97-AF65-F5344CB8AC3E}">
        <p14:creationId xmlns:p14="http://schemas.microsoft.com/office/powerpoint/2010/main" val="2111289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EE8CAEE5-BEF5-46F9-7C8C-0624649A4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476" y="1362455"/>
            <a:ext cx="5527779" cy="4450331"/>
          </a:xfrm>
          <a:prstGeom prst="rect">
            <a:avLst/>
          </a:prstGeom>
        </p:spPr>
      </p:pic>
    </p:spTree>
    <p:extLst>
      <p:ext uri="{BB962C8B-B14F-4D97-AF65-F5344CB8AC3E}">
        <p14:creationId xmlns:p14="http://schemas.microsoft.com/office/powerpoint/2010/main" val="562491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2CF5D0F6-B58C-298E-91E8-4F4EAD6B5ABB}"/>
              </a:ext>
            </a:extLst>
          </p:cNvPr>
          <p:cNvSpPr/>
          <p:nvPr/>
        </p:nvSpPr>
        <p:spPr>
          <a:xfrm>
            <a:off x="0" y="773729"/>
            <a:ext cx="12192000" cy="570327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5">
            <a:extLst>
              <a:ext uri="{FF2B5EF4-FFF2-40B4-BE49-F238E27FC236}">
                <a16:creationId xmlns:a16="http://schemas.microsoft.com/office/drawing/2014/main" id="{7C348DD4-DF13-7E6D-5DDD-0F15F91503CC}"/>
              </a:ext>
            </a:extLst>
          </p:cNvPr>
          <p:cNvSpPr/>
          <p:nvPr/>
        </p:nvSpPr>
        <p:spPr>
          <a:xfrm rot="7248937">
            <a:off x="11148394" y="5729019"/>
            <a:ext cx="1240635" cy="1246869"/>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2" name="TextBox 6">
            <a:extLst>
              <a:ext uri="{FF2B5EF4-FFF2-40B4-BE49-F238E27FC236}">
                <a16:creationId xmlns:a16="http://schemas.microsoft.com/office/drawing/2014/main" id="{68AEDA98-C5B4-7461-0596-11B046BE1820}"/>
              </a:ext>
            </a:extLst>
          </p:cNvPr>
          <p:cNvSpPr txBox="1"/>
          <p:nvPr/>
        </p:nvSpPr>
        <p:spPr>
          <a:xfrm>
            <a:off x="2390841" y="1175704"/>
            <a:ext cx="7410319" cy="1477328"/>
          </a:xfrm>
          <a:prstGeom prst="rect">
            <a:avLst/>
          </a:prstGeom>
        </p:spPr>
        <p:txBody>
          <a:bodyPr wrap="square" lIns="0" tIns="0" rIns="0" bIns="0" rtlCol="0" anchor="t">
            <a:spAutoFit/>
          </a:bodyPr>
          <a:lstStyle/>
          <a:p>
            <a:pPr algn="ctr" defTabSz="609630"/>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Tr</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ò</a:t>
            </a:r>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a:t>
            </a:r>
            <a:r>
              <a:rPr lang="en-US" sz="4800" b="1" dirty="0" err="1">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chơi</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“Tuyên truyền viên nhí”:</a:t>
            </a:r>
            <a:endParaRPr lang="en-US" sz="4800" i="1" dirty="0">
              <a:solidFill>
                <a:srgbClr val="4B535A"/>
              </a:solidFill>
              <a:latin typeface="Cambria" panose="02040503050406030204" pitchFamily="18" charset="0"/>
              <a:ea typeface="Cambria" panose="02040503050406030204" pitchFamily="18" charset="0"/>
              <a:cs typeface="Open Sans" panose="020B0606030504020204" pitchFamily="34" charset="0"/>
              <a:sym typeface="Canva Sans Bold"/>
            </a:endParaRPr>
          </a:p>
        </p:txBody>
      </p:sp>
      <p:sp>
        <p:nvSpPr>
          <p:cNvPr id="13" name="Freeform 7">
            <a:extLst>
              <a:ext uri="{FF2B5EF4-FFF2-40B4-BE49-F238E27FC236}">
                <a16:creationId xmlns:a16="http://schemas.microsoft.com/office/drawing/2014/main" id="{C5C0DCA0-75E8-EDB3-0E02-F509CE1D7B0C}"/>
              </a:ext>
            </a:extLst>
          </p:cNvPr>
          <p:cNvSpPr/>
          <p:nvPr/>
        </p:nvSpPr>
        <p:spPr>
          <a:xfrm>
            <a:off x="-4268953" y="5765800"/>
            <a:ext cx="2998953" cy="3440433"/>
          </a:xfrm>
          <a:custGeom>
            <a:avLst/>
            <a:gdLst/>
            <a:ahLst/>
            <a:cxnLst/>
            <a:rect l="l" t="t" r="r" b="b"/>
            <a:pathLst>
              <a:path w="7035894" h="7044700">
                <a:moveTo>
                  <a:pt x="0" y="0"/>
                </a:moveTo>
                <a:lnTo>
                  <a:pt x="7035894" y="0"/>
                </a:lnTo>
                <a:lnTo>
                  <a:pt x="7035894" y="7044700"/>
                </a:lnTo>
                <a:lnTo>
                  <a:pt x="0" y="70447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AA18408F-0E79-98D6-E05B-1E3746A37A2F}"/>
              </a:ext>
            </a:extLst>
          </p:cNvPr>
          <p:cNvSpPr txBox="1"/>
          <p:nvPr/>
        </p:nvSpPr>
        <p:spPr>
          <a:xfrm>
            <a:off x="2404872" y="3191256"/>
            <a:ext cx="7562088" cy="1754326"/>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C</a:t>
            </a:r>
            <a:r>
              <a:rPr lang="vi-VN" sz="3600" dirty="0">
                <a:effectLst/>
                <a:latin typeface="Cambria" panose="02040503050406030204" pitchFamily="18" charset="0"/>
                <a:ea typeface="Cambria" panose="02040503050406030204" pitchFamily="18" charset="0"/>
              </a:rPr>
              <a:t>ác </a:t>
            </a:r>
            <a:r>
              <a:rPr lang="en-US" sz="3600" dirty="0" err="1">
                <a:effectLst/>
                <a:latin typeface="Cambria" panose="02040503050406030204" pitchFamily="18" charset="0"/>
                <a:ea typeface="Cambria" panose="02040503050406030204" pitchFamily="18" charset="0"/>
              </a:rPr>
              <a:t>tổ</a:t>
            </a:r>
            <a:r>
              <a:rPr lang="vi-VN" sz="3600" dirty="0">
                <a:effectLst/>
                <a:latin typeface="Cambria" panose="02040503050406030204" pitchFamily="18" charset="0"/>
                <a:ea typeface="Cambria" panose="02040503050406030204" pitchFamily="18" charset="0"/>
              </a:rPr>
              <a:t> sáng tạo các động tác hoặc slogan tuyên truyền về </a:t>
            </a:r>
            <a:r>
              <a:rPr lang="en-US" sz="3600" dirty="0" err="1">
                <a:effectLst/>
                <a:latin typeface="Cambria" panose="02040503050406030204" pitchFamily="18" charset="0"/>
                <a:ea typeface="Cambria" panose="02040503050406030204" pitchFamily="18" charset="0"/>
              </a:rPr>
              <a:t>sử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năng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lượng</a:t>
            </a:r>
            <a:r>
              <a:rPr lang="en-US" sz="3600" dirty="0">
                <a:effectLst/>
                <a:latin typeface="Cambria" panose="02040503050406030204" pitchFamily="18" charset="0"/>
                <a:ea typeface="Cambria" panose="02040503050406030204" pitchFamily="18" charset="0"/>
              </a:rPr>
              <a:t> an </a:t>
            </a:r>
            <a:r>
              <a:rPr lang="en-US" sz="3600" dirty="0" err="1">
                <a:effectLst/>
                <a:latin typeface="Cambria" panose="02040503050406030204" pitchFamily="18" charset="0"/>
                <a:ea typeface="Cambria" panose="02040503050406030204" pitchFamily="18" charset="0"/>
              </a:rPr>
              <a:t>toàn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kiệm</a:t>
            </a:r>
            <a:r>
              <a:rPr lang="vi-VN" sz="3600"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4372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BBEF75-7145-E6E0-C08B-77038C2B1A7F}"/>
              </a:ext>
            </a:extLst>
          </p:cNvPr>
          <p:cNvPicPr>
            <a:picLocks noChangeAspect="1"/>
          </p:cNvPicPr>
          <p:nvPr/>
        </p:nvPicPr>
        <p:blipFill>
          <a:blip r:embed="rId5"/>
          <a:stretch>
            <a:fillRect/>
          </a:stretch>
        </p:blipFill>
        <p:spPr>
          <a:xfrm>
            <a:off x="1346766" y="1627506"/>
            <a:ext cx="10376291" cy="2908044"/>
          </a:xfrm>
          <a:prstGeom prst="rect">
            <a:avLst/>
          </a:prstGeom>
        </p:spPr>
      </p:pic>
    </p:spTree>
    <p:extLst>
      <p:ext uri="{BB962C8B-B14F-4D97-AF65-F5344CB8AC3E}">
        <p14:creationId xmlns:p14="http://schemas.microsoft.com/office/powerpoint/2010/main" val="140366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585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ding1900.wav">
            <a:hlinkClick r:id="" action="ppaction://media"/>
            <a:extLst>
              <a:ext uri="{FF2B5EF4-FFF2-40B4-BE49-F238E27FC236}">
                <a16:creationId xmlns:a16="http://schemas.microsoft.com/office/drawing/2014/main" id="{4CF5293F-1861-466D-A001-32F12F4FAA1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39142" y="10805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 name="ding1901.wav">
            <a:hlinkClick r:id="" action="ppaction://media"/>
            <a:extLst>
              <a:ext uri="{FF2B5EF4-FFF2-40B4-BE49-F238E27FC236}">
                <a16:creationId xmlns:a16="http://schemas.microsoft.com/office/drawing/2014/main" id="{8B8226C2-344C-4AB5-B1A0-BD3751FA0E2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86742" y="10957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ding1915.wav">
            <a:hlinkClick r:id="" action="ppaction://media"/>
            <a:extLst>
              <a:ext uri="{FF2B5EF4-FFF2-40B4-BE49-F238E27FC236}">
                <a16:creationId xmlns:a16="http://schemas.microsoft.com/office/drawing/2014/main" id="{E41BF496-480C-48B3-BC85-AE726340E11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734342" y="11109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 name="ding1916.wav">
            <a:hlinkClick r:id="" action="ppaction://media"/>
            <a:extLst>
              <a:ext uri="{FF2B5EF4-FFF2-40B4-BE49-F238E27FC236}">
                <a16:creationId xmlns:a16="http://schemas.microsoft.com/office/drawing/2014/main" id="{1B131611-7D8D-4770-B0F5-8A7C1053341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581942" y="11262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 name="ding1931.wav">
            <a:hlinkClick r:id="" action="ppaction://media"/>
            <a:extLst>
              <a:ext uri="{FF2B5EF4-FFF2-40B4-BE49-F238E27FC236}">
                <a16:creationId xmlns:a16="http://schemas.microsoft.com/office/drawing/2014/main" id="{F04EB3F7-4602-4E80-801B-4333D1F5661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429542" y="11414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 name="ding1932.wav">
            <a:hlinkClick r:id="" action="ppaction://media"/>
            <a:extLst>
              <a:ext uri="{FF2B5EF4-FFF2-40B4-BE49-F238E27FC236}">
                <a16:creationId xmlns:a16="http://schemas.microsoft.com/office/drawing/2014/main" id="{039E5391-762A-45F2-B94D-0C5BB5B0736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277142" y="11567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 name="ding1933.wav">
            <a:hlinkClick r:id="" action="ppaction://media"/>
            <a:extLst>
              <a:ext uri="{FF2B5EF4-FFF2-40B4-BE49-F238E27FC236}">
                <a16:creationId xmlns:a16="http://schemas.microsoft.com/office/drawing/2014/main" id="{61D04559-9D80-4102-A19B-705F8B61C57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124742" y="11719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 name="ding1947.wav">
            <a:hlinkClick r:id="" action="ppaction://media"/>
            <a:extLst>
              <a:ext uri="{FF2B5EF4-FFF2-40B4-BE49-F238E27FC236}">
                <a16:creationId xmlns:a16="http://schemas.microsoft.com/office/drawing/2014/main" id="{FE9AD4B9-25D1-4A9B-8E22-495697B7357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972342" y="11871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ding1948.wav">
            <a:hlinkClick r:id="" action="ppaction://media"/>
            <a:extLst>
              <a:ext uri="{FF2B5EF4-FFF2-40B4-BE49-F238E27FC236}">
                <a16:creationId xmlns:a16="http://schemas.microsoft.com/office/drawing/2014/main" id="{D85EEB95-43DC-4451-BD42-261E086E5BD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819942" y="12024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ding1949.wav">
            <a:hlinkClick r:id="" action="ppaction://media"/>
            <a:extLst>
              <a:ext uri="{FF2B5EF4-FFF2-40B4-BE49-F238E27FC236}">
                <a16:creationId xmlns:a16="http://schemas.microsoft.com/office/drawing/2014/main" id="{9024E77F-43DC-428B-9247-884AC3C6B85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667542" y="12176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ding1950.wav">
            <a:hlinkClick r:id="" action="ppaction://media"/>
            <a:extLst>
              <a:ext uri="{FF2B5EF4-FFF2-40B4-BE49-F238E27FC236}">
                <a16:creationId xmlns:a16="http://schemas.microsoft.com/office/drawing/2014/main" id="{27533638-F2A8-4C36-953F-30AC7036A88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515142" y="12329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315E34C-CB35-41C7-E944-68A11A2670D1}"/>
              </a:ext>
            </a:extLst>
          </p:cNvPr>
          <p:cNvPicPr>
            <a:picLocks noChangeAspect="1"/>
          </p:cNvPicPr>
          <p:nvPr/>
        </p:nvPicPr>
        <p:blipFill>
          <a:blip r:embed="rId7"/>
          <a:stretch>
            <a:fillRect/>
          </a:stretch>
        </p:blipFill>
        <p:spPr>
          <a:xfrm>
            <a:off x="867059" y="750539"/>
            <a:ext cx="10162913" cy="1286367"/>
          </a:xfrm>
          <a:prstGeom prst="rect">
            <a:avLst/>
          </a:prstGeom>
        </p:spPr>
      </p:pic>
      <p:sp>
        <p:nvSpPr>
          <p:cNvPr id="5" name="TextBox 4">
            <a:extLst>
              <a:ext uri="{FF2B5EF4-FFF2-40B4-BE49-F238E27FC236}">
                <a16:creationId xmlns:a16="http://schemas.microsoft.com/office/drawing/2014/main" id="{8A9D2DE1-66D5-EAC0-061E-5257725C75F2}"/>
              </a:ext>
            </a:extLst>
          </p:cNvPr>
          <p:cNvSpPr txBox="1"/>
          <p:nvPr/>
        </p:nvSpPr>
        <p:spPr>
          <a:xfrm>
            <a:off x="560440" y="2074606"/>
            <a:ext cx="11474244" cy="2554545"/>
          </a:xfrm>
          <a:prstGeom prst="rect">
            <a:avLst/>
          </a:prstGeom>
          <a:noFill/>
        </p:spPr>
        <p:txBody>
          <a:bodyPr wrap="square" rtlCol="0">
            <a:spAutoFit/>
          </a:bodyPr>
          <a:lstStyle/>
          <a:p>
            <a:pPr algn="just"/>
            <a:r>
              <a:rPr lang="vi-VN" sz="4000" dirty="0"/>
              <a:t>- Tóm tắt được những nội dung chính đã học dưới dạng sơ đồ.</a:t>
            </a:r>
          </a:p>
          <a:p>
            <a:pPr algn="just"/>
            <a:r>
              <a:rPr lang="vi-VN" sz="4000" dirty="0"/>
              <a:t>- Vận dụng được kiến thức và kĩ năng của chủ đề vào một số tình huống đơn giản trong cuộc sống.</a:t>
            </a:r>
          </a:p>
        </p:txBody>
      </p:sp>
    </p:spTree>
    <p:extLst>
      <p:ext uri="{BB962C8B-B14F-4D97-AF65-F5344CB8AC3E}">
        <p14:creationId xmlns:p14="http://schemas.microsoft.com/office/powerpoint/2010/main" val="3137739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audio>
              <p:cMediaNode mute="1">
                <p:cTn id="16"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audio>
              <p:cMediaNode mute="1">
                <p:cTn id="1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audio>
              <p:cMediaNode mute="1">
                <p:cTn id="1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audio>
              <p:cMediaNode mute="1">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2336800" y="279400"/>
            <a:ext cx="7772400" cy="5842000"/>
          </a:xfrm>
          <a:prstGeom prst="roundRect">
            <a:avLst/>
          </a:prstGeom>
          <a:solidFill>
            <a:srgbClr val="FFFFFF"/>
          </a:solidFill>
        </p:spPr>
        <p:txBody>
          <a:bodyPr/>
          <a:lstStyle/>
          <a:p>
            <a:pPr defTabSz="609630"/>
            <a:endParaRPr lang="en-US" sz="1200">
              <a:solidFill>
                <a:prstClr val="black"/>
              </a:solidFill>
              <a:latin typeface="Calibri"/>
            </a:endParaRPr>
          </a:p>
        </p:txBody>
      </p:sp>
      <p:grpSp>
        <p:nvGrpSpPr>
          <p:cNvPr id="31" name="Group 30"/>
          <p:cNvGrpSpPr/>
          <p:nvPr/>
        </p:nvGrpSpPr>
        <p:grpSpPr>
          <a:xfrm>
            <a:off x="2442059" y="5456555"/>
            <a:ext cx="7561883" cy="1420072"/>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27" name="Freeform 4"/>
          <p:cNvSpPr/>
          <p:nvPr/>
        </p:nvSpPr>
        <p:spPr>
          <a:xfrm rot="20675677">
            <a:off x="9553443" y="2930884"/>
            <a:ext cx="1803067" cy="3708946"/>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26" name="Freeform 8"/>
          <p:cNvSpPr/>
          <p:nvPr/>
        </p:nvSpPr>
        <p:spPr>
          <a:xfrm>
            <a:off x="954102" y="3237004"/>
            <a:ext cx="2310645" cy="3620997"/>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 name="Picture 1"/>
          <p:cNvPicPr>
            <a:picLocks noChangeAspect="1"/>
          </p:cNvPicPr>
          <p:nvPr/>
        </p:nvPicPr>
        <p:blipFill>
          <a:blip r:embed="rId7"/>
          <a:stretch>
            <a:fillRect/>
          </a:stretch>
        </p:blipFill>
        <p:spPr>
          <a:xfrm>
            <a:off x="3355064" y="273444"/>
            <a:ext cx="6031499" cy="5425910"/>
          </a:xfrm>
          <a:prstGeom prst="rect">
            <a:avLst/>
          </a:prstGeom>
        </p:spPr>
      </p:pic>
    </p:spTree>
    <p:extLst>
      <p:ext uri="{BB962C8B-B14F-4D97-AF65-F5344CB8AC3E}">
        <p14:creationId xmlns:p14="http://schemas.microsoft.com/office/powerpoint/2010/main" val="133778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17F11-B08E-CD1E-0ABF-9D06B64238D0}"/>
              </a:ext>
            </a:extLst>
          </p:cNvPr>
          <p:cNvPicPr>
            <a:picLocks noChangeAspect="1"/>
          </p:cNvPicPr>
          <p:nvPr/>
        </p:nvPicPr>
        <p:blipFill>
          <a:blip r:embed="rId2"/>
          <a:stretch>
            <a:fillRect/>
          </a:stretch>
        </p:blipFill>
        <p:spPr>
          <a:xfrm>
            <a:off x="259777" y="244611"/>
            <a:ext cx="11707183" cy="6451464"/>
          </a:xfrm>
          <a:prstGeom prst="rect">
            <a:avLst/>
          </a:prstGeom>
        </p:spPr>
      </p:pic>
    </p:spTree>
    <p:extLst>
      <p:ext uri="{BB962C8B-B14F-4D97-AF65-F5344CB8AC3E}">
        <p14:creationId xmlns:p14="http://schemas.microsoft.com/office/powerpoint/2010/main" val="3652279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2">
            <a:extLst>
              <a:ext uri="{FF2B5EF4-FFF2-40B4-BE49-F238E27FC236}">
                <a16:creationId xmlns:a16="http://schemas.microsoft.com/office/drawing/2014/main" id="{92109A23-D859-210C-C25A-0FF869D2DEDE}"/>
              </a:ext>
            </a:extLst>
          </p:cNvPr>
          <p:cNvSpPr/>
          <p:nvPr/>
        </p:nvSpPr>
        <p:spPr>
          <a:xfrm>
            <a:off x="3905795" y="1435169"/>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400425" y="56483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84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4">
            <a:extLst>
              <a:ext uri="{FF2B5EF4-FFF2-40B4-BE49-F238E27FC236}">
                <a16:creationId xmlns:a16="http://schemas.microsoft.com/office/drawing/2014/main" id="{8FDCA94D-3092-50B2-6CB3-03013AD9309C}"/>
              </a:ext>
            </a:extLst>
          </p:cNvPr>
          <p:cNvSpPr/>
          <p:nvPr/>
        </p:nvSpPr>
        <p:spPr>
          <a:xfrm>
            <a:off x="3456365" y="1511369"/>
            <a:ext cx="5039650" cy="2784406"/>
          </a:xfrm>
          <a:custGeom>
            <a:avLst/>
            <a:gdLst/>
            <a:ahLst/>
            <a:cxnLst/>
            <a:rect l="l" t="t" r="r" b="b"/>
            <a:pathLst>
              <a:path w="5039650" h="2784406">
                <a:moveTo>
                  <a:pt x="0" y="0"/>
                </a:moveTo>
                <a:lnTo>
                  <a:pt x="5039649" y="0"/>
                </a:lnTo>
                <a:lnTo>
                  <a:pt x="5039649" y="2784406"/>
                </a:lnTo>
                <a:lnTo>
                  <a:pt x="0" y="278440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9068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Đ</a:t>
            </a:r>
            <a:r>
              <a:rPr lang="vi-VN"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8" name="Freeform 3">
            <a:extLst>
              <a:ext uri="{FF2B5EF4-FFF2-40B4-BE49-F238E27FC236}">
                <a16:creationId xmlns:a16="http://schemas.microsoft.com/office/drawing/2014/main" id="{B3210CB5-BF4F-2775-D470-9F9F0206A94E}"/>
              </a:ext>
            </a:extLst>
          </p:cNvPr>
          <p:cNvSpPr/>
          <p:nvPr/>
        </p:nvSpPr>
        <p:spPr>
          <a:xfrm>
            <a:off x="4457700" y="1443140"/>
            <a:ext cx="3543586" cy="333841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9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Bếp gas dương kính SUNHOUSE MAMA MMB0781L">
            <a:extLst>
              <a:ext uri="{FF2B5EF4-FFF2-40B4-BE49-F238E27FC236}">
                <a16:creationId xmlns:a16="http://schemas.microsoft.com/office/drawing/2014/main" id="{893BAE10-42ED-E770-5C9D-1B63A80F5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90624"/>
            <a:ext cx="5757863"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2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Cọn nước của đồng bào Tây Bắc">
            <a:extLst>
              <a:ext uri="{FF2B5EF4-FFF2-40B4-BE49-F238E27FC236}">
                <a16:creationId xmlns:a16="http://schemas.microsoft.com/office/drawing/2014/main" id="{40A91F04-5E27-07FA-A977-ABFABE6C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4" y="1452561"/>
            <a:ext cx="5743575" cy="35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898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380</Words>
  <Application>Microsoft Office PowerPoint</Application>
  <PresentationFormat>Widescreen</PresentationFormat>
  <Paragraphs>44</Paragraphs>
  <Slides>18</Slides>
  <Notes>3</Notes>
  <HiddenSlides>0</HiddenSlides>
  <MMClips>11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Arial</vt:lpstr>
      <vt:lpstr>Calibri</vt:lpstr>
      <vt:lpstr>Calibri Light</vt:lpstr>
      <vt:lpstr>Cambria</vt:lpstr>
      <vt:lpstr>Canva Sans Bold</vt:lpstr>
      <vt:lpstr>等线</vt:lpstr>
      <vt:lpstr>等线 Light</vt:lpstr>
      <vt:lpstr>Open Sans</vt:lpstr>
      <vt:lpstr>Times New Roman</vt:lpstr>
      <vt:lpstr>UTM Avo</vt:lpstr>
      <vt:lpstr>字魂17号-萌趣果冻体</vt:lpstr>
      <vt:lpstr>https://www.freeppt7.com</vt:lpstr>
      <vt:lpstr>千图网海量PPT模板www.58pic.com ​​</vt:lpstr>
      <vt:lpstr>Chủ đề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2024-10-01T11:36:44Z</dcterms:created>
  <dcterms:modified xsi:type="dcterms:W3CDTF">2025-12-25T08:37:22Z</dcterms:modified>
</cp:coreProperties>
</file>