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Lst>
  <p:notesMasterIdLst>
    <p:notesMasterId r:id="rId31"/>
  </p:notesMasterIdLst>
  <p:handoutMasterIdLst>
    <p:handoutMasterId r:id="rId32"/>
  </p:handoutMasterIdLst>
  <p:sldIdLst>
    <p:sldId id="403" r:id="rId5"/>
    <p:sldId id="405" r:id="rId6"/>
    <p:sldId id="404" r:id="rId7"/>
    <p:sldId id="406" r:id="rId8"/>
    <p:sldId id="257" r:id="rId9"/>
    <p:sldId id="260" r:id="rId10"/>
    <p:sldId id="305" r:id="rId11"/>
    <p:sldId id="265" r:id="rId12"/>
    <p:sldId id="407" r:id="rId13"/>
    <p:sldId id="306" r:id="rId14"/>
    <p:sldId id="266" r:id="rId15"/>
    <p:sldId id="408" r:id="rId16"/>
    <p:sldId id="409" r:id="rId17"/>
    <p:sldId id="307" r:id="rId18"/>
    <p:sldId id="314" r:id="rId19"/>
    <p:sldId id="315" r:id="rId20"/>
    <p:sldId id="410" r:id="rId21"/>
    <p:sldId id="411" r:id="rId22"/>
    <p:sldId id="412" r:id="rId23"/>
    <p:sldId id="413" r:id="rId24"/>
    <p:sldId id="414" r:id="rId25"/>
    <p:sldId id="415" r:id="rId26"/>
    <p:sldId id="416" r:id="rId27"/>
    <p:sldId id="417" r:id="rId28"/>
    <p:sldId id="418"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8"/>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25/12/2025</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25/12/2025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2025/12/25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image" Target="../media/image25.jpeg"/><Relationship Id="rId1" Type="http://schemas.openxmlformats.org/officeDocument/2006/relationships/slideLayout" Target="../slideLayouts/slideLayout43.xml"/><Relationship Id="rId6" Type="http://schemas.openxmlformats.org/officeDocument/2006/relationships/image" Target="../media/image44.png"/><Relationship Id="rId11" Type="http://schemas.openxmlformats.org/officeDocument/2006/relationships/image" Target="../media/image50.sv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26.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9.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4.png"/><Relationship Id="rId4" Type="http://schemas.openxmlformats.org/officeDocument/2006/relationships/image" Target="../media/image57.sv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9.png"/><Relationship Id="rId4" Type="http://schemas.openxmlformats.org/officeDocument/2006/relationships/image" Target="../media/image5.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close up of a text&#10;&#10;Description automatically generated">
            <a:extLst>
              <a:ext uri="{FF2B5EF4-FFF2-40B4-BE49-F238E27FC236}">
                <a16:creationId xmlns:a16="http://schemas.microsoft.com/office/drawing/2014/main" id="{05E26D19-D705-D767-3B2A-D0C8EB34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2857" y="1854888"/>
            <a:ext cx="8533955" cy="2971551"/>
          </a:xfrm>
          <a:prstGeom prst="rect">
            <a:avLst/>
          </a:prstGeom>
        </p:spPr>
      </p:pic>
    </p:spTree>
    <p:extLst>
      <p:ext uri="{BB962C8B-B14F-4D97-AF65-F5344CB8AC3E}">
        <p14:creationId xmlns:p14="http://schemas.microsoft.com/office/powerpoint/2010/main" val="60812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2977" y="832666"/>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98762" y="1143000"/>
            <a:ext cx="611677" cy="417469"/>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7" name="Freeform 7"/>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8" name="Freeform 8"/>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sp>
        <p:nvSpPr>
          <p:cNvPr id="9" name="Freeform 9"/>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070305" y="953770"/>
            <a:ext cx="5537495" cy="5486400"/>
            <a:chOff x="0" y="0"/>
            <a:chExt cx="2187652" cy="2167467"/>
          </a:xfrm>
        </p:grpSpPr>
        <p:sp>
          <p:nvSpPr>
            <p:cNvPr id="11" name="Freeform 11"/>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1055915" y="852170"/>
            <a:ext cx="10450286" cy="5458941"/>
            <a:chOff x="0" y="0"/>
            <a:chExt cx="2187652" cy="2156618"/>
          </a:xfrm>
        </p:grpSpPr>
        <p:sp>
          <p:nvSpPr>
            <p:cNvPr id="14" name="Freeform 14"/>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181535" y="558505"/>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11666" y="4970803"/>
            <a:ext cx="1794005" cy="2028711"/>
          </a:xfrm>
          <a:custGeom>
            <a:avLst/>
            <a:gdLst/>
            <a:ahLst/>
            <a:cxnLst/>
            <a:rect l="l" t="t" r="r" b="b"/>
            <a:pathLst>
              <a:path w="2691008" h="3043066">
                <a:moveTo>
                  <a:pt x="0" y="0"/>
                </a:moveTo>
                <a:lnTo>
                  <a:pt x="2691008" y="0"/>
                </a:lnTo>
                <a:lnTo>
                  <a:pt x="2691008" y="3043066"/>
                </a:lnTo>
                <a:lnTo>
                  <a:pt x="0" y="3043066"/>
                </a:lnTo>
                <a:lnTo>
                  <a:pt x="0" y="0"/>
                </a:lnTo>
                <a:close/>
              </a:path>
            </a:pathLst>
          </a:custGeom>
          <a:blipFill>
            <a:blip r:embed="rId9"/>
            <a:stretch>
              <a:fillRect r="-103599"/>
            </a:stretch>
          </a:blipFill>
        </p:spPr>
        <p:txBody>
          <a:bodyPr/>
          <a:lstStyle/>
          <a:p>
            <a:pPr defTabSz="609630"/>
            <a:endParaRPr lang="en-US" sz="1200">
              <a:solidFill>
                <a:prstClr val="black"/>
              </a:solidFill>
              <a:latin typeface="Calibri"/>
            </a:endParaRPr>
          </a:p>
        </p:txBody>
      </p:sp>
      <p:sp>
        <p:nvSpPr>
          <p:cNvPr id="18" name="Freeform 18"/>
          <p:cNvSpPr/>
          <p:nvPr/>
        </p:nvSpPr>
        <p:spPr>
          <a:xfrm>
            <a:off x="10645802" y="5166713"/>
            <a:ext cx="1453857" cy="1819777"/>
          </a:xfrm>
          <a:custGeom>
            <a:avLst/>
            <a:gdLst/>
            <a:ahLst/>
            <a:cxnLst/>
            <a:rect l="l" t="t" r="r" b="b"/>
            <a:pathLst>
              <a:path w="2180785" h="2729666">
                <a:moveTo>
                  <a:pt x="0" y="0"/>
                </a:moveTo>
                <a:lnTo>
                  <a:pt x="2180785" y="0"/>
                </a:lnTo>
                <a:lnTo>
                  <a:pt x="2180785" y="2729666"/>
                </a:lnTo>
                <a:lnTo>
                  <a:pt x="0" y="2729666"/>
                </a:lnTo>
                <a:lnTo>
                  <a:pt x="0" y="0"/>
                </a:lnTo>
                <a:close/>
              </a:path>
            </a:pathLst>
          </a:custGeom>
          <a:blipFill>
            <a:blip r:embed="rId9"/>
            <a:stretch>
              <a:fillRect l="-109768" r="-15592"/>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Nêu vai trò của nhị hoa, nhu</a:t>
            </a:r>
            <a:r>
              <a:rPr lang="en-US" sz="3200" b="1" dirty="0">
                <a:solidFill>
                  <a:srgbClr val="002060"/>
                </a:solidFill>
                <a:latin typeface="Cambria" panose="02040503050406030204" pitchFamily="18" charset="0"/>
                <a:ea typeface="Cambria" panose="02040503050406030204" pitchFamily="18" charset="0"/>
              </a:rPr>
              <a:t>ỵ</a:t>
            </a:r>
            <a:r>
              <a:rPr lang="vi-VN" sz="3200" b="1" dirty="0">
                <a:solidFill>
                  <a:srgbClr val="002060"/>
                </a:solidFill>
                <a:latin typeface="Cambria" panose="02040503050406030204" pitchFamily="18" charset="0"/>
                <a:ea typeface="Cambria" panose="02040503050406030204" pitchFamily="18" charset="0"/>
              </a:rPr>
              <a:t> hoa trong quá trình thụ phấn, thụ tinh.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nhị hoa, nhuỵ hoa trong quá trình thụ phấn, thụ tinh:</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Nhị hoa gồm chỉ nhị mang bao phấn chứa nhiều hạt phấn.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Nhị hoa sẽ phát tán hạt phấn để hạt phấn đến đầu nhuỵ thì xảy ra quá trình thụ phấn.</a:t>
              </a:r>
            </a:p>
          </p:txBody>
        </p:sp>
      </p:grpSp>
    </p:spTree>
    <p:extLst>
      <p:ext uri="{BB962C8B-B14F-4D97-AF65-F5344CB8AC3E}">
        <p14:creationId xmlns:p14="http://schemas.microsoft.com/office/powerpoint/2010/main" val="2707127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628890"/>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Cho biết bộ phận nào hình thành quả và hạt.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068285"/>
            <a:ext cx="10413671"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Hạt phấn trên đầu nhuỵ sẽ phát triển tạo ra các tế bào sinh dục đực. Ống phấn phát triển đưa tế bào sinh đực kết hợp với tế bào sinh dục cái tạo thành hợp tử trong noãn. Như vậy quá trình thụ tinh diễn ra toàn bộ trong nhuỵ hoa.</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Bầu nhuỵ phát triển thành quả, noãn phát triển thành hạt chứa phôi.</a:t>
              </a:r>
            </a:p>
          </p:txBody>
        </p:sp>
      </p:grpSp>
    </p:spTree>
    <p:extLst>
      <p:ext uri="{BB962C8B-B14F-4D97-AF65-F5344CB8AC3E}">
        <p14:creationId xmlns:p14="http://schemas.microsoft.com/office/powerpoint/2010/main" val="606996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vi-VN" sz="3600" b="1" dirty="0">
                <a:solidFill>
                  <a:srgbClr val="00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B6122F74-DFA2-7B5F-B886-C9F7EB6E5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053" y="1026720"/>
            <a:ext cx="7717462" cy="5963493"/>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3728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243F49-8F97-A607-49C0-C2BBA61D28BF}"/>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71057" y="785222"/>
            <a:ext cx="8501744"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được thụ phấn, thụ tinh thì sự phát triển tiếp theo của hoa sẽ như thế nào</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667001"/>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27991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được thụ phấn, thụ tinh thì hoa trở thành nơi cung cấp chất dinh dưỡng để nuôi quả</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9718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2122715"/>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342004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p:txBody>
        </p:sp>
      </p:grpSp>
    </p:spTree>
    <p:extLst>
      <p:ext uri="{BB962C8B-B14F-4D97-AF65-F5344CB8AC3E}">
        <p14:creationId xmlns:p14="http://schemas.microsoft.com/office/powerpoint/2010/main" val="636379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198914" y="785222"/>
            <a:ext cx="9013371" cy="12198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BF22073C-2160-F47C-E1C4-3D5A689E196F}"/>
              </a:ext>
            </a:extLst>
          </p:cNvPr>
          <p:cNvGrpSpPr/>
          <p:nvPr/>
        </p:nvGrpSpPr>
        <p:grpSpPr>
          <a:xfrm>
            <a:off x="1338943" y="2481942"/>
            <a:ext cx="10413671" cy="3439887"/>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5355233"/>
            </a:xfrm>
            <a:prstGeom prst="rect">
              <a:avLst/>
            </a:prstGeom>
          </p:spPr>
          <p:txBody>
            <a:bodyPr wrap="square">
              <a:spAutoFit/>
            </a:bodyPr>
            <a:lstStyle/>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hoa không được thụ phấn, thụ tinh thì hạt và quả sẽ không thể hình thành được.</a:t>
              </a:r>
            </a:p>
          </p:txBody>
        </p:sp>
      </p:grpSp>
    </p:spTree>
    <p:extLst>
      <p:ext uri="{BB962C8B-B14F-4D97-AF65-F5344CB8AC3E}">
        <p14:creationId xmlns:p14="http://schemas.microsoft.com/office/powerpoint/2010/main" val="3646059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6" name="Picture 5" descr="A group of children in a classroom&#10;&#10;Description automatically generated">
            <a:extLst>
              <a:ext uri="{FF2B5EF4-FFF2-40B4-BE49-F238E27FC236}">
                <a16:creationId xmlns:a16="http://schemas.microsoft.com/office/drawing/2014/main" id="{FA0BF67B-90B0-2A07-710D-1C196123EF86}"/>
              </a:ext>
            </a:extLst>
          </p:cNvPr>
          <p:cNvPicPr>
            <a:picLocks noChangeAspect="1"/>
          </p:cNvPicPr>
          <p:nvPr/>
        </p:nvPicPr>
        <p:blipFill rotWithShape="1">
          <a:blip r:embed="rId4">
            <a:extLst>
              <a:ext uri="{28A0092B-C50C-407E-A947-70E740481C1C}">
                <a14:useLocalDpi xmlns:a14="http://schemas.microsoft.com/office/drawing/2010/main" val="0"/>
              </a:ext>
            </a:extLst>
          </a:blip>
          <a:srcRect t="14815" b="15926"/>
          <a:stretch/>
        </p:blipFill>
        <p:spPr>
          <a:xfrm>
            <a:off x="434947" y="1097694"/>
            <a:ext cx="7206999" cy="4991513"/>
          </a:xfrm>
          <a:prstGeom prst="rect">
            <a:avLst/>
          </a:prstGeom>
        </p:spPr>
      </p:pic>
      <p:pic>
        <p:nvPicPr>
          <p:cNvPr id="8" name="Picture 7">
            <a:extLst>
              <a:ext uri="{FF2B5EF4-FFF2-40B4-BE49-F238E27FC236}">
                <a16:creationId xmlns:a16="http://schemas.microsoft.com/office/drawing/2014/main" id="{08EFE358-0E35-D7DF-08AA-2AD3394985DC}"/>
              </a:ext>
            </a:extLst>
          </p:cNvPr>
          <p:cNvPicPr>
            <a:picLocks noChangeAspect="1"/>
          </p:cNvPicPr>
          <p:nvPr/>
        </p:nvPicPr>
        <p:blipFill>
          <a:blip r:embed="rId5"/>
          <a:stretch>
            <a:fillRect/>
          </a:stretch>
        </p:blipFill>
        <p:spPr>
          <a:xfrm>
            <a:off x="6462368" y="414713"/>
            <a:ext cx="6059949" cy="5767316"/>
          </a:xfrm>
          <a:prstGeom prst="rect">
            <a:avLst/>
          </a:prstGeom>
        </p:spPr>
      </p:pic>
    </p:spTree>
    <p:extLst>
      <p:ext uri="{BB962C8B-B14F-4D97-AF65-F5344CB8AC3E}">
        <p14:creationId xmlns:p14="http://schemas.microsoft.com/office/powerpoint/2010/main" val="2969665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609250-E331-F7A8-6DBD-5DC0A23B7F4D}"/>
              </a:ext>
            </a:extLst>
          </p:cNvPr>
          <p:cNvPicPr>
            <a:picLocks noChangeAspect="1"/>
          </p:cNvPicPr>
          <p:nvPr/>
        </p:nvPicPr>
        <p:blipFill>
          <a:blip r:embed="rId2"/>
          <a:stretch>
            <a:fillRect/>
          </a:stretch>
        </p:blipFill>
        <p:spPr>
          <a:xfrm>
            <a:off x="0" y="1425721"/>
            <a:ext cx="12192000" cy="4006558"/>
          </a:xfrm>
          <a:prstGeom prst="rect">
            <a:avLst/>
          </a:prstGeom>
        </p:spPr>
      </p:pic>
    </p:spTree>
    <p:extLst>
      <p:ext uri="{BB962C8B-B14F-4D97-AF65-F5344CB8AC3E}">
        <p14:creationId xmlns:p14="http://schemas.microsoft.com/office/powerpoint/2010/main" val="1373420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23">
            <a:extLst>
              <a:ext uri="{FF2B5EF4-FFF2-40B4-BE49-F238E27FC236}">
                <a16:creationId xmlns:a16="http://schemas.microsoft.com/office/drawing/2014/main" id="{88AB8ED4-EB14-4591-CCBA-2E0504BA2FDD}"/>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6" name="Group 5">
            <a:extLst>
              <a:ext uri="{FF2B5EF4-FFF2-40B4-BE49-F238E27FC236}">
                <a16:creationId xmlns:a16="http://schemas.microsoft.com/office/drawing/2014/main" id="{318EE9B4-7F66-D0EC-D623-4812A136C8A9}"/>
              </a:ext>
            </a:extLst>
          </p:cNvPr>
          <p:cNvGrpSpPr/>
          <p:nvPr/>
        </p:nvGrpSpPr>
        <p:grpSpPr>
          <a:xfrm>
            <a:off x="3629748" y="-179884"/>
            <a:ext cx="7343052" cy="3271427"/>
            <a:chOff x="6248807" y="533519"/>
            <a:chExt cx="5209742" cy="5606023"/>
          </a:xfrm>
        </p:grpSpPr>
        <p:pic>
          <p:nvPicPr>
            <p:cNvPr id="8" name="Picture 4">
              <a:extLst>
                <a:ext uri="{FF2B5EF4-FFF2-40B4-BE49-F238E27FC236}">
                  <a16:creationId xmlns:a16="http://schemas.microsoft.com/office/drawing/2014/main" id="{87B9EB99-5D0E-6393-5EE9-4122BADD74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6050666" y="731660"/>
              <a:ext cx="5606023" cy="5209742"/>
            </a:xfrm>
            <a:prstGeom prst="rect">
              <a:avLst/>
            </a:prstGeom>
          </p:spPr>
        </p:pic>
        <p:grpSp>
          <p:nvGrpSpPr>
            <p:cNvPr id="9" name="Group 5">
              <a:extLst>
                <a:ext uri="{FF2B5EF4-FFF2-40B4-BE49-F238E27FC236}">
                  <a16:creationId xmlns:a16="http://schemas.microsoft.com/office/drawing/2014/main" id="{A0E7890A-C36B-7752-F3E8-EFAED4E72E4C}"/>
                </a:ext>
              </a:extLst>
            </p:cNvPr>
            <p:cNvGrpSpPr/>
            <p:nvPr/>
          </p:nvGrpSpPr>
          <p:grpSpPr>
            <a:xfrm>
              <a:off x="6608611" y="1817024"/>
              <a:ext cx="4664635" cy="4100449"/>
              <a:chOff x="0" y="0"/>
              <a:chExt cx="3403061" cy="1879496"/>
            </a:xfrm>
          </p:grpSpPr>
          <p:sp>
            <p:nvSpPr>
              <p:cNvPr id="11" name="Freeform 6">
                <a:extLst>
                  <a:ext uri="{FF2B5EF4-FFF2-40B4-BE49-F238E27FC236}">
                    <a16:creationId xmlns:a16="http://schemas.microsoft.com/office/drawing/2014/main" id="{99916921-716E-BE0D-3465-E2411CEB2FBA}"/>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0" name="Hộp Văn bản 10">
              <a:extLst>
                <a:ext uri="{FF2B5EF4-FFF2-40B4-BE49-F238E27FC236}">
                  <a16:creationId xmlns:a16="http://schemas.microsoft.com/office/drawing/2014/main" id="{3CFFEAD5-FD3D-D093-382F-B0ACE238D826}"/>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3" name="Nhóm 18">
            <a:extLst>
              <a:ext uri="{FF2B5EF4-FFF2-40B4-BE49-F238E27FC236}">
                <a16:creationId xmlns:a16="http://schemas.microsoft.com/office/drawing/2014/main" id="{D0424705-EA39-7A1F-F3D8-D0C9CF0012FA}"/>
              </a:ext>
            </a:extLst>
          </p:cNvPr>
          <p:cNvGrpSpPr/>
          <p:nvPr/>
        </p:nvGrpSpPr>
        <p:grpSpPr>
          <a:xfrm>
            <a:off x="3640185" y="3363688"/>
            <a:ext cx="7463244" cy="2775856"/>
            <a:chOff x="-133031" y="3414931"/>
            <a:chExt cx="9458837" cy="3885983"/>
          </a:xfrm>
        </p:grpSpPr>
        <p:sp>
          <p:nvSpPr>
            <p:cNvPr id="16" name="Freeform 2">
              <a:extLst>
                <a:ext uri="{FF2B5EF4-FFF2-40B4-BE49-F238E27FC236}">
                  <a16:creationId xmlns:a16="http://schemas.microsoft.com/office/drawing/2014/main" id="{7D8CCD69-3E23-44CC-1CF0-D337F6AAFE5A}"/>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2900"/>
            </a:p>
          </p:txBody>
        </p:sp>
        <p:sp>
          <p:nvSpPr>
            <p:cNvPr id="17" name="Hộp Văn bản 16">
              <a:extLst>
                <a:ext uri="{FF2B5EF4-FFF2-40B4-BE49-F238E27FC236}">
                  <a16:creationId xmlns:a16="http://schemas.microsoft.com/office/drawing/2014/main" id="{0CD220AE-576A-73E1-D173-B5291BFBA174}"/>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83064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lowchart: Alternate Process 3">
            <a:extLst>
              <a:ext uri="{FF2B5EF4-FFF2-40B4-BE49-F238E27FC236}">
                <a16:creationId xmlns:a16="http://schemas.microsoft.com/office/drawing/2014/main" id="{75352D90-FFAD-344A-8815-C95BA19DC1A3}"/>
              </a:ext>
            </a:extLst>
          </p:cNvPr>
          <p:cNvSpPr/>
          <p:nvPr/>
        </p:nvSpPr>
        <p:spPr>
          <a:xfrm>
            <a:off x="2057400" y="64234"/>
            <a:ext cx="8686799" cy="1046109"/>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Đặt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hỏi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sự</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sinh</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sản</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có</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hoa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theo</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gợi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ý </a:t>
            </a:r>
          </a:p>
        </p:txBody>
      </p:sp>
      <p:pic>
        <p:nvPicPr>
          <p:cNvPr id="7" name="Picture 6">
            <a:extLst>
              <a:ext uri="{FF2B5EF4-FFF2-40B4-BE49-F238E27FC236}">
                <a16:creationId xmlns:a16="http://schemas.microsoft.com/office/drawing/2014/main" id="{4EA40364-7D36-F45C-74CD-9F78976715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1" y="3766457"/>
            <a:ext cx="5859614" cy="3091543"/>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9DB42D53-7F3E-F4A5-A2B6-E8E41649A80B}"/>
              </a:ext>
            </a:extLst>
          </p:cNvPr>
          <p:cNvGrpSpPr/>
          <p:nvPr/>
        </p:nvGrpSpPr>
        <p:grpSpPr>
          <a:xfrm>
            <a:off x="1470638" y="1672759"/>
            <a:ext cx="2915391" cy="2075566"/>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BF8DF33A-7C63-52FB-C29D-65D02E747AFF}"/>
              </a:ext>
            </a:extLst>
          </p:cNvPr>
          <p:cNvGrpSpPr/>
          <p:nvPr/>
        </p:nvGrpSpPr>
        <p:grpSpPr>
          <a:xfrm>
            <a:off x="5249835" y="1219601"/>
            <a:ext cx="6066985" cy="2031567"/>
            <a:chOff x="3828145" y="3222572"/>
            <a:chExt cx="4857889" cy="2031567"/>
          </a:xfrm>
        </p:grpSpPr>
        <p:grpSp>
          <p:nvGrpSpPr>
            <p:cNvPr id="12" name="Group 11">
              <a:extLst>
                <a:ext uri="{FF2B5EF4-FFF2-40B4-BE49-F238E27FC236}">
                  <a16:creationId xmlns:a16="http://schemas.microsoft.com/office/drawing/2014/main" id="{1B8AAE12-4774-65F7-F311-CC59DD19EA60}"/>
                </a:ext>
              </a:extLst>
            </p:cNvPr>
            <p:cNvGrpSpPr/>
            <p:nvPr/>
          </p:nvGrpSpPr>
          <p:grpSpPr>
            <a:xfrm>
              <a:off x="3828145" y="3222572"/>
              <a:ext cx="4857889" cy="1991686"/>
              <a:chOff x="1065651" y="2112374"/>
              <a:chExt cx="2443566" cy="1082291"/>
            </a:xfrm>
          </p:grpSpPr>
          <p:sp>
            <p:nvSpPr>
              <p:cNvPr id="16"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50000"/>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a16="http://schemas.microsoft.com/office/drawing/2014/main" id="{CB84499F-BE2F-473C-0F64-9D86DD5D7E15}"/>
                  </a:ext>
                </a:extLst>
              </p:cNvPr>
              <p:cNvSpPr/>
              <p:nvPr/>
            </p:nvSpPr>
            <p:spPr>
              <a:xfrm rot="1640516">
                <a:off x="3182207" y="2112374"/>
                <a:ext cx="327010" cy="545656"/>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sp>
          <p:nvSpPr>
            <p:cNvPr id="14" name="Rectangle 13">
              <a:extLst>
                <a:ext uri="{FF2B5EF4-FFF2-40B4-BE49-F238E27FC236}">
                  <a16:creationId xmlns:a16="http://schemas.microsoft.com/office/drawing/2014/main" id="{9C651CC9-C1FF-3ED0-2428-A0D4996C5C1D}"/>
                </a:ext>
              </a:extLst>
            </p:cNvPr>
            <p:cNvSpPr/>
            <p:nvPr/>
          </p:nvSpPr>
          <p:spPr>
            <a:xfrm>
              <a:off x="4087295" y="3658253"/>
              <a:ext cx="4044358" cy="1595886"/>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Cơ quan sinh sản của cây hoa là gì? Là hoa lưỡng tính hay đơn tính?</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2845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6" name="Picture 2" descr="Hoa lá, bông sen, Hoa sen phong cách màu nước. File PSD #83 - Vector6.com">
            <a:extLst>
              <a:ext uri="{FF2B5EF4-FFF2-40B4-BE49-F238E27FC236}">
                <a16:creationId xmlns:a16="http://schemas.microsoft.com/office/drawing/2014/main" id="{41D736CB-22F3-99F5-DBF8-8CE02DBE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3" y="2231570"/>
            <a:ext cx="3156857" cy="37011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F8DF33A-7C63-52FB-C29D-65D02E747AFF}"/>
              </a:ext>
            </a:extLst>
          </p:cNvPr>
          <p:cNvGrpSpPr/>
          <p:nvPr/>
        </p:nvGrpSpPr>
        <p:grpSpPr>
          <a:xfrm>
            <a:off x="3545997" y="1066815"/>
            <a:ext cx="8221460" cy="4275415"/>
            <a:chOff x="3828145" y="3314313"/>
            <a:chExt cx="4785157" cy="1899946"/>
          </a:xfrm>
        </p:grpSpPr>
        <p:grpSp>
          <p:nvGrpSpPr>
            <p:cNvPr id="13" name="Group 12">
              <a:extLst>
                <a:ext uri="{FF2B5EF4-FFF2-40B4-BE49-F238E27FC236}">
                  <a16:creationId xmlns:a16="http://schemas.microsoft.com/office/drawing/2014/main" id="{1B8AAE12-4774-65F7-F311-CC59DD19EA60}"/>
                </a:ext>
              </a:extLst>
            </p:cNvPr>
            <p:cNvGrpSpPr/>
            <p:nvPr/>
          </p:nvGrpSpPr>
          <p:grpSpPr>
            <a:xfrm>
              <a:off x="3828145" y="3314313"/>
              <a:ext cx="4785157" cy="1899946"/>
              <a:chOff x="1065651" y="2162226"/>
              <a:chExt cx="2406981" cy="1032439"/>
            </a:xfrm>
          </p:grpSpPr>
          <p:sp>
            <p:nvSpPr>
              <p:cNvPr id="19"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33506"/>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2">
                <a:extLst>
                  <a:ext uri="{FF2B5EF4-FFF2-40B4-BE49-F238E27FC236}">
                    <a16:creationId xmlns:a16="http://schemas.microsoft.com/office/drawing/2014/main" id="{CB84499F-BE2F-473C-0F64-9D86DD5D7E15}"/>
                  </a:ext>
                </a:extLst>
              </p:cNvPr>
              <p:cNvSpPr/>
              <p:nvPr/>
            </p:nvSpPr>
            <p:spPr>
              <a:xfrm rot="1640516">
                <a:off x="3145622" y="2162226"/>
                <a:ext cx="327010" cy="264977"/>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
          <p:nvSpPr>
            <p:cNvPr id="18" name="Rectangle 17">
              <a:extLst>
                <a:ext uri="{FF2B5EF4-FFF2-40B4-BE49-F238E27FC236}">
                  <a16:creationId xmlns:a16="http://schemas.microsoft.com/office/drawing/2014/main" id="{9C651CC9-C1FF-3ED0-2428-A0D4996C5C1D}"/>
                </a:ext>
              </a:extLst>
            </p:cNvPr>
            <p:cNvSpPr/>
            <p:nvPr/>
          </p:nvSpPr>
          <p:spPr>
            <a:xfrm>
              <a:off x="4087295" y="3590528"/>
              <a:ext cx="4044358" cy="1398527"/>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Ví</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dụ</a:t>
              </a:r>
              <a:r>
                <a:rPr lang="en-US" sz="2800" b="1" dirty="0">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Sự sinh sản của cây hoa sen</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Cơ quan sinh sản là hoa sen. </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Hoa sen là hoa lưỡng tính, những cái tơ nhỏ màu vàng phía dưới là nhị hoa và phần chấm đỏ có lồi lên một chút là nhuỵ hoa. Từ đó, hình thành đài sen.</a:t>
              </a:r>
            </a:p>
          </p:txBody>
        </p:sp>
      </p:grpSp>
    </p:spTree>
    <p:extLst>
      <p:ext uri="{BB962C8B-B14F-4D97-AF65-F5344CB8AC3E}">
        <p14:creationId xmlns:p14="http://schemas.microsoft.com/office/powerpoint/2010/main" val="1215231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id="{F1FF92C0-39ED-52E6-064F-9C0BA9E0D1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941" y="1908741"/>
            <a:ext cx="7750629" cy="2573451"/>
          </a:xfrm>
          <a:prstGeom prst="rect">
            <a:avLst/>
          </a:prstGeom>
        </p:spPr>
      </p:pic>
    </p:spTree>
    <p:extLst>
      <p:ext uri="{BB962C8B-B14F-4D97-AF65-F5344CB8AC3E}">
        <p14:creationId xmlns:p14="http://schemas.microsoft.com/office/powerpoint/2010/main" val="90437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9DB42D53-7F3E-F4A5-A2B6-E8E41649A80B}"/>
              </a:ext>
            </a:extLst>
          </p:cNvPr>
          <p:cNvGrpSpPr/>
          <p:nvPr/>
        </p:nvGrpSpPr>
        <p:grpSpPr>
          <a:xfrm>
            <a:off x="1002553" y="2434759"/>
            <a:ext cx="3710961" cy="2877470"/>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3" name="Straight Connector 12">
            <a:extLst>
              <a:ext uri="{FF2B5EF4-FFF2-40B4-BE49-F238E27FC236}">
                <a16:creationId xmlns:a16="http://schemas.microsoft.com/office/drawing/2014/main" id="{35B79F78-FDEB-F61A-E9C6-351E58D654EA}"/>
              </a:ext>
            </a:extLst>
          </p:cNvPr>
          <p:cNvCxnSpPr/>
          <p:nvPr/>
        </p:nvCxnSpPr>
        <p:spPr>
          <a:xfrm flipV="1">
            <a:off x="4582886" y="2155371"/>
            <a:ext cx="740228" cy="10341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64C459E-6F61-7375-FC7B-FCAA3B283A85}"/>
              </a:ext>
            </a:extLst>
          </p:cNvPr>
          <p:cNvSpPr/>
          <p:nvPr/>
        </p:nvSpPr>
        <p:spPr>
          <a:xfrm>
            <a:off x="5323114" y="1088571"/>
            <a:ext cx="6008915" cy="181791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Hoa là cơ quan sinh sản của thực vật có hoa. Hoa đơn tính chỉ có nhị hoặc nhuỵ, hoa lưỡng tính có cả nhị và nhuỵ trên cùng một hoa.</a:t>
            </a:r>
          </a:p>
        </p:txBody>
      </p:sp>
      <p:cxnSp>
        <p:nvCxnSpPr>
          <p:cNvPr id="19" name="Straight Connector 18">
            <a:extLst>
              <a:ext uri="{FF2B5EF4-FFF2-40B4-BE49-F238E27FC236}">
                <a16:creationId xmlns:a16="http://schemas.microsoft.com/office/drawing/2014/main" id="{22C9829A-4BD4-C0C3-757B-1A2F1F7E6E29}"/>
              </a:ext>
            </a:extLst>
          </p:cNvPr>
          <p:cNvCxnSpPr>
            <a:cxnSpLocks/>
          </p:cNvCxnSpPr>
          <p:nvPr/>
        </p:nvCxnSpPr>
        <p:spPr>
          <a:xfrm>
            <a:off x="4517571" y="4158343"/>
            <a:ext cx="903514" cy="5878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C3E1405-17AD-40C8-2901-B2971D878331}"/>
              </a:ext>
            </a:extLst>
          </p:cNvPr>
          <p:cNvSpPr/>
          <p:nvPr/>
        </p:nvSpPr>
        <p:spPr>
          <a:xfrm>
            <a:off x="5421085" y="3679371"/>
            <a:ext cx="6008915" cy="216625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p>
        </p:txBody>
      </p:sp>
    </p:spTree>
    <p:extLst>
      <p:ext uri="{BB962C8B-B14F-4D97-AF65-F5344CB8AC3E}">
        <p14:creationId xmlns:p14="http://schemas.microsoft.com/office/powerpoint/2010/main" val="3537468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5"/>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468941" y="2052680"/>
            <a:ext cx="11146335" cy="42392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Lập</a:t>
            </a:r>
            <a:r>
              <a:rPr lang="en-US" sz="3600" dirty="0">
                <a:solidFill>
                  <a:srgbClr val="002060"/>
                </a:solidFill>
                <a:latin typeface="Cambria" panose="02040503050406030204" pitchFamily="18" charset="0"/>
                <a:ea typeface="Cambria" panose="02040503050406030204" pitchFamily="18" charset="0"/>
              </a:rPr>
              <a:t> 4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mỗi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5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9 </a:t>
            </a:r>
            <a:r>
              <a:rPr lang="en-US" sz="3600" dirty="0" err="1">
                <a:solidFill>
                  <a:srgbClr val="002060"/>
                </a:solidFill>
                <a:latin typeface="Cambria" panose="02040503050406030204" pitchFamily="18" charset="0"/>
                <a:ea typeface="Cambria" panose="02040503050406030204" pitchFamily="18" charset="0"/>
              </a:rPr>
              <a:t>bộ</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phận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lượt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phút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gắn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chú</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Nhóm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hoàn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đúng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thưởng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a:t>
            </a: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DEAF3E51-7E09-9B45-45B8-DCD224D9D5A6}"/>
              </a:ext>
            </a:extLst>
          </p:cNvPr>
          <p:cNvPicPr>
            <a:picLocks noChangeAspect="1"/>
          </p:cNvPicPr>
          <p:nvPr/>
        </p:nvPicPr>
        <p:blipFill>
          <a:blip r:embed="rId2"/>
          <a:stretch>
            <a:fillRect/>
          </a:stretch>
        </p:blipFill>
        <p:spPr>
          <a:xfrm>
            <a:off x="591728" y="386576"/>
            <a:ext cx="10486029" cy="1926503"/>
          </a:xfrm>
          <a:prstGeom prst="rect">
            <a:avLst/>
          </a:prstGeom>
        </p:spPr>
      </p:pic>
    </p:spTree>
    <p:extLst>
      <p:ext uri="{BB962C8B-B14F-4D97-AF65-F5344CB8AC3E}">
        <p14:creationId xmlns:p14="http://schemas.microsoft.com/office/powerpoint/2010/main" val="188768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30668189-D068-1004-11BE-2E39931768CA}"/>
              </a:ext>
            </a:extLst>
          </p:cNvPr>
          <p:cNvPicPr>
            <a:picLocks noChangeAspect="1"/>
          </p:cNvPicPr>
          <p:nvPr/>
        </p:nvPicPr>
        <p:blipFill>
          <a:blip r:embed="rId2"/>
          <a:stretch>
            <a:fillRect/>
          </a:stretch>
        </p:blipFill>
        <p:spPr>
          <a:xfrm>
            <a:off x="1177698" y="1096735"/>
            <a:ext cx="10097181" cy="4487636"/>
          </a:xfrm>
          <a:prstGeom prst="rect">
            <a:avLst/>
          </a:prstGeom>
        </p:spPr>
      </p:pic>
      <p:sp>
        <p:nvSpPr>
          <p:cNvPr id="7" name="Rectangle: Rounded Corners 6">
            <a:extLst>
              <a:ext uri="{FF2B5EF4-FFF2-40B4-BE49-F238E27FC236}">
                <a16:creationId xmlns:a16="http://schemas.microsoft.com/office/drawing/2014/main" id="{5DF7CE09-7ECA-00DA-1DCE-5F4305A789D0}"/>
              </a:ext>
            </a:extLst>
          </p:cNvPr>
          <p:cNvSpPr/>
          <p:nvPr/>
        </p:nvSpPr>
        <p:spPr>
          <a:xfrm>
            <a:off x="3298371" y="1186543"/>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5FAEBBF-EA01-D389-72E4-ED2120893E96}"/>
              </a:ext>
            </a:extLst>
          </p:cNvPr>
          <p:cNvSpPr/>
          <p:nvPr/>
        </p:nvSpPr>
        <p:spPr>
          <a:xfrm>
            <a:off x="3276600" y="1752600"/>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EF3E21B-F207-3B41-15E4-18127189FBEE}"/>
              </a:ext>
            </a:extLst>
          </p:cNvPr>
          <p:cNvSpPr/>
          <p:nvPr/>
        </p:nvSpPr>
        <p:spPr>
          <a:xfrm>
            <a:off x="3222171" y="3690257"/>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906A253-2F7B-C901-E5B7-7ABE1D02A784}"/>
              </a:ext>
            </a:extLst>
          </p:cNvPr>
          <p:cNvSpPr/>
          <p:nvPr/>
        </p:nvSpPr>
        <p:spPr>
          <a:xfrm>
            <a:off x="1719943" y="2558143"/>
            <a:ext cx="100148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6E13AB-DC2C-1369-80F7-45B6B2E4BB6C}"/>
              </a:ext>
            </a:extLst>
          </p:cNvPr>
          <p:cNvSpPr/>
          <p:nvPr/>
        </p:nvSpPr>
        <p:spPr>
          <a:xfrm>
            <a:off x="8512628" y="1317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F653E8-4044-DA72-0703-6EA98B516128}"/>
              </a:ext>
            </a:extLst>
          </p:cNvPr>
          <p:cNvSpPr/>
          <p:nvPr/>
        </p:nvSpPr>
        <p:spPr>
          <a:xfrm>
            <a:off x="7696199" y="2079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A5D151C-952C-CAC2-A95B-EAFE9562D266}"/>
              </a:ext>
            </a:extLst>
          </p:cNvPr>
          <p:cNvSpPr/>
          <p:nvPr/>
        </p:nvSpPr>
        <p:spPr>
          <a:xfrm>
            <a:off x="7609113" y="2656115"/>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31B2E1B-2BC7-6D33-84D1-12EC3651496C}"/>
              </a:ext>
            </a:extLst>
          </p:cNvPr>
          <p:cNvSpPr/>
          <p:nvPr/>
        </p:nvSpPr>
        <p:spPr>
          <a:xfrm>
            <a:off x="10058399" y="2405743"/>
            <a:ext cx="67491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ABACF78-7BE4-1619-1FA6-56A6D4F9EECD}"/>
              </a:ext>
            </a:extLst>
          </p:cNvPr>
          <p:cNvSpPr/>
          <p:nvPr/>
        </p:nvSpPr>
        <p:spPr>
          <a:xfrm>
            <a:off x="7130141" y="4005943"/>
            <a:ext cx="1001487"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320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428" y="-167507"/>
            <a:ext cx="1732700" cy="17327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7"/>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8"/>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id="{AAE460E1-2057-FE5B-DCDA-7E8879F30424}"/>
              </a:ext>
            </a:extLst>
          </p:cNvPr>
          <p:cNvPicPr>
            <a:picLocks noChangeAspect="1"/>
          </p:cNvPicPr>
          <p:nvPr/>
        </p:nvPicPr>
        <p:blipFill>
          <a:blip r:embed="rId9"/>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504F17CE-BE12-3739-0C26-6CCAB3B1BCAE}"/>
              </a:ext>
            </a:extLst>
          </p:cNvPr>
          <p:cNvSpPr txBox="1"/>
          <p:nvPr/>
        </p:nvSpPr>
        <p:spPr>
          <a:xfrm>
            <a:off x="6716486" y="1959429"/>
            <a:ext cx="4615543" cy="2585323"/>
          </a:xfrm>
          <a:prstGeom prst="rect">
            <a:avLst/>
          </a:prstGeom>
          <a:noFill/>
        </p:spPr>
        <p:txBody>
          <a:bodyPr wrap="square" rtlCol="0">
            <a:spAutoFit/>
          </a:bodyPr>
          <a:lstStyle/>
          <a:p>
            <a:pPr algn="ctr"/>
            <a:r>
              <a:rPr lang="en-US" sz="5400" b="1" dirty="0" err="1">
                <a:solidFill>
                  <a:srgbClr val="002060"/>
                </a:solidFill>
              </a:rPr>
              <a:t>Sự</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phấn</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tinh</a:t>
            </a:r>
            <a:r>
              <a:rPr lang="en-US" sz="5400" b="1" dirty="0">
                <a:solidFill>
                  <a:srgbClr val="002060"/>
                </a:solidFill>
              </a:rPr>
              <a:t>, </a:t>
            </a:r>
            <a:r>
              <a:rPr lang="en-US" sz="5400" b="1" dirty="0" err="1">
                <a:solidFill>
                  <a:srgbClr val="002060"/>
                </a:solidFill>
              </a:rPr>
              <a:t>tạo</a:t>
            </a:r>
            <a:r>
              <a:rPr lang="en-US" sz="5400" b="1" dirty="0">
                <a:solidFill>
                  <a:srgbClr val="002060"/>
                </a:solidFill>
              </a:rPr>
              <a:t> </a:t>
            </a:r>
            <a:r>
              <a:rPr lang="en-US" sz="5400" b="1" dirty="0" err="1">
                <a:solidFill>
                  <a:srgbClr val="002060"/>
                </a:solidFill>
              </a:rPr>
              <a:t>quả</a:t>
            </a:r>
            <a:r>
              <a:rPr lang="en-US" sz="5400" b="1" dirty="0">
                <a:solidFill>
                  <a:srgbClr val="002060"/>
                </a:solidFill>
              </a:rPr>
              <a:t> </a:t>
            </a:r>
            <a:r>
              <a:rPr lang="en-US" sz="5400" b="1" dirty="0" err="1">
                <a:solidFill>
                  <a:srgbClr val="002060"/>
                </a:solidFill>
              </a:rPr>
              <a:t>và</a:t>
            </a:r>
            <a:r>
              <a:rPr lang="en-US" sz="5400" b="1" dirty="0">
                <a:solidFill>
                  <a:srgbClr val="002060"/>
                </a:solidFill>
              </a:rPr>
              <a:t> </a:t>
            </a:r>
            <a:r>
              <a:rPr lang="en-US" sz="5400" b="1" dirty="0" err="1">
                <a:solidFill>
                  <a:srgbClr val="002060"/>
                </a:solidFill>
              </a:rPr>
              <a:t>hạt</a:t>
            </a:r>
            <a:r>
              <a:rPr lang="en-US" sz="5400" b="1" dirty="0">
                <a:solidFill>
                  <a:srgbClr val="002060"/>
                </a:solidFill>
              </a:rPr>
              <a: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5C39A2-A2BB-DC97-2CAA-E886A70F8835}"/>
              </a:ext>
            </a:extLst>
          </p:cNvPr>
          <p:cNvPicPr>
            <a:picLocks noChangeAspect="1"/>
          </p:cNvPicPr>
          <p:nvPr/>
        </p:nvPicPr>
        <p:blipFill>
          <a:blip r:embed="rId2"/>
          <a:stretch>
            <a:fillRect/>
          </a:stretch>
        </p:blipFill>
        <p:spPr>
          <a:xfrm>
            <a:off x="2813276" y="1192666"/>
            <a:ext cx="6221867" cy="51233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0E4E792-3067-8D5B-F0FE-93A4839DB356}"/>
              </a:ext>
            </a:extLst>
          </p:cNvPr>
          <p:cNvPicPr>
            <a:picLocks noChangeAspect="1"/>
          </p:cNvPicPr>
          <p:nvPr/>
        </p:nvPicPr>
        <p:blipFill>
          <a:blip r:embed="rId2"/>
          <a:stretch>
            <a:fillRect/>
          </a:stretch>
        </p:blipFill>
        <p:spPr>
          <a:xfrm>
            <a:off x="3098347" y="324530"/>
            <a:ext cx="5886450" cy="6143625"/>
          </a:xfrm>
          <a:prstGeom prst="rect">
            <a:avLst/>
          </a:prstGeom>
        </p:spPr>
      </p:pic>
    </p:spTree>
    <p:extLst>
      <p:ext uri="{BB962C8B-B14F-4D97-AF65-F5344CB8AC3E}">
        <p14:creationId xmlns:p14="http://schemas.microsoft.com/office/powerpoint/2010/main" val="1384571811"/>
      </p:ext>
    </p:extLst>
  </p:cSld>
  <p:clrMapOvr>
    <a:masterClrMapping/>
  </p:clrMapOvr>
  <p:transition spd="slow">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875</Words>
  <Application>Microsoft Office PowerPoint</Application>
  <PresentationFormat>Widescreen</PresentationFormat>
  <Paragraphs>42</Paragraphs>
  <Slides>26</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微软雅黑</vt:lpstr>
      <vt:lpstr>微软雅黑</vt:lpstr>
      <vt:lpstr>Arial</vt:lpstr>
      <vt:lpstr>Calibri</vt:lpstr>
      <vt:lpstr>Calibri Light</vt:lpstr>
      <vt:lpstr>Cambria</vt:lpstr>
      <vt:lpstr>等线</vt:lpstr>
      <vt:lpstr>等线 Light</vt:lpstr>
      <vt:lpstr>Just Another Hand</vt:lpstr>
      <vt:lpstr>SVN-Adam Gorry</vt:lpstr>
      <vt:lpstr>SVN-Newton</vt:lpstr>
      <vt:lpstr>Times New Roman</vt:lpstr>
      <vt:lpstr>字魂59号-创粗黑</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84</cp:revision>
  <dcterms:created xsi:type="dcterms:W3CDTF">2023-10-31T07:14:54Z</dcterms:created>
  <dcterms:modified xsi:type="dcterms:W3CDTF">2025-12-25T08:41:07Z</dcterms:modified>
</cp:coreProperties>
</file>