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Lst>
  <p:notesMasterIdLst>
    <p:notesMasterId r:id="rId37"/>
  </p:notesMasterIdLst>
  <p:sldIdLst>
    <p:sldId id="507" r:id="rId5"/>
    <p:sldId id="288" r:id="rId6"/>
    <p:sldId id="339" r:id="rId7"/>
    <p:sldId id="340" r:id="rId8"/>
    <p:sldId id="341" r:id="rId9"/>
    <p:sldId id="342" r:id="rId10"/>
    <p:sldId id="286" r:id="rId11"/>
    <p:sldId id="287" r:id="rId12"/>
    <p:sldId id="289" r:id="rId13"/>
    <p:sldId id="290" r:id="rId14"/>
    <p:sldId id="310" r:id="rId15"/>
    <p:sldId id="308" r:id="rId16"/>
    <p:sldId id="268" r:id="rId17"/>
    <p:sldId id="269" r:id="rId18"/>
    <p:sldId id="315" r:id="rId19"/>
    <p:sldId id="313" r:id="rId20"/>
    <p:sldId id="343" r:id="rId21"/>
    <p:sldId id="316" r:id="rId22"/>
    <p:sldId id="317" r:id="rId23"/>
    <p:sldId id="318" r:id="rId24"/>
    <p:sldId id="344" r:id="rId25"/>
    <p:sldId id="319" r:id="rId26"/>
    <p:sldId id="345" r:id="rId27"/>
    <p:sldId id="321" r:id="rId28"/>
    <p:sldId id="322" r:id="rId29"/>
    <p:sldId id="346" r:id="rId30"/>
    <p:sldId id="329" r:id="rId31"/>
    <p:sldId id="347" r:id="rId32"/>
    <p:sldId id="348" r:id="rId33"/>
    <p:sldId id="331" r:id="rId34"/>
    <p:sldId id="338" r:id="rId35"/>
    <p:sldId id="306"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7858C"/>
    <a:srgbClr val="2E6C74"/>
    <a:srgbClr val="FEDC6E"/>
    <a:srgbClr val="FFF3CD"/>
    <a:srgbClr val="D3EAED"/>
    <a:srgbClr val="258A8E"/>
    <a:srgbClr val="50AEBA"/>
    <a:srgbClr val="D10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6" autoAdjust="0"/>
    <p:restoredTop sz="94707"/>
  </p:normalViewPr>
  <p:slideViewPr>
    <p:cSldViewPr snapToGrid="0">
      <p:cViewPr varScale="1">
        <p:scale>
          <a:sx n="68" d="100"/>
          <a:sy n="68" d="100"/>
        </p:scale>
        <p:origin x="7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320A-B86D-4E64-BAA9-F344064A369C}"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72436-B3A5-414B-9286-B5B6A728B73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72436-B3A5-414B-9286-B5B6A728B735}" type="slidenum">
              <a:rPr lang="en-US" smtClean="0"/>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26ED18-2B3B-4A1A-9A2C-29384F2A8DC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DC7C9-860E-4558-A233-5F4A757B750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6ED18-2B3B-4A1A-9A2C-29384F2A8DC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DC7C9-860E-4558-A233-5F4A757B750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6ED18-2B3B-4A1A-9A2C-29384F2A8DC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DC7C9-860E-4558-A233-5F4A757B7500}" type="slidenum">
              <a:rPr lang="en-US" smtClean="0"/>
              <a:t>‹#›</a:t>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6ED18-2B3B-4A1A-9A2C-29384F2A8DC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DC7C9-860E-4558-A233-5F4A757B750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9" name="Rectangle: Single Corner Snipped 8"/>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6D7289-88BD-4809-8E95-74F4C292A48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56D7289-88BD-4809-8E95-74F4C292A483}"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56D7289-88BD-4809-8E95-74F4C292A483}" type="datetimeFigureOut">
              <a:rPr lang="vi-VN" smtClean="0"/>
              <a:t>27/12/2025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26ED18-2B3B-4A1A-9A2C-29384F2A8DC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DC7C9-860E-4558-A233-5F4A757B7500}"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56D7289-88BD-4809-8E95-74F4C292A483}" type="datetimeFigureOut">
              <a:rPr lang="vi-VN" smtClean="0"/>
              <a:t>27/12/2025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D7289-88BD-4809-8E95-74F4C292A483}" type="datetimeFigureOut">
              <a:rPr lang="vi-VN" smtClean="0"/>
              <a:t>27/12/2025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6D7289-88BD-4809-8E95-74F4C292A483}"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6D7289-88BD-4809-8E95-74F4C292A483}"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26ED18-2B3B-4A1A-9A2C-29384F2A8DC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DC7C9-860E-4558-A233-5F4A757B7500}"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26ED18-2B3B-4A1A-9A2C-29384F2A8DC9}" type="datetimeFigureOut">
              <a:rPr lang="en-US" smtClean="0"/>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BDC7C9-860E-4558-A233-5F4A757B750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26ED18-2B3B-4A1A-9A2C-29384F2A8DC9}" type="datetimeFigureOut">
              <a:rPr lang="en-US" smtClean="0"/>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BDC7C9-860E-4558-A233-5F4A757B75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6ED18-2B3B-4A1A-9A2C-29384F2A8DC9}" type="datetimeFigureOut">
              <a:rPr lang="en-US" smtClean="0"/>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BDC7C9-860E-4558-A233-5F4A757B75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26ED18-2B3B-4A1A-9A2C-29384F2A8DC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DC7C9-860E-4558-A233-5F4A757B75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26ED18-2B3B-4A1A-9A2C-29384F2A8DC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DC7C9-860E-4558-A233-5F4A757B750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ED18-2B3B-4A1A-9A2C-29384F2A8DC9}" type="datetimeFigureOut">
              <a:rPr lang="en-US" smtClean="0"/>
              <a:t>27/12/2025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DC7C9-860E-4558-A233-5F4A757B7500}" type="slidenum">
              <a:rPr lang="en-US" smtClean="0"/>
              <a:t>‹#›</a:t>
            </a:fld>
            <a:endParaRPr lang="en-US"/>
          </a:p>
        </p:txBody>
      </p:sp>
      <p:sp>
        <p:nvSpPr>
          <p:cNvPr id="8"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p:cNvSpPr txBox="1"/>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p:cNvPicPr>
            <a:picLocks noChangeAspect="1"/>
          </p:cNvPicPr>
          <p:nvPr userDrawn="1"/>
        </p:nvPicPr>
        <p:blipFill>
          <a:blip r:embed="rId16"/>
          <a:stretch>
            <a:fillRect/>
          </a:stretch>
        </p:blipFill>
        <p:spPr>
          <a:xfrm>
            <a:off x="-571321" y="6098214"/>
            <a:ext cx="2188654" cy="890093"/>
          </a:xfrm>
          <a:prstGeom prst="rect">
            <a:avLst/>
          </a:prstGeom>
        </p:spPr>
      </p:pic>
      <p:pic>
        <p:nvPicPr>
          <p:cNvPr id="26" name="Picture 25"/>
          <p:cNvPicPr>
            <a:picLocks noChangeAspect="1"/>
          </p:cNvPicPr>
          <p:nvPr userDrawn="1"/>
        </p:nvPicPr>
        <p:blipFill>
          <a:blip r:embed="rId17"/>
          <a:stretch>
            <a:fillRect/>
          </a:stretch>
        </p:blipFill>
        <p:spPr>
          <a:xfrm>
            <a:off x="10881259" y="0"/>
            <a:ext cx="1542422" cy="5182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27/12/2025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27/12/2025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ct val="1200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ct val="12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12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sv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685801" y="1394935"/>
            <a:ext cx="1081722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800" b="1" dirty="0">
                <a:solidFill>
                  <a:srgbClr val="FF3300"/>
                </a:solidFill>
                <a:latin typeface="Times New Roman" panose="02020603050405020304" pitchFamily="18" charset="0"/>
                <a:cs typeface="Times New Roman" panose="02020603050405020304" pitchFamily="18" charset="0"/>
              </a:rPr>
              <a:t>Trường </a:t>
            </a:r>
            <a:r>
              <a:rPr lang="en-US" altLang="en-US" sz="4800" b="1" dirty="0" err="1">
                <a:solidFill>
                  <a:srgbClr val="FF3300"/>
                </a:solidFill>
                <a:latin typeface="Times New Roman" panose="02020603050405020304" pitchFamily="18" charset="0"/>
                <a:cs typeface="Times New Roman" panose="02020603050405020304" pitchFamily="18" charset="0"/>
              </a:rPr>
              <a:t>Tiểu</a:t>
            </a:r>
            <a:r>
              <a:rPr lang="en-US" altLang="en-US" sz="4800" b="1" dirty="0">
                <a:solidFill>
                  <a:srgbClr val="FF3300"/>
                </a:solidFill>
                <a:latin typeface="Times New Roman" panose="02020603050405020304" pitchFamily="18" charset="0"/>
                <a:cs typeface="Times New Roman" panose="02020603050405020304" pitchFamily="18" charset="0"/>
              </a:rPr>
              <a:t> </a:t>
            </a:r>
            <a:r>
              <a:rPr lang="vi-VN" altLang="en-US" sz="4800" b="1" dirty="0">
                <a:solidFill>
                  <a:srgbClr val="FF3300"/>
                </a:solidFill>
                <a:latin typeface="Times New Roman" panose="02020603050405020304" pitchFamily="18" charset="0"/>
                <a:cs typeface="Times New Roman" panose="02020603050405020304" pitchFamily="18" charset="0"/>
              </a:rPr>
              <a:t>học Đa Phúc</a:t>
            </a:r>
            <a:endParaRPr lang="en-US" altLang="en-US" sz="935"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sp>
        <p:nvSpPr>
          <p:cNvPr id="6" name="WordArt 7"/>
          <p:cNvSpPr>
            <a:spLocks noChangeArrowheads="1" noChangeShapeType="1" noTextEdit="1"/>
          </p:cNvSpPr>
          <p:nvPr/>
        </p:nvSpPr>
        <p:spPr bwMode="auto">
          <a:xfrm>
            <a:off x="1636713" y="2823640"/>
            <a:ext cx="8915400" cy="2225194"/>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a:t>
            </a:r>
            <a:r>
              <a:rPr lang="vi-VN"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A</a:t>
            </a: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4</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1218884" y="6022976"/>
            <a:ext cx="9601516"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Giáo viên: LÊ THỊ THU HƯỜNG</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7892">
                                            <p:txEl>
                                              <p:pRg st="0" end="0"/>
                                            </p:txEl>
                                          </p:spTgt>
                                        </p:tgtEl>
                                        <p:attrNameLst>
                                          <p:attrName>style.visibility</p:attrName>
                                        </p:attrNameLst>
                                      </p:cBhvr>
                                      <p:to>
                                        <p:strVal val="visible"/>
                                      </p:to>
                                    </p:set>
                                    <p:anim calcmode="lin" valueType="num">
                                      <p:cBhvr>
                                        <p:cTn id="11" dur="500" fill="hold"/>
                                        <p:tgtEl>
                                          <p:spTgt spid="378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89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789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38" presetClass="entr" presetSubtype="0" accel="50000" fill="hold" grpId="0" nodeType="clickEffect">
                                  <p:stCondLst>
                                    <p:cond delay="0"/>
                                  </p:stCondLst>
                                  <p:iterate type="lt">
                                    <p:tmPct val="50000"/>
                                  </p:iterate>
                                  <p:childTnLst>
                                    <p:set>
                                      <p:cBhvr>
                                        <p:cTn id="23" dur="1" fill="hold">
                                          <p:stCondLst>
                                            <p:cond delay="0"/>
                                          </p:stCondLst>
                                        </p:cTn>
                                        <p:tgtEl>
                                          <p:spTgt spid="37896"/>
                                        </p:tgtEl>
                                        <p:attrNameLst>
                                          <p:attrName>style.visibility</p:attrName>
                                        </p:attrNameLst>
                                      </p:cBhvr>
                                      <p:to>
                                        <p:strVal val="visible"/>
                                      </p:to>
                                    </p:set>
                                    <p:set>
                                      <p:cBhvr>
                                        <p:cTn id="24" dur="455" fill="hold">
                                          <p:stCondLst>
                                            <p:cond delay="0"/>
                                          </p:stCondLst>
                                        </p:cTn>
                                        <p:tgtEl>
                                          <p:spTgt spid="37896"/>
                                        </p:tgtEl>
                                        <p:attrNameLst>
                                          <p:attrName>style.rotation</p:attrName>
                                        </p:attrNameLst>
                                      </p:cBhvr>
                                      <p:to>
                                        <p:strVal val="-45.0"/>
                                      </p:to>
                                    </p:set>
                                    <p:anim calcmode="lin" valueType="num">
                                      <p:cBhvr>
                                        <p:cTn id="25" dur="455" fill="hold">
                                          <p:stCondLst>
                                            <p:cond delay="455"/>
                                          </p:stCondLst>
                                        </p:cTn>
                                        <p:tgtEl>
                                          <p:spTgt spid="37896"/>
                                        </p:tgtEl>
                                        <p:attrNameLst>
                                          <p:attrName>style.rotation</p:attrName>
                                        </p:attrNameLst>
                                      </p:cBhvr>
                                      <p:tavLst>
                                        <p:tav tm="0">
                                          <p:val>
                                            <p:fltVal val="-45"/>
                                          </p:val>
                                        </p:tav>
                                        <p:tav tm="69900">
                                          <p:val>
                                            <p:fltVal val="45"/>
                                          </p:val>
                                        </p:tav>
                                        <p:tav tm="100000">
                                          <p:val>
                                            <p:fltVal val="0"/>
                                          </p:val>
                                        </p:tav>
                                      </p:tavLst>
                                    </p:anim>
                                    <p:anim calcmode="lin" valueType="num">
                                      <p:cBhvr>
                                        <p:cTn id="26" dur="455" fill="hold">
                                          <p:stCondLst>
                                            <p:cond delay="0"/>
                                          </p:stCondLst>
                                        </p:cTn>
                                        <p:tgtEl>
                                          <p:spTgt spid="37896"/>
                                        </p:tgtEl>
                                        <p:attrNameLst>
                                          <p:attrName>ppt_y</p:attrName>
                                        </p:attrNameLst>
                                      </p:cBhvr>
                                      <p:tavLst>
                                        <p:tav tm="0">
                                          <p:val>
                                            <p:strVal val="#ppt_y-1"/>
                                          </p:val>
                                        </p:tav>
                                        <p:tav tm="100000">
                                          <p:val>
                                            <p:strVal val="#ppt_y-(0.354*#ppt_w-0.172*#ppt_h)"/>
                                          </p:val>
                                        </p:tav>
                                      </p:tavLst>
                                    </p:anim>
                                    <p:anim calcmode="lin" valueType="num">
                                      <p:cBhvr>
                                        <p:cTn id="27" dur="156" decel="50000" autoRev="1" fill="hold">
                                          <p:stCondLst>
                                            <p:cond delay="455"/>
                                          </p:stCondLst>
                                        </p:cTn>
                                        <p:tgtEl>
                                          <p:spTgt spid="37896"/>
                                        </p:tgtEl>
                                        <p:attrNameLst>
                                          <p:attrName>ppt_y</p:attrName>
                                        </p:attrNameLst>
                                      </p:cBhvr>
                                      <p:tavLst>
                                        <p:tav tm="0">
                                          <p:val>
                                            <p:strVal val="#ppt_y-(0.354*#ppt_w-0.172*#ppt_h)"/>
                                          </p:val>
                                        </p:tav>
                                        <p:tav tm="100000">
                                          <p:val>
                                            <p:strVal val="#ppt_y-(0.354*#ppt_w-0.172*#ppt_h)-#ppt_h/2"/>
                                          </p:val>
                                        </p:tav>
                                      </p:tavLst>
                                    </p:anim>
                                    <p:anim calcmode="lin" valueType="num">
                                      <p:cBhvr>
                                        <p:cTn id="28" dur="136" fill="hold">
                                          <p:stCondLst>
                                            <p:cond delay="864"/>
                                          </p:stCondLst>
                                        </p:cTn>
                                        <p:tgtEl>
                                          <p:spTgt spid="3789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6" grpId="0"/>
      <p:bldP spid="378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960" y="1121393"/>
            <a:ext cx="11379200" cy="4478149"/>
          </a:xfrm>
          <a:prstGeom prst="rect">
            <a:avLst/>
          </a:prstGeom>
          <a:noFill/>
        </p:spPr>
        <p:txBody>
          <a:bodyPr wrap="square">
            <a:spAutoFit/>
          </a:bodyPr>
          <a:lstStyle/>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nghĩ trẻ em trên khắp thế giới đều thích nghe chuyện giống tôi. Ba tôi đi làm xa nên những câu chuyện đầu tiên tôi nghe được là từ bà tôi và chú tôi. Bà kể tôi nghe chuyện </a:t>
            </a:r>
            <a:r>
              <a:rPr lang="vi-VN" sz="1900" i="1" dirty="0">
                <a:latin typeface="Cambria" panose="02040503050406030204" pitchFamily="18" charset="0"/>
                <a:ea typeface="Cambria" panose="02040503050406030204" pitchFamily="18" charset="0"/>
              </a:rPr>
              <a:t>Tấm Cám, Thạch Sanh, Cây tre trăm đốt, Đôi hài bảy dặm</a:t>
            </a:r>
            <a:r>
              <a:rPr lang="vi-VN" sz="1900" dirty="0">
                <a:latin typeface="Cambria" panose="02040503050406030204" pitchFamily="18" charset="0"/>
                <a:ea typeface="Cambria" panose="02040503050406030204" pitchFamily="18" charset="0"/>
              </a:rPr>
              <a:t>,... Chú tôi lại thích kể chuyện Tôn Ngộ Không và một số truyện trong </a:t>
            </a:r>
            <a:r>
              <a:rPr lang="vi-VN" sz="1900" i="1" dirty="0">
                <a:latin typeface="Cambria" panose="02040503050406030204" pitchFamily="18" charset="0"/>
                <a:ea typeface="Cambria" panose="02040503050406030204" pitchFamily="18" charset="0"/>
              </a:rPr>
              <a:t>Nghìn lẻ một đêm</a:t>
            </a:r>
            <a:r>
              <a:rPr lang="vi-VN" sz="1900" dirty="0">
                <a:latin typeface="Cambria" panose="02040503050406030204" pitchFamily="18" charset="0"/>
                <a:ea typeface="Cambria" panose="02040503050406030204" pitchFamily="18" charset="0"/>
              </a:rPr>
              <a:t>.</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Bảy tuổi, tôi mê mẩn với những cuốn sách ba tôi mua về. Tám, chín tuổi, tôi đã mày mò đọc hết rương truyện Trung Hoa của ông thợ hớt tóc trong làng. Rồi tôi tìm đến </a:t>
            </a:r>
            <a:r>
              <a:rPr lang="vi-VN" sz="1900" i="1" dirty="0">
                <a:latin typeface="Cambria" panose="02040503050406030204" pitchFamily="18" charset="0"/>
                <a:ea typeface="Cambria" panose="02040503050406030204" pitchFamily="18" charset="0"/>
              </a:rPr>
              <a:t>Không gia đình, Những người khốn khổ,…</a:t>
            </a:r>
            <a:endParaRPr lang="vi-VN" sz="1900" dirty="0">
              <a:latin typeface="Cambria" panose="02040503050406030204" pitchFamily="18" charset="0"/>
              <a:ea typeface="Cambria" panose="02040503050406030204" pitchFamily="18" charset="0"/>
            </a:endParaRP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Rồi tới lượt mấy đứa em nhỏ của tôi lại tranh nhau nằm gần tôi vào mỗi buổi tối, nhao nhao: Anh Hai kể chuyện đi, anh Hai!.</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algn="r"/>
            <a:r>
              <a:rPr lang="vi-VN" sz="1900" dirty="0">
                <a:latin typeface="Cambria" panose="02040503050406030204" pitchFamily="18" charset="0"/>
                <a:ea typeface="Cambria" panose="02040503050406030204" pitchFamily="18" charset="0"/>
              </a:rPr>
              <a:t>(Nguyễn Nhật Ánh)</a:t>
            </a:r>
          </a:p>
        </p:txBody>
      </p:sp>
      <p:pic>
        <p:nvPicPr>
          <p:cNvPr id="4" name="Picture 3"/>
          <p:cNvPicPr>
            <a:picLocks noChangeAspect="1"/>
          </p:cNvPicPr>
          <p:nvPr/>
        </p:nvPicPr>
        <p:blipFill>
          <a:blip r:embed="rId2"/>
          <a:stretch>
            <a:fillRect/>
          </a:stretch>
        </p:blipFill>
        <p:spPr>
          <a:xfrm>
            <a:off x="-571321" y="6098214"/>
            <a:ext cx="2188654" cy="890093"/>
          </a:xfrm>
          <a:prstGeom prst="rect">
            <a:avLst/>
          </a:prstGeom>
        </p:spPr>
      </p:pic>
      <p:pic>
        <p:nvPicPr>
          <p:cNvPr id="6" name="Picture 5"/>
          <p:cNvPicPr>
            <a:picLocks noChangeAspect="1"/>
          </p:cNvPicPr>
          <p:nvPr/>
        </p:nvPicPr>
        <p:blipFill>
          <a:blip r:embed="rId3"/>
          <a:stretch>
            <a:fillRect/>
          </a:stretch>
        </p:blipFill>
        <p:spPr>
          <a:xfrm>
            <a:off x="3146250" y="419575"/>
            <a:ext cx="6956139" cy="755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0924" y="1180052"/>
            <a:ext cx="9495956"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1: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đầu</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Nghìn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lẻ</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một</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đêm</a:t>
            </a:r>
            <a:r>
              <a:rPr lang="en-US" sz="3600" b="1" i="1" dirty="0">
                <a:solidFill>
                  <a:srgbClr val="D10505"/>
                </a:solidFill>
                <a:latin typeface="Cambria" panose="02040503050406030204" pitchFamily="18" charset="0"/>
                <a:ea typeface="Cambria" panose="02040503050406030204" pitchFamily="18" charset="0"/>
              </a:rPr>
              <a:t>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1671409" y="2042418"/>
            <a:ext cx="8153311"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2: </a:t>
            </a:r>
            <a:r>
              <a:rPr lang="en-US" sz="3600" b="1" dirty="0" err="1">
                <a:solidFill>
                  <a:srgbClr val="D10505"/>
                </a:solidFill>
                <a:latin typeface="Cambria" panose="02040503050406030204" pitchFamily="18" charset="0"/>
                <a:ea typeface="Cambria" panose="02040503050406030204" pitchFamily="18" charset="0"/>
              </a:rPr>
              <a:t>Từ</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và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chú</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kì</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diệu</a:t>
            </a:r>
            <a:r>
              <a:rPr lang="en-US" sz="3600" b="1" i="1" dirty="0">
                <a:solidFill>
                  <a:srgbClr val="D10505"/>
                </a:solidFill>
                <a:latin typeface="Cambria" panose="02040503050406030204" pitchFamily="18" charset="0"/>
                <a:ea typeface="Cambria" panose="02040503050406030204" pitchFamily="18" charset="0"/>
              </a:rPr>
              <a:t> kia.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2465315" y="2904784"/>
            <a:ext cx="7937253"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3: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Bảy</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tuổi</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khốn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571321" y="6098214"/>
            <a:ext cx="2188654" cy="890093"/>
          </a:xfrm>
          <a:prstGeom prst="rect">
            <a:avLst/>
          </a:prstGeom>
        </p:spPr>
      </p:pic>
      <p:pic>
        <p:nvPicPr>
          <p:cNvPr id="10" name="Picture 9"/>
          <p:cNvPicPr>
            <a:picLocks noChangeAspect="1"/>
          </p:cNvPicPr>
          <p:nvPr/>
        </p:nvPicPr>
        <p:blipFill>
          <a:blip r:embed="rId3"/>
          <a:stretch>
            <a:fillRect/>
          </a:stretch>
        </p:blipFill>
        <p:spPr>
          <a:xfrm>
            <a:off x="4133141" y="-172423"/>
            <a:ext cx="3757658" cy="1347711"/>
          </a:xfrm>
          <a:prstGeom prst="rect">
            <a:avLst/>
          </a:prstGeom>
        </p:spPr>
      </p:pic>
      <p:sp>
        <p:nvSpPr>
          <p:cNvPr id="2" name="TextBox 1"/>
          <p:cNvSpPr txBox="1"/>
          <p:nvPr/>
        </p:nvSpPr>
        <p:spPr>
          <a:xfrm>
            <a:off x="3105395" y="3737904"/>
            <a:ext cx="83042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4: Từ </a:t>
            </a:r>
            <a:r>
              <a:rPr lang="vi-VN" sz="3600" b="1" i="1" dirty="0">
                <a:solidFill>
                  <a:srgbClr val="D10505"/>
                </a:solidFill>
                <a:latin typeface="Cambria" panose="02040503050406030204" pitchFamily="18" charset="0"/>
                <a:ea typeface="Cambria" panose="02040503050406030204" pitchFamily="18" charset="0"/>
              </a:rPr>
              <a:t>Tôi khóc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tưởng tượng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3" name="TextBox 2"/>
          <p:cNvSpPr txBox="1"/>
          <p:nvPr/>
        </p:nvSpPr>
        <p:spPr>
          <a:xfrm>
            <a:off x="3674355" y="4550704"/>
            <a:ext cx="72374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5: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vi-VN" sz="3600" b="1" i="1" dirty="0">
                <a:solidFill>
                  <a:srgbClr val="D10505"/>
                </a:solidFill>
                <a:latin typeface="Cambria" panose="02040503050406030204" pitchFamily="18" charset="0"/>
                <a:ea typeface="Cambria" panose="02040503050406030204" pitchFamily="18" charset="0"/>
              </a:rPr>
              <a:t>Rồi tới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anh Hai</a:t>
            </a:r>
            <a:r>
              <a:rPr lang="vi-VN" sz="3600" b="1" dirty="0">
                <a:solidFill>
                  <a:srgbClr val="D10505"/>
                </a:solidFill>
                <a:latin typeface="Cambria" panose="02040503050406030204" pitchFamily="18" charset="0"/>
                <a:ea typeface="Cambria" panose="02040503050406030204" pitchFamily="18" charset="0"/>
              </a:rPr>
              <a:t>!</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4" name="TextBox 3"/>
          <p:cNvSpPr txBox="1"/>
          <p:nvPr/>
        </p:nvSpPr>
        <p:spPr>
          <a:xfrm>
            <a:off x="4243315" y="5495584"/>
            <a:ext cx="473812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6: Phần còn lại.</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46977" y="1867112"/>
            <a:ext cx="2552835" cy="718696"/>
            <a:chOff x="1779373" y="2432277"/>
            <a:chExt cx="2552835" cy="718696"/>
          </a:xfrm>
        </p:grpSpPr>
        <p:sp>
          <p:nvSpPr>
            <p:cNvPr id="6" name="Rectangle: Rounded Corners 5"/>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p:cNvSpPr txBox="1"/>
            <p:nvPr/>
          </p:nvSpPr>
          <p:spPr>
            <a:xfrm>
              <a:off x="1811429"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Tấm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Cám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8" name="Group 7"/>
          <p:cNvGrpSpPr/>
          <p:nvPr/>
        </p:nvGrpSpPr>
        <p:grpSpPr>
          <a:xfrm>
            <a:off x="7355476" y="1867112"/>
            <a:ext cx="2967084" cy="1200329"/>
            <a:chOff x="1747317" y="2432277"/>
            <a:chExt cx="2552835" cy="1200329"/>
          </a:xfrm>
        </p:grpSpPr>
        <p:sp>
          <p:nvSpPr>
            <p:cNvPr id="9" name="Rectangle: Rounded Corners 8"/>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TextBox 9"/>
            <p:cNvSpPr txBox="1"/>
            <p:nvPr/>
          </p:nvSpPr>
          <p:spPr>
            <a:xfrm>
              <a:off x="1747317" y="2432277"/>
              <a:ext cx="2520779"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Thạch</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Sanh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1" name="Group 10"/>
          <p:cNvGrpSpPr/>
          <p:nvPr/>
        </p:nvGrpSpPr>
        <p:grpSpPr>
          <a:xfrm>
            <a:off x="904241" y="3271156"/>
            <a:ext cx="4027628" cy="718696"/>
            <a:chOff x="1747317" y="2432277"/>
            <a:chExt cx="2552835" cy="718696"/>
          </a:xfrm>
        </p:grpSpPr>
        <p:sp>
          <p:nvSpPr>
            <p:cNvPr id="12" name="Rectangle: Rounded Corners 11"/>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Cây</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tre</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trăm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đốt</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4" name="Group 13"/>
          <p:cNvGrpSpPr/>
          <p:nvPr/>
        </p:nvGrpSpPr>
        <p:grpSpPr>
          <a:xfrm>
            <a:off x="7387532" y="3282272"/>
            <a:ext cx="3798628" cy="718696"/>
            <a:chOff x="1747317" y="2432277"/>
            <a:chExt cx="2552835" cy="718696"/>
          </a:xfrm>
        </p:grpSpPr>
        <p:sp>
          <p:nvSpPr>
            <p:cNvPr id="15" name="Rectangle: Rounded Corners 14"/>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6" name="TextBox 15"/>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600" b="1" kern="0" dirty="0" err="1">
                  <a:solidFill>
                    <a:prstClr val="black"/>
                  </a:solidFill>
                  <a:latin typeface="Cambria" panose="02040503050406030204" pitchFamily="18" charset="0"/>
                </a:rPr>
                <a:t>Đôi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hài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bảy</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dặm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7" name="Group 16"/>
          <p:cNvGrpSpPr/>
          <p:nvPr/>
        </p:nvGrpSpPr>
        <p:grpSpPr>
          <a:xfrm>
            <a:off x="1081054" y="4510137"/>
            <a:ext cx="4537425" cy="718696"/>
            <a:chOff x="1779373" y="2432277"/>
            <a:chExt cx="2910938" cy="718696"/>
          </a:xfrm>
        </p:grpSpPr>
        <p:sp>
          <p:nvSpPr>
            <p:cNvPr id="18" name="Rectangle: Rounded Corners 17"/>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9" name="TextBox 18"/>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Nghìn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lẻ</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một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đêm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pic>
        <p:nvPicPr>
          <p:cNvPr id="21" name="Picture 20"/>
          <p:cNvPicPr>
            <a:picLocks noChangeAspect="1"/>
          </p:cNvPicPr>
          <p:nvPr/>
        </p:nvPicPr>
        <p:blipFill>
          <a:blip r:embed="rId2"/>
          <a:stretch>
            <a:fillRect/>
          </a:stretch>
        </p:blipFill>
        <p:spPr>
          <a:xfrm>
            <a:off x="-571321" y="6098214"/>
            <a:ext cx="2188654" cy="890093"/>
          </a:xfrm>
          <a:prstGeom prst="rect">
            <a:avLst/>
          </a:prstGeom>
        </p:spPr>
      </p:pic>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22" name="Picture 21"/>
          <p:cNvPicPr>
            <a:picLocks noChangeAspect="1"/>
          </p:cNvPicPr>
          <p:nvPr/>
        </p:nvPicPr>
        <p:blipFill>
          <a:blip r:embed="rId5"/>
          <a:stretch>
            <a:fillRect/>
          </a:stretch>
        </p:blipFill>
        <p:spPr>
          <a:xfrm>
            <a:off x="2995436" y="313956"/>
            <a:ext cx="6418008" cy="1357930"/>
          </a:xfrm>
          <a:prstGeom prst="rect">
            <a:avLst/>
          </a:prstGeom>
        </p:spPr>
      </p:pic>
      <p:grpSp>
        <p:nvGrpSpPr>
          <p:cNvPr id="2" name="Group 1"/>
          <p:cNvGrpSpPr/>
          <p:nvPr/>
        </p:nvGrpSpPr>
        <p:grpSpPr>
          <a:xfrm>
            <a:off x="7498080" y="4367897"/>
            <a:ext cx="3565273" cy="718696"/>
            <a:chOff x="1779373" y="2432277"/>
            <a:chExt cx="2910938" cy="718696"/>
          </a:xfrm>
        </p:grpSpPr>
        <p:sp>
          <p:nvSpPr>
            <p:cNvPr id="3" name="Rectangle: Rounded Corners 2"/>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4" name="TextBox 3"/>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Không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gia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đình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20" name="Group 19"/>
          <p:cNvGrpSpPr/>
          <p:nvPr/>
        </p:nvGrpSpPr>
        <p:grpSpPr>
          <a:xfrm>
            <a:off x="3586480" y="5587097"/>
            <a:ext cx="5222240" cy="718696"/>
            <a:chOff x="1779373" y="2432277"/>
            <a:chExt cx="2910938" cy="718696"/>
          </a:xfrm>
        </p:grpSpPr>
        <p:sp>
          <p:nvSpPr>
            <p:cNvPr id="24" name="Rectangle: Rounded Corners 23"/>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5" name="TextBox 24"/>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Những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người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khốn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khổ</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p:cNvPicPr>
            <a:picLocks noChangeAspect="1"/>
          </p:cNvPicPr>
          <p:nvPr/>
        </p:nvPicPr>
        <p:blipFill>
          <a:blip r:embed="rId5"/>
          <a:stretch>
            <a:fillRect/>
          </a:stretch>
        </p:blipFill>
        <p:spPr>
          <a:xfrm>
            <a:off x="817162" y="2918910"/>
            <a:ext cx="6631746" cy="2139800"/>
          </a:xfrm>
          <a:prstGeom prst="rect">
            <a:avLst/>
          </a:prstGeom>
        </p:spPr>
      </p:pic>
      <p:sp>
        <p:nvSpPr>
          <p:cNvPr id="18" name="TextBox 17"/>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6"/>
          <a:stretch>
            <a:fillRect/>
          </a:stretch>
        </p:blipFill>
        <p:spPr>
          <a:xfrm>
            <a:off x="7509866" y="75066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7"/>
          <a:stretch>
            <a:fillRect/>
          </a:stretch>
        </p:blipFill>
        <p:spPr>
          <a:xfrm>
            <a:off x="406847" y="3045789"/>
            <a:ext cx="6888802" cy="2222742"/>
          </a:xfrm>
          <a:prstGeom prst="rect">
            <a:avLst/>
          </a:prstGeom>
        </p:spPr>
      </p:pic>
      <p:pic>
        <p:nvPicPr>
          <p:cNvPr id="6" name="Picture 5"/>
          <p:cNvPicPr>
            <a:picLocks noChangeAspect="1"/>
          </p:cNvPicPr>
          <p:nvPr/>
        </p:nvPicPr>
        <p:blipFill>
          <a:blip r:embed="rId8"/>
          <a:stretch>
            <a:fillRect/>
          </a:stretch>
        </p:blipFill>
        <p:spPr>
          <a:xfrm>
            <a:off x="7300773" y="80146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71321" y="6098214"/>
            <a:ext cx="2188654" cy="890093"/>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p:cNvPicPr>
            <a:picLocks noChangeAspect="1"/>
          </p:cNvPicPr>
          <p:nvPr/>
        </p:nvPicPr>
        <p:blipFill>
          <a:blip r:embed="rId6"/>
          <a:stretch>
            <a:fillRect/>
          </a:stretch>
        </p:blipFill>
        <p:spPr>
          <a:xfrm>
            <a:off x="967694" y="1266496"/>
            <a:ext cx="6736664" cy="446265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0378" y="5521628"/>
            <a:ext cx="7760241" cy="646331"/>
          </a:xfrm>
          <a:prstGeom prst="rect">
            <a:avLst/>
          </a:prstGeom>
          <a:noFill/>
        </p:spPr>
        <p:txBody>
          <a:bodyPr wrap="square">
            <a:spAutoFit/>
          </a:bodyPr>
          <a:lstStyle/>
          <a:p>
            <a:r>
              <a:rPr lang="vi-VN" sz="3600" dirty="0">
                <a:solidFill>
                  <a:srgbClr val="E7E6E6">
                    <a:lumMod val="10000"/>
                  </a:srgbClr>
                </a:solidFill>
                <a:latin typeface="Cambria" panose="02040503050406030204" pitchFamily="18" charset="0"/>
                <a:ea typeface="Cambria" panose="02040503050406030204" pitchFamily="18" charset="0"/>
              </a:rPr>
              <a:t>hòm gỗ để đựng đồ dùng </a:t>
            </a:r>
            <a:endParaRPr lang="en-US" dirty="0"/>
          </a:p>
        </p:txBody>
      </p:sp>
      <p:sp>
        <p:nvSpPr>
          <p:cNvPr id="8" name="TextBox 7"/>
          <p:cNvSpPr txBox="1"/>
          <p:nvPr/>
        </p:nvSpPr>
        <p:spPr>
          <a:xfrm>
            <a:off x="1096842" y="5487207"/>
            <a:ext cx="2207056" cy="646331"/>
          </a:xfrm>
          <a:prstGeom prst="rect">
            <a:avLst/>
          </a:prstGeom>
          <a:noFill/>
        </p:spPr>
        <p:txBody>
          <a:bodyPr wrap="square">
            <a:spAutoFit/>
          </a:bodyPr>
          <a:lstStyle/>
          <a:p>
            <a:pPr algn="ct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rương</a:t>
            </a:r>
            <a:endParaRPr lang="en-US" b="1" i="1" dirty="0"/>
          </a:p>
        </p:txBody>
      </p:sp>
      <p:pic>
        <p:nvPicPr>
          <p:cNvPr id="7" name="Picture 6"/>
          <p:cNvPicPr>
            <a:picLocks noChangeAspect="1"/>
          </p:cNvPicPr>
          <p:nvPr/>
        </p:nvPicPr>
        <p:blipFill>
          <a:blip r:embed="rId2"/>
          <a:stretch>
            <a:fillRect/>
          </a:stretch>
        </p:blipFill>
        <p:spPr>
          <a:xfrm>
            <a:off x="-571321" y="6098214"/>
            <a:ext cx="2188654" cy="890093"/>
          </a:xfrm>
          <a:prstGeom prst="rect">
            <a:avLst/>
          </a:prstGeom>
        </p:spPr>
      </p:pic>
      <p:pic>
        <p:nvPicPr>
          <p:cNvPr id="9" name="Picture 8"/>
          <p:cNvPicPr>
            <a:picLocks noChangeAspect="1"/>
          </p:cNvPicPr>
          <p:nvPr/>
        </p:nvPicPr>
        <p:blipFill>
          <a:blip r:embed="rId3"/>
          <a:stretch>
            <a:fillRect/>
          </a:stretch>
        </p:blipFill>
        <p:spPr>
          <a:xfrm>
            <a:off x="3429664" y="259102"/>
            <a:ext cx="5096698" cy="1255885"/>
          </a:xfrm>
          <a:prstGeom prst="rect">
            <a:avLst/>
          </a:prstGeom>
        </p:spPr>
      </p:pic>
      <p:pic>
        <p:nvPicPr>
          <p:cNvPr id="1026" name="Picture 2" descr="Tâm Shoppe - Thế giới Dec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1529080"/>
            <a:ext cx="5253990" cy="3752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5018" y="5491148"/>
            <a:ext cx="7760241" cy="646331"/>
          </a:xfrm>
          <a:prstGeom prst="rect">
            <a:avLst/>
          </a:prstGeom>
          <a:noFill/>
        </p:spPr>
        <p:txBody>
          <a:bodyPr wrap="square">
            <a:spAutoFit/>
          </a:bodyPr>
          <a:lstStyle/>
          <a:p>
            <a:pPr lvl="0"/>
            <a:r>
              <a:rPr lang="vi-VN" sz="3600" dirty="0">
                <a:solidFill>
                  <a:srgbClr val="E7E6E6">
                    <a:lumMod val="10000"/>
                  </a:srgbClr>
                </a:solidFill>
                <a:latin typeface="Cambria" panose="02040503050406030204" pitchFamily="18" charset="0"/>
                <a:ea typeface="Cambria" panose="02040503050406030204" pitchFamily="18" charset="0"/>
              </a:rPr>
              <a:t>còn gọi là thợ cắt tóc</a:t>
            </a:r>
            <a:r>
              <a:rPr lang="en-US" sz="3600" dirty="0">
                <a:solidFill>
                  <a:srgbClr val="E7E6E6">
                    <a:lumMod val="10000"/>
                  </a:srgbClr>
                </a:solidFill>
                <a:latin typeface="Cambria" panose="02040503050406030204" pitchFamily="18" charset="0"/>
                <a:ea typeface="Cambria" panose="02040503050406030204" pitchFamily="18" charset="0"/>
              </a:rPr>
              <a:t>.</a:t>
            </a:r>
            <a:endParaRPr kumimoji="0" lang="en-US" sz="1800" b="0" i="0" u="none" strike="noStrike" kern="1200" cap="none" spc="0" normalizeH="0" baseline="0" noProof="0" dirty="0">
              <a:ln>
                <a:noFill/>
              </a:ln>
              <a:solidFill>
                <a:prstClr val="black"/>
              </a:solidFill>
              <a:effectLst/>
              <a:uLnTx/>
              <a:uFillTx/>
              <a:latin typeface="思源黑体 CN Normal"/>
              <a:cs typeface="+mn-cs"/>
            </a:endParaRPr>
          </a:p>
        </p:txBody>
      </p:sp>
      <p:sp>
        <p:nvSpPr>
          <p:cNvPr id="8" name="TextBox 7"/>
          <p:cNvSpPr txBox="1"/>
          <p:nvPr/>
        </p:nvSpPr>
        <p:spPr>
          <a:xfrm>
            <a:off x="1747520" y="5477047"/>
            <a:ext cx="269429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Thợ</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hớt</a:t>
            </a:r>
            <a:r>
              <a:rPr kumimoji="0" lang="en-US" sz="3600" b="1" i="1" u="none" strike="noStrike" kern="1200" cap="none" spc="0" normalizeH="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tóc</a:t>
            </a:r>
            <a:endParaRPr kumimoji="0" lang="en-US" sz="1800" b="1" i="1" u="none" strike="noStrike" kern="1200" cap="none" spc="0" normalizeH="0" baseline="0" noProof="0" dirty="0">
              <a:ln>
                <a:noFill/>
              </a:ln>
              <a:solidFill>
                <a:prstClr val="black"/>
              </a:solidFill>
              <a:effectLst/>
              <a:uLnTx/>
              <a:uFillTx/>
              <a:latin typeface="思源黑体 CN Normal"/>
              <a:cs typeface="+mn-cs"/>
            </a:endParaRPr>
          </a:p>
        </p:txBody>
      </p:sp>
      <p:pic>
        <p:nvPicPr>
          <p:cNvPr id="7" name="Picture 6"/>
          <p:cNvPicPr>
            <a:picLocks noChangeAspect="1"/>
          </p:cNvPicPr>
          <p:nvPr/>
        </p:nvPicPr>
        <p:blipFill>
          <a:blip r:embed="rId2"/>
          <a:stretch>
            <a:fillRect/>
          </a:stretch>
        </p:blipFill>
        <p:spPr>
          <a:xfrm>
            <a:off x="-571321" y="6098214"/>
            <a:ext cx="2188654" cy="890093"/>
          </a:xfrm>
          <a:prstGeom prst="rect">
            <a:avLst/>
          </a:prstGeom>
        </p:spPr>
      </p:pic>
      <p:pic>
        <p:nvPicPr>
          <p:cNvPr id="9" name="Picture 8"/>
          <p:cNvPicPr>
            <a:picLocks noChangeAspect="1"/>
          </p:cNvPicPr>
          <p:nvPr/>
        </p:nvPicPr>
        <p:blipFill>
          <a:blip r:embed="rId3"/>
          <a:stretch>
            <a:fillRect/>
          </a:stretch>
        </p:blipFill>
        <p:spPr>
          <a:xfrm>
            <a:off x="3429664" y="259102"/>
            <a:ext cx="5096698" cy="1255885"/>
          </a:xfrm>
          <a:prstGeom prst="rect">
            <a:avLst/>
          </a:prstGeom>
        </p:spPr>
      </p:pic>
      <p:pic>
        <p:nvPicPr>
          <p:cNvPr id="2050" name="Picture 2" descr="Nghề cắt tóc có làm giàu được không? - JobsGO B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570" y="1624330"/>
            <a:ext cx="3836670" cy="38366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7760" y="641695"/>
            <a:ext cx="9977120" cy="1754326"/>
            <a:chOff x="1488332" y="641695"/>
            <a:chExt cx="9152656" cy="1754326"/>
          </a:xfrm>
        </p:grpSpPr>
        <p:sp>
          <p:nvSpPr>
            <p:cNvPr id="3" name="Rectangle: Rounded Corners 2"/>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1.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nghe</a:t>
              </a:r>
              <a:r>
                <a:rPr lang="en-US" sz="3600" b="1" dirty="0">
                  <a:effectLst/>
                  <a:latin typeface="Cambria" panose="02040503050406030204" pitchFamily="18" charset="0"/>
                  <a:ea typeface="Cambria" panose="02040503050406030204" pitchFamily="18" charset="0"/>
                </a:rPr>
                <a:t> ai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p>
          </p:txBody>
        </p:sp>
      </p:grpSp>
      <p:sp>
        <p:nvSpPr>
          <p:cNvPr id="6" name="TextBox 5"/>
          <p:cNvSpPr txBox="1"/>
          <p:nvPr/>
        </p:nvSpPr>
        <p:spPr>
          <a:xfrm>
            <a:off x="933056" y="2330202"/>
            <a:ext cx="8343024" cy="2862322"/>
          </a:xfrm>
          <a:prstGeom prst="rect">
            <a:avLst/>
          </a:prstGeom>
          <a:noFill/>
        </p:spPr>
        <p:txBody>
          <a:bodyPr wrap="square">
            <a:spAutoFit/>
          </a:bodyPr>
          <a:lstStyle/>
          <a:p>
            <a:pPr algn="just"/>
            <a:r>
              <a:rPr lang="en-US" sz="3600" b="1" dirty="0">
                <a:solidFill>
                  <a:srgbClr val="2E6C74"/>
                </a:solidFill>
                <a:latin typeface="Cambria" panose="02040503050406030204" pitchFamily="18" charset="0"/>
              </a:rPr>
              <a:t>   </a:t>
            </a:r>
            <a:r>
              <a:rPr lang="vi-VN" sz="3600" b="1" dirty="0">
                <a:solidFill>
                  <a:srgbClr val="2E6C74"/>
                </a:solidFill>
                <a:latin typeface="Cambria" panose="02040503050406030204" pitchFamily="18" charset="0"/>
              </a:rPr>
              <a:t>Những câu chuyện đầu tiên bạn nhỏ nghe được là từ bà và chú. Đó là truyện Tấm Cám, Thạch Sanh, Cây tre trăm đốt, chuyện về Tôn Ngộ Không, một số truyện trong Nghìn lẻ một đêm,...</a:t>
            </a:r>
            <a:endParaRPr lang="en-US" sz="3600" b="1" dirty="0">
              <a:solidFill>
                <a:srgbClr val="2E6C74"/>
              </a:solidFill>
              <a:latin typeface="Cambria" panose="02040503050406030204" pitchFamily="18" charset="0"/>
            </a:endParaRPr>
          </a:p>
        </p:txBody>
      </p:sp>
      <p:pic>
        <p:nvPicPr>
          <p:cNvPr id="7" name="Picture 6"/>
          <p:cNvPicPr>
            <a:picLocks noChangeAspect="1"/>
          </p:cNvPicPr>
          <p:nvPr/>
        </p:nvPicPr>
        <p:blipFill>
          <a:blip r:embed="rId2"/>
          <a:stretch>
            <a:fillRect/>
          </a:stretch>
        </p:blipFill>
        <p:spPr>
          <a:xfrm>
            <a:off x="-571321" y="6098214"/>
            <a:ext cx="2188654" cy="89009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1840" y="3812839"/>
            <a:ext cx="3280630" cy="2706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44880" y="477106"/>
            <a:ext cx="10270273" cy="1200329"/>
            <a:chOff x="1488332" y="641695"/>
            <a:chExt cx="9017540" cy="1200329"/>
          </a:xfrm>
        </p:grpSpPr>
        <p:sp>
          <p:nvSpPr>
            <p:cNvPr id="3" name="Rectangle: Rounded Corners 2"/>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p:cNvSpPr txBox="1"/>
            <p:nvPr/>
          </p:nvSpPr>
          <p:spPr>
            <a:xfrm>
              <a:off x="1551012" y="641695"/>
              <a:ext cx="8813433" cy="1200329"/>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2.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tự</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khám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giới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diệu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trong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a:t>
              </a:r>
            </a:p>
          </p:txBody>
        </p:sp>
      </p:grpSp>
      <p:grpSp>
        <p:nvGrpSpPr>
          <p:cNvPr id="6" name="Group 5"/>
          <p:cNvGrpSpPr/>
          <p:nvPr/>
        </p:nvGrpSpPr>
        <p:grpSpPr>
          <a:xfrm>
            <a:off x="1159957" y="1842025"/>
            <a:ext cx="9802683" cy="4477495"/>
            <a:chOff x="1159957" y="1842025"/>
            <a:chExt cx="3360329" cy="2377437"/>
          </a:xfrm>
        </p:grpSpPr>
        <p:pic>
          <p:nvPicPr>
            <p:cNvPr id="5" name="图片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3" name="TextBox 12"/>
            <p:cNvSpPr txBox="1"/>
            <p:nvPr/>
          </p:nvSpPr>
          <p:spPr>
            <a:xfrm>
              <a:off x="1678201" y="2314889"/>
              <a:ext cx="2323839" cy="122566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600" b="1" dirty="0" err="1">
                  <a:solidFill>
                    <a:srgbClr val="FF0000"/>
                  </a:solidFill>
                  <a:effectLst/>
                  <a:latin typeface="Cambria" panose="02040503050406030204" pitchFamily="18" charset="0"/>
                  <a:ea typeface="Cambria" panose="02040503050406030204" pitchFamily="18" charset="0"/>
                </a:rPr>
                <a:t>Để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có</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tự</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mình</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khám</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phá</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thế</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giới</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kì</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diệu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trong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câu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chuyện</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bạn</a:t>
              </a:r>
              <a:r>
                <a:rPr lang="en-US" sz="3600" b="1" dirty="0">
                  <a:solidFill>
                    <a:srgbClr val="FF0000"/>
                  </a:solidFill>
                  <a:effectLst/>
                  <a:latin typeface="Cambria" panose="02040503050406030204" pitchFamily="18" charset="0"/>
                  <a:ea typeface="Cambria" panose="02040503050406030204" pitchFamily="18" charset="0"/>
                </a:rPr>
                <a:t> nhỏ </a:t>
              </a:r>
              <a:r>
                <a:rPr lang="en-US" sz="3600" b="1" dirty="0" err="1">
                  <a:solidFill>
                    <a:srgbClr val="FF0000"/>
                  </a:solidFill>
                  <a:effectLst/>
                  <a:latin typeface="Cambria" panose="02040503050406030204" pitchFamily="18" charset="0"/>
                  <a:ea typeface="Cambria" panose="02040503050406030204" pitchFamily="18" charset="0"/>
                </a:rPr>
                <a:t>đã</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cố</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học</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chữ</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thật</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endParaRPr kumimoji="0" lang="en-US" sz="66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a:blip r:embed="rId4"/>
          <a:stretch>
            <a:fillRect/>
          </a:stretch>
        </p:blipFill>
        <p:spPr>
          <a:xfrm>
            <a:off x="-571321" y="6098214"/>
            <a:ext cx="2188654" cy="890093"/>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screen"/>
          <a:stretch>
            <a:fillRect/>
          </a:stretch>
        </p:blipFill>
        <p:spPr>
          <a:xfrm>
            <a:off x="553161" y="1167319"/>
            <a:ext cx="5882928" cy="5882928"/>
          </a:xfrm>
          <a:prstGeom prst="rect">
            <a:avLst/>
          </a:prstGeom>
        </p:spPr>
      </p:pic>
      <p:pic>
        <p:nvPicPr>
          <p:cNvPr id="6" name="Picture 5"/>
          <p:cNvPicPr>
            <a:picLocks noChangeAspect="1"/>
          </p:cNvPicPr>
          <p:nvPr/>
        </p:nvPicPr>
        <p:blipFill>
          <a:blip r:embed="rId4"/>
          <a:stretch>
            <a:fillRect/>
          </a:stretch>
        </p:blipFill>
        <p:spPr>
          <a:xfrm>
            <a:off x="-571321" y="6098214"/>
            <a:ext cx="2188654" cy="890093"/>
          </a:xfrm>
          <a:prstGeom prst="rect">
            <a:avLst/>
          </a:prstGeom>
        </p:spPr>
      </p:pic>
      <p:pic>
        <p:nvPicPr>
          <p:cNvPr id="7" name="Picture 6"/>
          <p:cNvPicPr>
            <a:picLocks noChangeAspect="1"/>
          </p:cNvPicPr>
          <p:nvPr/>
        </p:nvPicPr>
        <p:blipFill>
          <a:blip r:embed="rId5"/>
          <a:stretch>
            <a:fillRect/>
          </a:stretch>
        </p:blipFill>
        <p:spPr>
          <a:xfrm>
            <a:off x="4013520" y="1390620"/>
            <a:ext cx="7638950" cy="2676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88332" y="477106"/>
            <a:ext cx="9152656" cy="1200329"/>
            <a:chOff x="1488332" y="641695"/>
            <a:chExt cx="9152656" cy="1200329"/>
          </a:xfrm>
        </p:grpSpPr>
        <p:sp>
          <p:nvSpPr>
            <p:cNvPr id="3" name="Rectangle: Rounded Corners 2"/>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600" b="1" dirty="0">
                  <a:effectLst/>
                  <a:latin typeface="Cambria" panose="02040503050406030204" pitchFamily="18" charset="0"/>
                  <a:ea typeface="Cambria" panose="02040503050406030204" pitchFamily="18" charset="0"/>
                </a:rPr>
                <a:t>3. </a:t>
              </a:r>
              <a:r>
                <a:rPr lang="en-US" sz="3600" b="1" dirty="0" err="1">
                  <a:effectLst/>
                  <a:latin typeface="Cambria" panose="02040503050406030204" pitchFamily="18" charset="0"/>
                  <a:ea typeface="Cambria" panose="02040503050406030204" pitchFamily="18" charset="0"/>
                </a:rPr>
                <a:t>Sắp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xếp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thông</a:t>
              </a:r>
              <a:r>
                <a:rPr lang="en-US" sz="3600" b="1" dirty="0">
                  <a:effectLst/>
                  <a:latin typeface="Cambria" panose="02040503050406030204" pitchFamily="18" charset="0"/>
                  <a:ea typeface="Cambria" panose="02040503050406030204" pitchFamily="18" charset="0"/>
                </a:rPr>
                <a:t> tin </a:t>
              </a:r>
              <a:r>
                <a:rPr lang="en-US" sz="3600" b="1" dirty="0" err="1">
                  <a:effectLst/>
                  <a:latin typeface="Cambria" panose="02040503050406030204" pitchFamily="18" charset="0"/>
                  <a:ea typeface="Cambria" panose="02040503050406030204" pitchFamily="18" charset="0"/>
                </a:rPr>
                <a:t>dưới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đây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về</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hành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đọc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của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a:t>
              </a:r>
              <a:endParaRPr kumimoji="0" lang="en-US" sz="7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p:cNvPicPr>
            <a:picLocks noChangeAspect="1"/>
          </p:cNvPicPr>
          <p:nvPr/>
        </p:nvPicPr>
        <p:blipFill>
          <a:blip r:embed="rId2"/>
          <a:stretch>
            <a:fillRect/>
          </a:stretch>
        </p:blipFill>
        <p:spPr>
          <a:xfrm>
            <a:off x="-571321" y="6098214"/>
            <a:ext cx="2188654" cy="890093"/>
          </a:xfrm>
          <a:prstGeom prst="rect">
            <a:avLst/>
          </a:prstGeom>
        </p:spPr>
      </p:pic>
      <p:grpSp>
        <p:nvGrpSpPr>
          <p:cNvPr id="5" name="Group 4"/>
          <p:cNvGrpSpPr/>
          <p:nvPr/>
        </p:nvGrpSpPr>
        <p:grpSpPr>
          <a:xfrm>
            <a:off x="579121" y="2695465"/>
            <a:ext cx="4460240" cy="1978135"/>
            <a:chOff x="1159957" y="1842025"/>
            <a:chExt cx="3360329" cy="2377437"/>
          </a:xfrm>
        </p:grpSpPr>
        <p:pic>
          <p:nvPicPr>
            <p:cNvPr id="10"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1" name="TextBox 10"/>
            <p:cNvSpPr txBox="1"/>
            <p:nvPr/>
          </p:nvSpPr>
          <p:spPr>
            <a:xfrm>
              <a:off x="1678201" y="2314889"/>
              <a:ext cx="2323839" cy="99874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2400" b="0" i="0" dirty="0" err="1">
                  <a:solidFill>
                    <a:srgbClr val="000000"/>
                  </a:solidFill>
                  <a:effectLst/>
                  <a:latin typeface="Cambria" panose="02040503050406030204" pitchFamily="18" charset="0"/>
                  <a:ea typeface="Cambria" panose="02040503050406030204" pitchFamily="18" charset="0"/>
                </a:rPr>
                <a:t>Đọc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phẩm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văn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nổi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tiếng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thế</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giới</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2" name="Group 11"/>
          <p:cNvGrpSpPr/>
          <p:nvPr/>
        </p:nvGrpSpPr>
        <p:grpSpPr>
          <a:xfrm>
            <a:off x="7255957" y="2939305"/>
            <a:ext cx="3666043" cy="1561575"/>
            <a:chOff x="1159957" y="1842025"/>
            <a:chExt cx="3360329" cy="2377437"/>
          </a:xfrm>
        </p:grpSpPr>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4" name="TextBox 13"/>
            <p:cNvSpPr txBox="1"/>
            <p:nvPr/>
          </p:nvSpPr>
          <p:spPr>
            <a:xfrm>
              <a:off x="1678201" y="2314889"/>
              <a:ext cx="2323839" cy="12651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pl-PL" sz="2400" b="0" i="0" dirty="0">
                  <a:solidFill>
                    <a:srgbClr val="000000"/>
                  </a:solidFill>
                  <a:effectLst/>
                  <a:latin typeface="Cambria" panose="02040503050406030204" pitchFamily="18" charset="0"/>
                  <a:ea typeface="Cambria" panose="02040503050406030204" pitchFamily="18" charset="0"/>
                </a:rPr>
                <a:t>Đọc hết sách do ba mua</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5" name="Group 14"/>
          <p:cNvGrpSpPr/>
          <p:nvPr/>
        </p:nvGrpSpPr>
        <p:grpSpPr>
          <a:xfrm>
            <a:off x="3454400" y="4236720"/>
            <a:ext cx="5974079" cy="2123440"/>
            <a:chOff x="1159957" y="1842025"/>
            <a:chExt cx="3360329" cy="2377437"/>
          </a:xfrm>
        </p:grpSpPr>
        <p:pic>
          <p:nvPicPr>
            <p:cNvPr id="16" name="图片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7" name="TextBox 16"/>
            <p:cNvSpPr txBox="1"/>
            <p:nvPr/>
          </p:nvSpPr>
          <p:spPr>
            <a:xfrm>
              <a:off x="1649627" y="2432650"/>
              <a:ext cx="2323839" cy="91239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vi-VN" sz="2800" b="0" i="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endParaRPr kumimoji="0" lang="en-US" sz="54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2" name="Rectangle: Rounded Corners 21"/>
          <p:cNvSpPr/>
          <p:nvPr/>
        </p:nvSpPr>
        <p:spPr>
          <a:xfrm>
            <a:off x="1381760" y="2001520"/>
            <a:ext cx="15951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7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3" name="Rectangle: Rounded Corners 22"/>
          <p:cNvSpPr/>
          <p:nvPr/>
        </p:nvSpPr>
        <p:spPr>
          <a:xfrm>
            <a:off x="3911600" y="1991360"/>
            <a:ext cx="23063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8 - 9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4" name="Rectangle: Rounded Corners 23"/>
          <p:cNvSpPr/>
          <p:nvPr/>
        </p:nvSpPr>
        <p:spPr>
          <a:xfrm>
            <a:off x="7396480" y="1971040"/>
            <a:ext cx="333248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chút</a:t>
            </a:r>
            <a:endParaRPr lang="en-US" sz="28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31520" y="1432561"/>
          <a:ext cx="10789920" cy="3047999"/>
        </p:xfrm>
        <a:graphic>
          <a:graphicData uri="http://schemas.openxmlformats.org/drawingml/2006/table">
            <a:tbl>
              <a:tblPr/>
              <a:tblGrid>
                <a:gridCol w="307848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3596640">
                  <a:extLst>
                    <a:ext uri="{9D8B030D-6E8A-4147-A177-3AD203B41FA5}">
                      <a16:colId xmlns:a16="http://schemas.microsoft.com/office/drawing/2014/main" val="20002"/>
                    </a:ext>
                  </a:extLst>
                </a:gridCol>
              </a:tblGrid>
              <a:tr h="839491">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7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8 – 9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Lớn hơn một chút</a:t>
                      </a:r>
                      <a:endParaRPr lang="vi-VN"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2208508">
                <a:tc>
                  <a:txBody>
                    <a:bodyPr/>
                    <a:lstStyle/>
                    <a:p>
                      <a:pPr algn="ctr"/>
                      <a:r>
                        <a:rPr lang="pl-PL" sz="3600" dirty="0">
                          <a:solidFill>
                            <a:srgbClr val="000000"/>
                          </a:solidFill>
                          <a:effectLst/>
                          <a:latin typeface="Cambria" panose="02040503050406030204" pitchFamily="18" charset="0"/>
                          <a:ea typeface="Cambria" panose="02040503050406030204" pitchFamily="18" charset="0"/>
                        </a:rPr>
                        <a:t>Đọc hết sách do ba mua.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60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000000"/>
                          </a:solidFill>
                          <a:effectLst/>
                          <a:latin typeface="Cambria" panose="02040503050406030204" pitchFamily="18" charset="0"/>
                          <a:ea typeface="Cambria" panose="02040503050406030204" pitchFamily="18" charset="0"/>
                        </a:rPr>
                        <a:t>Đọc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phẩm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văn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nổi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tiếng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thế</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giới</a:t>
                      </a:r>
                      <a:r>
                        <a:rPr lang="en-US" sz="36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22012" y="477106"/>
            <a:ext cx="9152656" cy="1200329"/>
            <a:chOff x="1488332" y="641695"/>
            <a:chExt cx="9152656" cy="1200329"/>
          </a:xfrm>
        </p:grpSpPr>
        <p:sp>
          <p:nvSpPr>
            <p:cNvPr id="3" name="Rectangle: Rounded Corners 2"/>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600" b="1" i="0" dirty="0">
                  <a:solidFill>
                    <a:srgbClr val="000000"/>
                  </a:solidFill>
                  <a:effectLst/>
                  <a:latin typeface="Cambria" panose="02040503050406030204" pitchFamily="18" charset="0"/>
                  <a:ea typeface="Cambria" panose="02040503050406030204" pitchFamily="18" charset="0"/>
                </a:rPr>
                <a:t>4. </a:t>
              </a:r>
              <a:r>
                <a:rPr lang="vi-VN" sz="3600" b="1" i="0" dirty="0">
                  <a:solidFill>
                    <a:srgbClr val="000000"/>
                  </a:solidFill>
                  <a:effectLst/>
                  <a:latin typeface="Cambria" panose="02040503050406030204" pitchFamily="18" charset="0"/>
                  <a:ea typeface="Cambria" panose="02040503050406030204" pitchFamily="18" charset="0"/>
                </a:rPr>
                <a:t>Những trang sách có ý nghĩa như thế nào đối với bạn nhỏ?</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6" name="TextBox 5"/>
          <p:cNvSpPr txBox="1"/>
          <p:nvPr/>
        </p:nvSpPr>
        <p:spPr>
          <a:xfrm>
            <a:off x="664712" y="2039861"/>
            <a:ext cx="10856727" cy="2308324"/>
          </a:xfrm>
          <a:prstGeom prst="rect">
            <a:avLst/>
          </a:prstGeom>
          <a:noFill/>
        </p:spPr>
        <p:txBody>
          <a:bodyPr wrap="square">
            <a:spAutoFit/>
          </a:bodyPr>
          <a:lstStyle/>
          <a:p>
            <a:pPr algn="just"/>
            <a:r>
              <a:rPr lang="en-US" sz="3600" b="1" dirty="0">
                <a:solidFill>
                  <a:srgbClr val="2E6C74"/>
                </a:solidFill>
                <a:latin typeface="Cambria" panose="02040503050406030204" pitchFamily="18" charset="0"/>
                <a:ea typeface="Times New Roman" panose="02020603050405020304" pitchFamily="18" charset="0"/>
              </a:rPr>
              <a:t>   </a:t>
            </a:r>
            <a:r>
              <a:rPr lang="vi-VN" sz="3600" b="1" dirty="0">
                <a:solidFill>
                  <a:srgbClr val="2E6C74"/>
                </a:solidFill>
                <a:latin typeface="Cambria" panose="02040503050406030204" pitchFamily="18" charset="0"/>
                <a:ea typeface="Times New Roman" panose="02020603050405020304" pitchFamily="18" charset="0"/>
              </a:rPr>
              <a:t>Những trang sách đã mang đến cho bạn nhỏ rất nhiều cảm xúc và nhiều trải nghiệm, bồi đắp tâm hồn, làm giàu có và làm trưởng thành tình cảm một đứa bé, phát triển trí tưởng tượng... </a:t>
            </a:r>
            <a:endParaRPr lang="en-US" sz="3200" b="1" dirty="0">
              <a:solidFill>
                <a:srgbClr val="2E6C74"/>
              </a:solidFill>
              <a:effectLst/>
              <a:latin typeface="Cambria" panose="020405030504060302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71321" y="6098214"/>
            <a:ext cx="2188654" cy="89009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119" y="4551006"/>
            <a:ext cx="4834863" cy="19594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75360" y="477106"/>
            <a:ext cx="10546080" cy="1200329"/>
            <a:chOff x="1488332" y="641695"/>
            <a:chExt cx="9152656" cy="1200329"/>
          </a:xfrm>
        </p:grpSpPr>
        <p:sp>
          <p:nvSpPr>
            <p:cNvPr id="3" name="Rectangle: Rounded Corners 2"/>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p:cNvSpPr txBox="1"/>
            <p:nvPr/>
          </p:nvSpPr>
          <p:spPr>
            <a:xfrm>
              <a:off x="1551012" y="641695"/>
              <a:ext cx="90899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việc các em của bạn nhỏ rất háo hức được nghe anh kể chuyện thể hiện điều gì?</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TextBox 5"/>
          <p:cNvSpPr txBox="1"/>
          <p:nvPr/>
        </p:nvSpPr>
        <p:spPr>
          <a:xfrm>
            <a:off x="664712" y="2039861"/>
            <a:ext cx="10856727" cy="2554545"/>
          </a:xfrm>
          <a:prstGeom prst="rect">
            <a:avLst/>
          </a:prstGeom>
          <a:noFill/>
        </p:spPr>
        <p:txBody>
          <a:bodyPr wrap="square">
            <a:spAutoFit/>
          </a:bodyPr>
          <a:lstStyle/>
          <a:p>
            <a:pPr lvl="0" algn="just"/>
            <a:r>
              <a:rPr lang="en-US" sz="3200" b="1" dirty="0">
                <a:solidFill>
                  <a:srgbClr val="2E6C74"/>
                </a:solidFill>
                <a:latin typeface="Cambria" panose="02040503050406030204" pitchFamily="18" charset="0"/>
                <a:ea typeface="Times New Roman" panose="02020603050405020304" pitchFamily="18" charset="0"/>
              </a:rPr>
              <a:t>   </a:t>
            </a:r>
            <a:r>
              <a:rPr lang="vi-VN" sz="3200" b="1" dirty="0">
                <a:solidFill>
                  <a:srgbClr val="2E6C74"/>
                </a:solidFill>
                <a:latin typeface="Cambria" panose="02040503050406030204" pitchFamily="18" charset="0"/>
                <a:ea typeface="Times New Roman" panose="02020603050405020304" pitchFamily="18" charset="0"/>
              </a:rPr>
              <a:t>VD: Việc bà và chú kể chuyện cho bạn nhỏ, rồi bạn nhỏ lại kể chuyện cho các em nói lên sự tiếp nối trong gia đình bạn nhỏ, tạo thành một thói quen tốt, được duy trì một cách tự nhiên. Thói quen ấy giúp tất cả các thành viên đam mê đọc sách. </a:t>
            </a:r>
            <a:endParaRPr kumimoji="0" lang="en-US" sz="2800" b="1" i="0" u="none" strike="noStrike" kern="1200" cap="none" spc="0" normalizeH="0" baseline="0" noProof="0" dirty="0">
              <a:ln>
                <a:noFill/>
              </a:ln>
              <a:solidFill>
                <a:srgbClr val="2E6C74"/>
              </a:solidFill>
              <a:effectLst/>
              <a:uLnTx/>
              <a:uFillTx/>
              <a:latin typeface="Cambria" panose="02040503050406030204" pitchFamily="18" charset="0"/>
              <a:ea typeface="Times New Roman" panose="02020603050405020304" pitchFamily="18" charset="0"/>
              <a:cs typeface="+mn-cs"/>
            </a:endParaRPr>
          </a:p>
        </p:txBody>
      </p:sp>
      <p:pic>
        <p:nvPicPr>
          <p:cNvPr id="7" name="Picture 6"/>
          <p:cNvPicPr>
            <a:picLocks noChangeAspect="1"/>
          </p:cNvPicPr>
          <p:nvPr/>
        </p:nvPicPr>
        <p:blipFill>
          <a:blip r:embed="rId2"/>
          <a:stretch>
            <a:fillRect/>
          </a:stretch>
        </p:blipFill>
        <p:spPr>
          <a:xfrm>
            <a:off x="-571321" y="6098214"/>
            <a:ext cx="2188654" cy="8900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3524" y="4393048"/>
            <a:ext cx="2918416" cy="23462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1794001" y="2027470"/>
            <a:ext cx="9168639" cy="2992614"/>
          </a:xfrm>
          <a:prstGeom prst="rect">
            <a:avLst/>
          </a:prstGeom>
          <a:noFill/>
        </p:spPr>
        <p:txBody>
          <a:bodyPr wrap="square">
            <a:spAutoFit/>
          </a:bodyPr>
          <a:lstStyle/>
          <a:p>
            <a:pPr algn="just">
              <a:lnSpc>
                <a:spcPct val="120000"/>
              </a:lnSpc>
            </a:pPr>
            <a:r>
              <a:rPr lang="vi-VN" sz="3200" b="1" dirty="0">
                <a:latin typeface="Cambria" panose="02040503050406030204" pitchFamily="18" charset="0"/>
                <a:ea typeface="Times New Roman" panose="02020603050405020304" pitchFamily="18" charset="0"/>
              </a:rPr>
              <a:t>Những trang sách gắn liền với tuổi thơ: những câu chuyện được nghe, những bài học được đọc – đã nuôi lớn tâm hồn những bạn nhỏ. Khát khao được đọc sách, được khám phá nhiều câu chuyện qua trải nghiệm đọc là điều quý giá.</a:t>
            </a:r>
            <a:endParaRPr lang="en-US" sz="2800" b="1" dirty="0">
              <a:effectLst/>
              <a:latin typeface="Cambria" panose="020405030504060302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71321" y="6098214"/>
            <a:ext cx="2188654" cy="890093"/>
          </a:xfrm>
          <a:prstGeom prst="rect">
            <a:avLst/>
          </a:prstGeom>
        </p:spPr>
      </p:pic>
      <p:pic>
        <p:nvPicPr>
          <p:cNvPr id="7" name="Picture 6"/>
          <p:cNvPicPr>
            <a:picLocks noChangeAspect="1"/>
          </p:cNvPicPr>
          <p:nvPr/>
        </p:nvPicPr>
        <p:blipFill>
          <a:blip r:embed="rId4"/>
          <a:stretch>
            <a:fillRect/>
          </a:stretch>
        </p:blipFill>
        <p:spPr>
          <a:xfrm>
            <a:off x="4300863" y="234500"/>
            <a:ext cx="4444369" cy="1499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321" y="6098214"/>
            <a:ext cx="2188654" cy="890093"/>
          </a:xfrm>
          <a:prstGeom prst="rect">
            <a:avLst/>
          </a:prstGeom>
        </p:spPr>
      </p:pic>
      <p:pic>
        <p:nvPicPr>
          <p:cNvPr id="10" name="Picture 9"/>
          <p:cNvPicPr>
            <a:picLocks noChangeAspect="1"/>
          </p:cNvPicPr>
          <p:nvPr/>
        </p:nvPicPr>
        <p:blipFill>
          <a:blip r:embed="rId4"/>
          <a:stretch>
            <a:fillRect/>
          </a:stretch>
        </p:blipFill>
        <p:spPr>
          <a:xfrm>
            <a:off x="1048616" y="1408715"/>
            <a:ext cx="6713710" cy="391804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408715"/>
            <a:ext cx="5524412" cy="455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960" y="1121393"/>
            <a:ext cx="11379200" cy="44781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nghĩ trẻ em trên khắp thế giới đều thích nghe chuyện giống tôi. Ba tôi đi làm xa nên những câu chuyện đầu tiên tôi nghe được là từ bà tôi và chú tôi. Bà kể tôi nghe chuyện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Tấm Cám, Thạch Sanh, Cây tre trăm đốt, Đôi hài bảy dặm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Chú tôi lại thích kể chuyện Tôn Ngộ Không và một số truyện trong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Nghìn lẻ một đêm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Bảy tuổi, tôi mê mẩn với những cuốn sách ba tôi mua về. Tám, chín tuổi, tôi đã mày mò đọc hết rương truyện Trung Hoa của ông thợ hớt tóc trong làng. Rồi tôi tìm đến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Không gia đình, Những người khốn khổ,…</a:t>
            </a:r>
            <a:endPar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Rồi tới lượt mấy đứa em nhỏ của tôi lại tranh nhau nằm gần tôi vào mỗi buổi tối, nhao nhao: Anh Hai kể chuyện đi, anh Hai!.</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(Nguyễn Nhật Ánh)</a:t>
            </a:r>
          </a:p>
        </p:txBody>
      </p:sp>
      <p:pic>
        <p:nvPicPr>
          <p:cNvPr id="4" name="Picture 3"/>
          <p:cNvPicPr>
            <a:picLocks noChangeAspect="1"/>
          </p:cNvPicPr>
          <p:nvPr/>
        </p:nvPicPr>
        <p:blipFill>
          <a:blip r:embed="rId2"/>
          <a:stretch>
            <a:fillRect/>
          </a:stretch>
        </p:blipFill>
        <p:spPr>
          <a:xfrm>
            <a:off x="-571321" y="6098214"/>
            <a:ext cx="2188654" cy="890093"/>
          </a:xfrm>
          <a:prstGeom prst="rect">
            <a:avLst/>
          </a:prstGeom>
        </p:spPr>
      </p:pic>
      <p:pic>
        <p:nvPicPr>
          <p:cNvPr id="6" name="Picture 5"/>
          <p:cNvPicPr>
            <a:picLocks noChangeAspect="1"/>
          </p:cNvPicPr>
          <p:nvPr/>
        </p:nvPicPr>
        <p:blipFill>
          <a:blip r:embed="rId3"/>
          <a:stretch>
            <a:fillRect/>
          </a:stretch>
        </p:blipFill>
        <p:spPr>
          <a:xfrm>
            <a:off x="3146250" y="419575"/>
            <a:ext cx="6956139" cy="755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321" y="6098214"/>
            <a:ext cx="2188654" cy="89009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9754" y="2816382"/>
            <a:ext cx="2918416" cy="2346292"/>
          </a:xfrm>
          <a:prstGeom prst="rect">
            <a:avLst/>
          </a:prstGeom>
        </p:spPr>
      </p:pic>
      <p:pic>
        <p:nvPicPr>
          <p:cNvPr id="5" name="Picture 4" descr="A logo with a black backgroun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046" y="1261558"/>
            <a:ext cx="8315665" cy="6425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22012" y="477107"/>
            <a:ext cx="9152656" cy="711614"/>
            <a:chOff x="1488332" y="641695"/>
            <a:chExt cx="9152656" cy="1200329"/>
          </a:xfrm>
        </p:grpSpPr>
        <p:sp>
          <p:nvSpPr>
            <p:cNvPr id="3" name="Rectangle: Rounded Corners 2"/>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p:cNvSpPr txBox="1"/>
            <p:nvPr/>
          </p:nvSpPr>
          <p:spPr>
            <a:xfrm>
              <a:off x="1551012" y="641695"/>
              <a:ext cx="90899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nghĩa cho các từ dưới đây:</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p:cNvPicPr>
            <a:picLocks noChangeAspect="1"/>
          </p:cNvPicPr>
          <p:nvPr/>
        </p:nvPicPr>
        <p:blipFill>
          <a:blip r:embed="rId2"/>
          <a:stretch>
            <a:fillRect/>
          </a:stretch>
        </p:blipFill>
        <p:spPr>
          <a:xfrm>
            <a:off x="-571321" y="6098214"/>
            <a:ext cx="2188654" cy="890093"/>
          </a:xfrm>
          <a:prstGeom prst="rect">
            <a:avLst/>
          </a:prstGeom>
        </p:spPr>
      </p:pic>
      <p:pic>
        <p:nvPicPr>
          <p:cNvPr id="10" name="Picture 9"/>
          <p:cNvPicPr>
            <a:picLocks noChangeAspect="1"/>
          </p:cNvPicPr>
          <p:nvPr/>
        </p:nvPicPr>
        <p:blipFill>
          <a:blip r:embed="rId3"/>
          <a:stretch>
            <a:fillRect/>
          </a:stretch>
        </p:blipFill>
        <p:spPr>
          <a:xfrm>
            <a:off x="1026477" y="1681162"/>
            <a:ext cx="9732963" cy="905659"/>
          </a:xfrm>
          <a:prstGeom prst="rect">
            <a:avLst/>
          </a:prstGeom>
        </p:spPr>
      </p:pic>
      <p:sp>
        <p:nvSpPr>
          <p:cNvPr id="11" name="TextBox 10"/>
          <p:cNvSpPr txBox="1"/>
          <p:nvPr/>
        </p:nvSpPr>
        <p:spPr>
          <a:xfrm>
            <a:off x="1219200" y="3048000"/>
            <a:ext cx="7183120" cy="2862322"/>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a. không hợp lẽ phải</a:t>
            </a:r>
          </a:p>
          <a:p>
            <a:r>
              <a:rPr lang="vi-VN" sz="3600" dirty="0">
                <a:latin typeface="Cambria" panose="02040503050406030204" pitchFamily="18" charset="0"/>
                <a:ea typeface="Cambria" panose="02040503050406030204" pitchFamily="18" charset="0"/>
              </a:rPr>
              <a:t>b. nhiều tới mức không đếm được</a:t>
            </a:r>
          </a:p>
          <a:p>
            <a:r>
              <a:rPr lang="vi-VN" sz="3600" dirty="0">
                <a:latin typeface="Cambria" panose="02040503050406030204" pitchFamily="18" charset="0"/>
                <a:ea typeface="Cambria" panose="02040503050406030204" pitchFamily="18" charset="0"/>
              </a:rPr>
              <a:t>c. không có hình dáng cụ thể</a:t>
            </a:r>
          </a:p>
          <a:p>
            <a:r>
              <a:rPr lang="vi-VN" sz="3600" dirty="0">
                <a:latin typeface="Cambria" panose="02040503050406030204" pitchFamily="18" charset="0"/>
                <a:ea typeface="Cambria" panose="02040503050406030204" pitchFamily="18" charset="0"/>
              </a:rPr>
              <a:t>d. không thể đánh giá được, rất quý</a:t>
            </a:r>
          </a:p>
          <a:p>
            <a:r>
              <a:rPr lang="vi-VN" sz="3600" dirty="0">
                <a:latin typeface="Cambria" panose="02040503050406030204" pitchFamily="18" charset="0"/>
                <a:ea typeface="Cambria" panose="02040503050406030204" pitchFamily="18" charset="0"/>
              </a:rPr>
              <a:t>e. không có giới hạn</a:t>
            </a:r>
            <a:endParaRPr lang="en-US" sz="3600" dirty="0">
              <a:latin typeface="Cambria" panose="02040503050406030204" pitchFamily="18" charset="0"/>
              <a:ea typeface="Cambria" panose="02040503050406030204" pitchFamily="18" charset="0"/>
            </a:endParaRPr>
          </a:p>
        </p:txBody>
      </p:sp>
      <p:sp>
        <p:nvSpPr>
          <p:cNvPr id="12" name="Rectangle: Rounded Corners 11"/>
          <p:cNvSpPr/>
          <p:nvPr/>
        </p:nvSpPr>
        <p:spPr>
          <a:xfrm>
            <a:off x="5344160" y="314960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lí</a:t>
            </a:r>
            <a:endParaRPr lang="en-US" sz="36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8036560" y="364744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số</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p:cNvSpPr/>
          <p:nvPr/>
        </p:nvSpPr>
        <p:spPr>
          <a:xfrm>
            <a:off x="6969760" y="4277360"/>
            <a:ext cx="223520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hình</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p:cNvSpPr/>
          <p:nvPr/>
        </p:nvSpPr>
        <p:spPr>
          <a:xfrm>
            <a:off x="8351520" y="4856480"/>
            <a:ext cx="151384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giá</a:t>
            </a:r>
            <a:endParaRPr lang="en-US" sz="36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5354320" y="5313680"/>
            <a:ext cx="195072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biên</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00"/>
                                        <p:tgtEl>
                                          <p:spTgt spid="11">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down)">
                                      <p:cBhvr>
                                        <p:cTn id="18" dur="500"/>
                                        <p:tgtEl>
                                          <p:spTgt spid="11">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wipe(down)">
                                      <p:cBhvr>
                                        <p:cTn id="21" dur="500"/>
                                        <p:tgtEl>
                                          <p:spTgt spid="11">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wipe(down)">
                                      <p:cBhvr>
                                        <p:cTn id="24" dur="500"/>
                                        <p:tgtEl>
                                          <p:spTgt spid="11">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22012" y="477107"/>
            <a:ext cx="9152656" cy="711614"/>
            <a:chOff x="1488332" y="641695"/>
            <a:chExt cx="9152656" cy="1200329"/>
          </a:xfrm>
        </p:grpSpPr>
        <p:sp>
          <p:nvSpPr>
            <p:cNvPr id="3" name="Rectangle: Rounded Corners 2"/>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p:cNvSpPr txBox="1"/>
            <p:nvPr/>
          </p:nvSpPr>
          <p:spPr>
            <a:xfrm>
              <a:off x="1551012" y="641695"/>
              <a:ext cx="9089976" cy="10902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p:cNvPicPr>
            <a:picLocks noChangeAspect="1"/>
          </p:cNvPicPr>
          <p:nvPr/>
        </p:nvPicPr>
        <p:blipFill>
          <a:blip r:embed="rId2"/>
          <a:stretch>
            <a:fillRect/>
          </a:stretch>
        </p:blipFill>
        <p:spPr>
          <a:xfrm>
            <a:off x="-571321" y="6098214"/>
            <a:ext cx="2188654" cy="890093"/>
          </a:xfrm>
          <a:prstGeom prst="rect">
            <a:avLst/>
          </a:prstGeom>
        </p:spPr>
      </p:pic>
      <p:sp>
        <p:nvSpPr>
          <p:cNvPr id="5" name="TextBox 4"/>
          <p:cNvSpPr txBox="1"/>
          <p:nvPr/>
        </p:nvSpPr>
        <p:spPr>
          <a:xfrm>
            <a:off x="1300480" y="2204720"/>
            <a:ext cx="10058400" cy="2862322"/>
          </a:xfrm>
          <a:prstGeom prst="rect">
            <a:avLst/>
          </a:prstGeom>
          <a:noFill/>
        </p:spPr>
        <p:txBody>
          <a:bodyPr wrap="square" rtlCol="0">
            <a:spAutoFit/>
          </a:bodyPr>
          <a:lstStyle/>
          <a:p>
            <a:pPr algn="just"/>
            <a:r>
              <a:rPr lang="en-US" sz="3600" b="1" i="0" dirty="0" err="1">
                <a:solidFill>
                  <a:srgbClr val="FF0000"/>
                </a:solidFill>
                <a:effectLst/>
                <a:latin typeface="Cambria" panose="02040503050406030204" pitchFamily="18" charset="0"/>
                <a:ea typeface="Cambria" panose="02040503050406030204" pitchFamily="18" charset="0"/>
              </a:rPr>
              <a:t>Ví</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dụ</a:t>
            </a:r>
            <a:r>
              <a:rPr lang="en-US" sz="3600" b="1" i="0" dirty="0">
                <a:solidFill>
                  <a:srgbClr val="FF0000"/>
                </a:solidFill>
                <a:effectLst/>
                <a:latin typeface="Cambria" panose="02040503050406030204" pitchFamily="18" charset="0"/>
                <a:ea typeface="Cambria" panose="02040503050406030204" pitchFamily="18" charset="0"/>
              </a:rPr>
              <a:t>:</a:t>
            </a:r>
          </a:p>
          <a:p>
            <a:pPr algn="just"/>
            <a:r>
              <a:rPr lang="vi-VN" sz="3600" b="0" i="0" dirty="0">
                <a:solidFill>
                  <a:srgbClr val="FF0000"/>
                </a:solidFill>
                <a:effectLst/>
                <a:latin typeface="Cambria" panose="02040503050406030204" pitchFamily="18" charset="0"/>
                <a:ea typeface="Cambria" panose="02040503050406030204" pitchFamily="18" charset="0"/>
              </a:rPr>
              <a:t>– Trên trời có vô số những vì sao, vì sao nào cũng thật đẹp và lấp lánh.</a:t>
            </a:r>
          </a:p>
          <a:p>
            <a:pPr algn="just"/>
            <a:r>
              <a:rPr lang="vi-VN" sz="3600" b="0" i="0" dirty="0">
                <a:solidFill>
                  <a:srgbClr val="FF0000"/>
                </a:solidFill>
                <a:effectLst/>
                <a:latin typeface="Cambria" panose="02040503050406030204" pitchFamily="18" charset="0"/>
                <a:ea typeface="Cambria" panose="02040503050406030204" pitchFamily="18" charset="0"/>
              </a:rPr>
              <a:t>– Những cây xanh tạo ra khí oxi – quả là một món quà vô giá mà thiên nhiên ban tặng cho con người.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3120" y="771746"/>
            <a:ext cx="9858668" cy="1798733"/>
            <a:chOff x="1488332" y="641695"/>
            <a:chExt cx="9152656" cy="1798733"/>
          </a:xfrm>
        </p:grpSpPr>
        <p:sp>
          <p:nvSpPr>
            <p:cNvPr id="3" name="Rectangle: Rounded Corners 2"/>
            <p:cNvSpPr/>
            <p:nvPr/>
          </p:nvSpPr>
          <p:spPr>
            <a:xfrm>
              <a:off x="1488332" y="641695"/>
              <a:ext cx="9017540" cy="1798733"/>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nl-NL"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từng được nghe người thân kể những câu chuyện nào? Hãy chia sẻ với bạn câu chuyện mà em nhớ nhất. </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p:cNvPicPr>
            <a:picLocks noChangeAspect="1"/>
          </p:cNvPicPr>
          <p:nvPr/>
        </p:nvPicPr>
        <p:blipFill>
          <a:blip r:embed="rId2"/>
          <a:stretch>
            <a:fillRect/>
          </a:stretch>
        </p:blipFill>
        <p:spPr>
          <a:xfrm>
            <a:off x="-571321" y="6098214"/>
            <a:ext cx="2188654" cy="89009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4494" y="3525116"/>
            <a:ext cx="5923073" cy="30181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screen"/>
          <a:stretch>
            <a:fillRect/>
          </a:stretch>
        </p:blipFill>
        <p:spPr>
          <a:xfrm>
            <a:off x="553161" y="1167319"/>
            <a:ext cx="5882928" cy="5882928"/>
          </a:xfrm>
          <a:prstGeom prst="rect">
            <a:avLst/>
          </a:prstGeom>
        </p:spPr>
      </p:pic>
      <p:pic>
        <p:nvPicPr>
          <p:cNvPr id="6" name="Picture 5"/>
          <p:cNvPicPr>
            <a:picLocks noChangeAspect="1"/>
          </p:cNvPicPr>
          <p:nvPr/>
        </p:nvPicPr>
        <p:blipFill>
          <a:blip r:embed="rId4"/>
          <a:stretch>
            <a:fillRect/>
          </a:stretch>
        </p:blipFill>
        <p:spPr>
          <a:xfrm>
            <a:off x="-571321" y="6098214"/>
            <a:ext cx="2188654" cy="890093"/>
          </a:xfrm>
          <a:prstGeom prst="rect">
            <a:avLst/>
          </a:prstGeom>
        </p:spPr>
      </p:pic>
      <p:pic>
        <p:nvPicPr>
          <p:cNvPr id="7" name="Picture 6"/>
          <p:cNvPicPr>
            <a:picLocks noChangeAspect="1"/>
          </p:cNvPicPr>
          <p:nvPr/>
        </p:nvPicPr>
        <p:blipFill>
          <a:blip r:embed="rId5"/>
          <a:stretch>
            <a:fillRect/>
          </a:stretch>
        </p:blipFill>
        <p:spPr>
          <a:xfrm>
            <a:off x="4546953" y="1365345"/>
            <a:ext cx="7645047" cy="2743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71321" y="6098214"/>
            <a:ext cx="2188654" cy="890093"/>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3045" r="15276"/>
          <a:stretch>
            <a:fillRect/>
          </a:stretch>
        </p:blipFill>
        <p:spPr>
          <a:xfrm>
            <a:off x="7190999" y="3286389"/>
            <a:ext cx="4077762" cy="2883089"/>
          </a:xfrm>
          <a:prstGeom prst="rect">
            <a:avLst/>
          </a:prstGeom>
        </p:spPr>
      </p:pic>
      <p:sp>
        <p:nvSpPr>
          <p:cNvPr id="3" name="文本框 14"/>
          <p:cNvSpPr txBox="1"/>
          <p:nvPr/>
        </p:nvSpPr>
        <p:spPr>
          <a:xfrm rot="16200000">
            <a:off x="4998165" y="-2434656"/>
            <a:ext cx="2215991" cy="10700084"/>
          </a:xfrm>
          <a:prstGeom prst="rect">
            <a:avLst/>
          </a:prstGeom>
          <a:noFill/>
        </p:spPr>
        <p:txBody>
          <a:bodyPr vert="eaVert" wrap="square" rtlCol="0">
            <a:spAutoFit/>
          </a:bodyPr>
          <a:lstStyle/>
          <a:p>
            <a:pPr lvl="0" algn="ct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Nêu</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cảm</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nhận</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của</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em</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sau</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khi</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đọc</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bài</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a:t>
            </a:r>
            <a:endParaRPr kumimoji="0" lang="zh-CN" altLang="en-US" sz="6600" b="1" i="0" u="none" strike="noStrike" kern="1200" cap="none" spc="0" normalizeH="0" baseline="0" noProof="0" dirty="0">
              <a:solidFill>
                <a:schemeClr val="accent6">
                  <a:lumMod val="75000"/>
                </a:schemeClr>
              </a:solidFill>
              <a:effectLst/>
              <a:uLnTx/>
              <a:uFillTx/>
              <a:latin typeface="Cambria" panose="02040503050406030204" pitchFamily="18" charset="0"/>
              <a:ea typeface="字魂52号-阿开漫画体" panose="00000500000000000000" pitchFamily="2"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521931" y="1481576"/>
            <a:ext cx="4376960" cy="5376424"/>
          </a:xfrm>
          <a:prstGeom prst="rect">
            <a:avLst/>
          </a:prstGeom>
        </p:spPr>
      </p:pic>
      <p:pic>
        <p:nvPicPr>
          <p:cNvPr id="22" name="图片 21"/>
          <p:cNvPicPr>
            <a:picLocks noChangeAspect="1"/>
          </p:cNvPicPr>
          <p:nvPr/>
        </p:nvPicPr>
        <p:blipFill>
          <a:blip r:embed="rId4" cstate="screen"/>
          <a:stretch>
            <a:fillRect/>
          </a:stretch>
        </p:blipFill>
        <p:spPr>
          <a:xfrm>
            <a:off x="9975273" y="958938"/>
            <a:ext cx="2216727" cy="2216727"/>
          </a:xfrm>
          <a:prstGeom prst="rect">
            <a:avLst/>
          </a:prstGeom>
        </p:spPr>
      </p:pic>
      <p:pic>
        <p:nvPicPr>
          <p:cNvPr id="9" name="Picture 8"/>
          <p:cNvPicPr>
            <a:picLocks noChangeAspect="1"/>
          </p:cNvPicPr>
          <p:nvPr/>
        </p:nvPicPr>
        <p:blipFill>
          <a:blip r:embed="rId5"/>
          <a:stretch>
            <a:fillRect/>
          </a:stretch>
        </p:blipFill>
        <p:spPr>
          <a:xfrm>
            <a:off x="-571321" y="6098214"/>
            <a:ext cx="2188654" cy="890093"/>
          </a:xfrm>
          <a:prstGeom prst="rect">
            <a:avLst/>
          </a:prstGeom>
        </p:spPr>
      </p:pic>
      <p:pic>
        <p:nvPicPr>
          <p:cNvPr id="10" name="Picture 9"/>
          <p:cNvPicPr>
            <a:picLocks noChangeAspect="1"/>
          </p:cNvPicPr>
          <p:nvPr/>
        </p:nvPicPr>
        <p:blipFill>
          <a:blip r:embed="rId6"/>
          <a:stretch>
            <a:fillRect/>
          </a:stretch>
        </p:blipFill>
        <p:spPr>
          <a:xfrm>
            <a:off x="2429664" y="1653316"/>
            <a:ext cx="8748518" cy="3926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yển chọn 15 truyện cổ tích Việt Nam hay nhất, nhân vă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632" y="1649730"/>
            <a:ext cx="5027772" cy="2830830"/>
          </a:xfrm>
          <a:prstGeom prst="rect">
            <a:avLst/>
          </a:prstGeom>
          <a:noFill/>
          <a:ln>
            <a:noFill/>
          </a:ln>
        </p:spPr>
      </p:pic>
      <p:sp>
        <p:nvSpPr>
          <p:cNvPr id="3" name="TextBox 2"/>
          <p:cNvSpPr txBox="1"/>
          <p:nvPr/>
        </p:nvSpPr>
        <p:spPr>
          <a:xfrm>
            <a:off x="2174240" y="4622800"/>
            <a:ext cx="305816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Tấm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Cám</a:t>
            </a:r>
            <a:endParaRPr lang="en-US" sz="4000" b="1" dirty="0">
              <a:latin typeface="Cambria" panose="02040503050406030204" pitchFamily="18" charset="0"/>
              <a:ea typeface="Cambria" panose="02040503050406030204" pitchFamily="18" charset="0"/>
            </a:endParaRPr>
          </a:p>
        </p:txBody>
      </p:sp>
      <p:pic>
        <p:nvPicPr>
          <p:cNvPr id="4" name="Picture 3" descr="Truyện cổ tích Ăn khế trả vàng. Tranh tư liệu."/>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972" y="1684019"/>
            <a:ext cx="4212908" cy="2895651"/>
          </a:xfrm>
          <a:prstGeom prst="rect">
            <a:avLst/>
          </a:prstGeom>
          <a:noFill/>
          <a:ln>
            <a:noFill/>
          </a:ln>
        </p:spPr>
      </p:pic>
      <p:sp>
        <p:nvSpPr>
          <p:cNvPr id="5" name="TextBox 4"/>
          <p:cNvSpPr txBox="1"/>
          <p:nvPr/>
        </p:nvSpPr>
        <p:spPr>
          <a:xfrm>
            <a:off x="6908800" y="4693920"/>
            <a:ext cx="390144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khế</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vàng</a:t>
            </a:r>
            <a:endParaRPr lang="en-US" sz="4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ọ Dừa"/>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9900" y="882650"/>
            <a:ext cx="5076856" cy="2866390"/>
          </a:xfrm>
          <a:prstGeom prst="rect">
            <a:avLst/>
          </a:prstGeom>
          <a:noFill/>
          <a:ln>
            <a:noFill/>
          </a:ln>
        </p:spPr>
      </p:pic>
      <p:sp>
        <p:nvSpPr>
          <p:cNvPr id="3" name="TextBox 2"/>
          <p:cNvSpPr txBox="1"/>
          <p:nvPr/>
        </p:nvSpPr>
        <p:spPr>
          <a:xfrm>
            <a:off x="1717040" y="3891280"/>
            <a:ext cx="305816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Sọ</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Dừa</a:t>
            </a:r>
            <a:endParaRPr lang="en-US" sz="4000" b="1" dirty="0">
              <a:latin typeface="Cambria" panose="02040503050406030204" pitchFamily="18" charset="0"/>
              <a:ea typeface="Cambria" panose="02040503050406030204" pitchFamily="18" charset="0"/>
            </a:endParaRPr>
          </a:p>
        </p:txBody>
      </p:sp>
      <p:pic>
        <p:nvPicPr>
          <p:cNvPr id="4" name="Picture 3" descr="Cây tre trăm đố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285" y="906780"/>
            <a:ext cx="4884966" cy="2750820"/>
          </a:xfrm>
          <a:prstGeom prst="rect">
            <a:avLst/>
          </a:prstGeom>
          <a:noFill/>
          <a:ln>
            <a:noFill/>
          </a:ln>
        </p:spPr>
      </p:pic>
      <p:sp>
        <p:nvSpPr>
          <p:cNvPr id="5" name="TextBox 4"/>
          <p:cNvSpPr txBox="1"/>
          <p:nvPr/>
        </p:nvSpPr>
        <p:spPr>
          <a:xfrm>
            <a:off x="6593840" y="3870960"/>
            <a:ext cx="405384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đốt</a:t>
            </a:r>
            <a:endParaRPr lang="en-US" sz="4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5007" y="823736"/>
            <a:ext cx="6102625" cy="5535648"/>
          </a:xfrm>
          <a:prstGeom prst="rect">
            <a:avLst/>
          </a:prstGeom>
        </p:spPr>
      </p:pic>
      <p:sp>
        <p:nvSpPr>
          <p:cNvPr id="6" name="TextBox 5"/>
          <p:cNvSpPr txBox="1"/>
          <p:nvPr/>
        </p:nvSpPr>
        <p:spPr>
          <a:xfrm>
            <a:off x="6729207" y="335845"/>
            <a:ext cx="4785360" cy="6186309"/>
          </a:xfrm>
          <a:prstGeom prst="rect">
            <a:avLst/>
          </a:prstGeom>
          <a:noFill/>
        </p:spPr>
        <p:txBody>
          <a:bodyPr wrap="square" rtlCol="0">
            <a:spAutoFit/>
          </a:bodyPr>
          <a:lstStyle/>
          <a:p>
            <a:pPr algn="just"/>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21/4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Ý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khích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trào</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nâng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tầm</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rèn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cậu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cậu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cậu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cậu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quyển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screen"/>
          <a:stretch>
            <a:fillRect/>
          </a:stretch>
        </p:blipFill>
        <p:spPr>
          <a:xfrm>
            <a:off x="9975273" y="958938"/>
            <a:ext cx="2216727" cy="2216727"/>
          </a:xfrm>
          <a:prstGeom prst="rect">
            <a:avLst/>
          </a:prstGeom>
        </p:spPr>
      </p:pic>
      <p:pic>
        <p:nvPicPr>
          <p:cNvPr id="8" name="Picture 7"/>
          <p:cNvPicPr>
            <a:picLocks noChangeAspect="1"/>
          </p:cNvPicPr>
          <p:nvPr/>
        </p:nvPicPr>
        <p:blipFill>
          <a:blip r:embed="rId4"/>
          <a:stretch>
            <a:fillRect/>
          </a:stretch>
        </p:blipFill>
        <p:spPr>
          <a:xfrm>
            <a:off x="-571321" y="6098214"/>
            <a:ext cx="2188654" cy="890093"/>
          </a:xfrm>
          <a:prstGeom prst="rect">
            <a:avLst/>
          </a:prstGeom>
        </p:spPr>
      </p:pic>
      <p:pic>
        <p:nvPicPr>
          <p:cNvPr id="19" name="Picture 18"/>
          <p:cNvPicPr>
            <a:picLocks noChangeAspect="1"/>
          </p:cNvPicPr>
          <p:nvPr/>
        </p:nvPicPr>
        <p:blipFill>
          <a:blip r:embed="rId5"/>
          <a:stretch>
            <a:fillRect/>
          </a:stretch>
        </p:blipFill>
        <p:spPr>
          <a:xfrm>
            <a:off x="6725344" y="1408423"/>
            <a:ext cx="2036240" cy="1207113"/>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38484" t="-2208" b="-1"/>
          <a:stretch>
            <a:fillRect/>
          </a:stretch>
        </p:blipFill>
        <p:spPr>
          <a:xfrm>
            <a:off x="0" y="2568594"/>
            <a:ext cx="3144253" cy="4419714"/>
          </a:xfrm>
          <a:prstGeom prst="rect">
            <a:avLst/>
          </a:prstGeom>
        </p:spPr>
      </p:pic>
      <p:pic>
        <p:nvPicPr>
          <p:cNvPr id="4" name="Picture 3"/>
          <p:cNvPicPr>
            <a:picLocks noChangeAspect="1"/>
          </p:cNvPicPr>
          <p:nvPr/>
        </p:nvPicPr>
        <p:blipFill>
          <a:blip r:embed="rId7"/>
          <a:stretch>
            <a:fillRect/>
          </a:stretch>
        </p:blipFill>
        <p:spPr>
          <a:xfrm>
            <a:off x="3812699" y="2641498"/>
            <a:ext cx="8041321" cy="234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71321" y="6098214"/>
            <a:ext cx="2188654" cy="890093"/>
          </a:xfrm>
          <a:prstGeom prst="rect">
            <a:avLst/>
          </a:prstGeom>
        </p:spPr>
      </p:pic>
      <p:sp>
        <p:nvSpPr>
          <p:cNvPr id="7" name="TextBox 6"/>
          <p:cNvSpPr txBox="1"/>
          <p:nvPr/>
        </p:nvSpPr>
        <p:spPr>
          <a:xfrm>
            <a:off x="1194617" y="1378586"/>
            <a:ext cx="10023988" cy="4181209"/>
          </a:xfrm>
          <a:prstGeom prst="rect">
            <a:avLst/>
          </a:prstGeom>
          <a:noFill/>
        </p:spPr>
        <p:txBody>
          <a:bodyPr wrap="square">
            <a:spAutoFit/>
          </a:bodyPr>
          <a:lstStyle/>
          <a:p>
            <a:pPr indent="228600" algn="just">
              <a:lnSpc>
                <a:spcPct val="120000"/>
              </a:lnSpc>
            </a:pPr>
            <a:r>
              <a:rPr lang="vi-VN" sz="2800" dirty="0">
                <a:latin typeface="Cambria" panose="02040503050406030204" pitchFamily="18" charset="0"/>
                <a:ea typeface="Times New Roman" panose="02020603050405020304" pitchFamily="18" charset="0"/>
              </a:rPr>
              <a:t>- Đọc đúng, rõ ràng văn bản Từ những câu chuyện ấu thơ với ngữ điệu nhẹ nhàng, giống như tâm tình; biết ngắt, nghỉ hơi hợp lí.</a:t>
            </a:r>
          </a:p>
          <a:p>
            <a:pPr indent="228600" algn="just">
              <a:lnSpc>
                <a:spcPct val="120000"/>
              </a:lnSpc>
            </a:pPr>
            <a:r>
              <a:rPr lang="vi-VN" sz="2800" dirty="0">
                <a:latin typeface="Cambria" panose="02040503050406030204" pitchFamily="18" charset="0"/>
                <a:ea typeface="Times New Roman" panose="02020603050405020304" pitchFamily="18" charset="0"/>
              </a:rPr>
              <a:t>- Đọc hiểu: Nhận biết được những ý chính trong bài đọc, hiểu được ý nghĩa của bài đọc. Mỗi người có một con đường riêng để đi đến thành công. Với Nguyễn Nhật Ánh, đó là con đường đọc sách, đọc thật nhiều để tích lũy kiến thức, dù ban đầu niềm đam mê đọc sách đến với ông một cách hoàn toàn tự nhiên.</a:t>
            </a:r>
          </a:p>
        </p:txBody>
      </p:sp>
      <p:pic>
        <p:nvPicPr>
          <p:cNvPr id="10" name="Picture 9"/>
          <p:cNvPicPr>
            <a:picLocks noChangeAspect="1"/>
          </p:cNvPicPr>
          <p:nvPr/>
        </p:nvPicPr>
        <p:blipFill>
          <a:blip r:embed="rId4"/>
          <a:stretch>
            <a:fillRect/>
          </a:stretch>
        </p:blipFill>
        <p:spPr>
          <a:xfrm>
            <a:off x="3944884" y="640140"/>
            <a:ext cx="4852837" cy="8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71321" y="6098214"/>
            <a:ext cx="2188654" cy="890093"/>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p:cNvPicPr>
            <a:picLocks noChangeAspect="1"/>
          </p:cNvPicPr>
          <p:nvPr/>
        </p:nvPicPr>
        <p:blipFill>
          <a:blip r:embed="rId6"/>
          <a:stretch>
            <a:fillRect/>
          </a:stretch>
        </p:blipFill>
        <p:spPr>
          <a:xfrm>
            <a:off x="610553" y="988438"/>
            <a:ext cx="6620830" cy="473700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85448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1652</Words>
  <Application>Microsoft Office PowerPoint</Application>
  <PresentationFormat>Widescreen</PresentationFormat>
  <Paragraphs>85</Paragraphs>
  <Slides>32</Slides>
  <Notes>1</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等线</vt:lpstr>
      <vt:lpstr>#9Slide07 SVNDessert Menu Scrip</vt:lpstr>
      <vt:lpstr>.VnAristote</vt:lpstr>
      <vt:lpstr>Aptos</vt:lpstr>
      <vt:lpstr>Aptos Display</vt:lpstr>
      <vt:lpstr>Arial</vt:lpstr>
      <vt:lpstr>Calibri</vt:lpstr>
      <vt:lpstr>Calibri Light</vt:lpstr>
      <vt:lpstr>Cambria</vt:lpstr>
      <vt:lpstr>SVN-Newton</vt:lpstr>
      <vt:lpstr>SVN-Ready</vt:lpstr>
      <vt:lpstr>Times New Roman</vt:lpstr>
      <vt:lpstr>思源黑体 CN Normal</vt:lpstr>
      <vt:lpstr>Office Theme</vt:lpstr>
      <vt:lpstr>1_Office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HUONG THAO</cp:keywords>
  <cp:lastModifiedBy>Admin</cp:lastModifiedBy>
  <cp:revision>49</cp:revision>
  <dcterms:created xsi:type="dcterms:W3CDTF">2022-09-11T08:26:00Z</dcterms:created>
  <dcterms:modified xsi:type="dcterms:W3CDTF">2025-12-27T12:31:51Z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8AC6055DC97443F58F5CEA7B2D77D2EB_12</vt:lpwstr>
  </property>
  <property fmtid="{D5CDD505-2E9C-101B-9397-08002B2CF9AE}" pid="3" name="KSOProductBuildVer">
    <vt:lpwstr>1033-12.2.0.18283</vt:lpwstr>
  </property>
</Properties>
</file>